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2">
  <p:sldMasterIdLst>
    <p:sldMasterId id="2147483648" r:id="rId1"/>
  </p:sldMasterIdLst>
  <p:notesMasterIdLst>
    <p:notesMasterId r:id="rId21"/>
  </p:notesMasterIdLst>
  <p:handoutMasterIdLst>
    <p:handoutMasterId r:id="rId22"/>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107" r:id="rId15"/>
    <p:sldId id="1142" r:id="rId16"/>
    <p:sldId id="1181" r:id="rId17"/>
    <p:sldId id="1221" r:id="rId18"/>
    <p:sldId id="1222" r:id="rId19"/>
    <p:sldId id="1220" r:id="rId20"/>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86" autoAdjust="0"/>
    <p:restoredTop sz="95405"/>
  </p:normalViewPr>
  <p:slideViewPr>
    <p:cSldViewPr showGuides="1">
      <p:cViewPr varScale="1">
        <p:scale>
          <a:sx n="77" d="100"/>
          <a:sy n="77" d="100"/>
        </p:scale>
        <p:origin x="208"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Feb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(Sanechips)</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Feb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(Sanechips)</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Feb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(Sanechips)</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(Sanechips)</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Feb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Jun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Feb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(Sanechips)</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499" y="357188"/>
            <a:ext cx="4711383" cy="249237"/>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/0171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(Sanechips)</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TIG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Feb 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2023-02-01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3310422639"/>
              </p:ext>
            </p:extLst>
          </p:nvPr>
        </p:nvGraphicFramePr>
        <p:xfrm>
          <a:off x="1976438" y="3279775"/>
          <a:ext cx="9321800" cy="1333500"/>
        </p:xfrm>
        <a:graphic>
          <a:graphicData uri="http://schemas.openxmlformats.org/presentationml/2006/ole">
            <mc:AlternateContent xmlns:mc="http://schemas.openxmlformats.org/markup-compatibility/2006">
              <mc:Choice xmlns:v="urn:schemas-microsoft-com:vml" Requires="v">
                <p:oleObj spid="_x0000_s4584" name="Document" r:id="rId3" imgW="8290738" imgH="1017693" progId="Word.Document.8">
                  <p:embed/>
                </p:oleObj>
              </mc:Choice>
              <mc:Fallback>
                <p:oleObj name="Document" r:id="rId3" imgW="8290738" imgH="1017693" progId="Word.Document.8">
                  <p:embed/>
                  <p:pic>
                    <p:nvPicPr>
                      <p:cNvPr id="0" name="图片 3075"/>
                      <p:cNvPicPr/>
                      <p:nvPr/>
                    </p:nvPicPr>
                    <p:blipFill>
                      <a:blip r:embed="rId4"/>
                      <a:stretch>
                        <a:fillRect/>
                      </a:stretch>
                    </p:blipFill>
                    <p:spPr>
                      <a:xfrm>
                        <a:off x="1976438" y="3279775"/>
                        <a:ext cx="9321800" cy="1333500"/>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1"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a:t>
            </a:r>
            <a:r>
              <a:rPr lang="en-US" altLang="zh-CN" dirty="0" err="1" smtClean="0">
                <a:solidFill>
                  <a:srgbClr val="000000"/>
                </a:solidFill>
                <a:latin typeface="Times New Roman" panose="02020603050405020304" pitchFamily="18" charset="0"/>
                <a:ea typeface="Arial Unicode MS" pitchFamily="34" charset="-122"/>
              </a:rPr>
              <a:t>Sanechips</a:t>
            </a:r>
            <a:r>
              <a:rPr lang="en-US" altLang="zh-CN" dirty="0" smtClean="0">
                <a:solidFill>
                  <a:srgbClr val="000000"/>
                </a:solidFill>
                <a:latin typeface="Times New Roman" panose="02020603050405020304" pitchFamily="18" charset="0"/>
                <a:ea typeface="Arial Unicode MS" pitchFamily="34" charset="-122"/>
              </a:rPr>
              <a:t>)</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a:t>
            </a:r>
            <a:r>
              <a:rPr lang="en-US" altLang="zh-CN" dirty="0" err="1" smtClean="0">
                <a:solidFill>
                  <a:srgbClr val="000000"/>
                </a:solidFill>
                <a:latin typeface="Times New Roman" panose="02020603050405020304" pitchFamily="18" charset="0"/>
                <a:ea typeface="Arial Unicode MS" pitchFamily="34" charset="-122"/>
              </a:rPr>
              <a:t>Sanechips</a:t>
            </a:r>
            <a:r>
              <a:rPr lang="en-US" altLang="zh-CN" dirty="0" smtClean="0">
                <a:solidFill>
                  <a:srgbClr val="000000"/>
                </a:solidFill>
                <a:latin typeface="Times New Roman" panose="02020603050405020304" pitchFamily="18" charset="0"/>
                <a:ea typeface="Arial Unicode MS" pitchFamily="34" charset="-122"/>
              </a:rPr>
              <a:t>)</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a:t>
            </a:r>
            <a:r>
              <a:rPr lang="en-US" altLang="zh-CN" dirty="0" err="1" smtClean="0">
                <a:solidFill>
                  <a:srgbClr val="000000"/>
                </a:solidFill>
                <a:latin typeface="Times New Roman" panose="02020603050405020304" pitchFamily="18" charset="0"/>
                <a:ea typeface="Arial Unicode MS" pitchFamily="34" charset="-122"/>
              </a:rPr>
              <a:t>Sanechips</a:t>
            </a:r>
            <a:r>
              <a:rPr lang="en-US" altLang="zh-CN" dirty="0" smtClean="0">
                <a:solidFill>
                  <a:srgbClr val="000000"/>
                </a:solidFill>
                <a:latin typeface="Times New Roman" panose="02020603050405020304" pitchFamily="18" charset="0"/>
                <a:ea typeface="Arial Unicode MS" pitchFamily="34" charset="-122"/>
              </a:rPr>
              <a:t>)</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respond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response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choose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respond and will announce the end of the straw poll, after which no more responses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respond in a timely fashion, otherwise they will miss the window of response and be unable to respond</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response to be changed once that response has been submitted, even if the SP is still open</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a:t>
            </a:r>
            <a:r>
              <a:rPr lang="en-US" altLang="zh-CN" sz="1200" b="0" dirty="0" err="1">
                <a:latin typeface="Arial" panose="020B0604020202020204" pitchFamily="34" charset="0"/>
                <a:cs typeface="Arial" panose="020B0604020202020204" pitchFamily="34" charset="0"/>
              </a:rPr>
              <a:t>reponses</a:t>
            </a:r>
            <a:r>
              <a:rPr lang="en-US" altLang="zh-CN" sz="1200" b="0" dirty="0">
                <a:latin typeface="Arial" panose="020B0604020202020204" pitchFamily="34" charset="0"/>
                <a:cs typeface="Arial" panose="020B0604020202020204" pitchFamily="34" charset="0"/>
              </a:rPr>
              <a:t>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response available and therefore, all participants who wish to respond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guideline is subject to change.</a:t>
            </a:r>
            <a:endParaRPr lang="en-US" altLang="zh-CN" sz="1200" dirty="0">
              <a:latin typeface="Arial" panose="020B0604020202020204" pitchFamily="34" charset="0"/>
              <a:cs typeface="Arial" panose="020B0604020202020204" pitchFamily="34" charset="0"/>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1" name="页脚占位符 3"/>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a:t>
            </a:r>
            <a:r>
              <a:rPr lang="en-US" altLang="zh-CN" dirty="0" err="1" smtClean="0">
                <a:solidFill>
                  <a:srgbClr val="000000"/>
                </a:solidFill>
                <a:latin typeface="Times New Roman" panose="02020603050405020304" pitchFamily="18" charset="0"/>
                <a:ea typeface="Arial Unicode MS" pitchFamily="34" charset="-122"/>
              </a:rPr>
              <a:t>Sanechips</a:t>
            </a:r>
            <a:r>
              <a:rPr lang="en-US" altLang="zh-CN" dirty="0" smtClean="0">
                <a:solidFill>
                  <a:srgbClr val="000000"/>
                </a:solidFill>
                <a:latin typeface="Times New Roman" panose="02020603050405020304" pitchFamily="18" charset="0"/>
                <a:ea typeface="Arial Unicode MS" pitchFamily="34" charset="-122"/>
              </a:rPr>
              <a:t>)</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en-US" sz="1600" dirty="0" smtClean="0">
                <a:solidFill>
                  <a:schemeClr val="tx1"/>
                </a:solidFill>
                <a:latin typeface="Calibri" panose="020F0502020204030204" pitchFamily="34" charset="0"/>
                <a:cs typeface="Calibri" panose="020F0502020204030204" pitchFamily="34" charset="0"/>
              </a:rPr>
              <a:t>11-2</a:t>
            </a:r>
            <a:r>
              <a:rPr lang="en-US" altLang="en-US" sz="1600" dirty="0" smtClean="0" bmk="">
                <a:solidFill>
                  <a:schemeClr val="tx1"/>
                </a:solidFill>
                <a:latin typeface="Calibri" panose="020F0502020204030204" pitchFamily="34" charset="0"/>
                <a:cs typeface="Calibri" panose="020F0502020204030204" pitchFamily="34" charset="0"/>
              </a:rPr>
              <a:t>3/0173r0 </a:t>
            </a:r>
            <a:r>
              <a:rPr lang="en-US" altLang="en-US" sz="1600" dirty="0" bmk="">
                <a:solidFill>
                  <a:schemeClr val="tx1"/>
                </a:solidFill>
                <a:latin typeface="Calibri" panose="020F0502020204030204" pitchFamily="34" charset="0"/>
                <a:cs typeface="Calibri" panose="020F0502020204030204" pitchFamily="34" charset="0"/>
              </a:rPr>
              <a:t>Discussion on </a:t>
            </a:r>
            <a:r>
              <a:rPr lang="en-US" altLang="en-US" sz="1600" dirty="0" err="1" bmk="">
                <a:solidFill>
                  <a:schemeClr val="tx1"/>
                </a:solidFill>
                <a:latin typeface="Calibri" panose="020F0502020204030204" pitchFamily="34" charset="0"/>
                <a:cs typeface="Calibri" panose="020F0502020204030204" pitchFamily="34" charset="0"/>
              </a:rPr>
              <a:t>examplary</a:t>
            </a:r>
            <a:r>
              <a:rPr lang="en-US" altLang="en-US" sz="1600" dirty="0" bmk="">
                <a:solidFill>
                  <a:schemeClr val="tx1"/>
                </a:solidFill>
                <a:latin typeface="Calibri" panose="020F0502020204030204" pitchFamily="34" charset="0"/>
                <a:cs typeface="Calibri" panose="020F0502020204030204" pitchFamily="34" charset="0"/>
              </a:rPr>
              <a:t> AMP use scenarios for S1G </a:t>
            </a:r>
            <a:r>
              <a:rPr lang="en-US" altLang="en-US" sz="1600" dirty="0" err="1" bmk="">
                <a:solidFill>
                  <a:schemeClr val="tx1"/>
                </a:solidFill>
                <a:latin typeface="Calibri" panose="020F0502020204030204" pitchFamily="34" charset="0"/>
                <a:cs typeface="Calibri" panose="020F0502020204030204" pitchFamily="34" charset="0"/>
              </a:rPr>
              <a:t>Yinan</a:t>
            </a:r>
            <a:r>
              <a:rPr lang="en-US" altLang="en-US" sz="1600" dirty="0" bmk="">
                <a:solidFill>
                  <a:schemeClr val="tx1"/>
                </a:solidFill>
                <a:latin typeface="Calibri" panose="020F0502020204030204" pitchFamily="34" charset="0"/>
                <a:cs typeface="Calibri" panose="020F0502020204030204" pitchFamily="34" charset="0"/>
              </a:rPr>
              <a:t> </a:t>
            </a:r>
            <a:r>
              <a:rPr lang="en-US" altLang="en-US" sz="1600" dirty="0" smtClean="0">
                <a:solidFill>
                  <a:schemeClr val="tx1"/>
                </a:solidFill>
                <a:latin typeface="Calibri" panose="020F0502020204030204" pitchFamily="34" charset="0"/>
                <a:cs typeface="Calibri" panose="020F0502020204030204" pitchFamily="34" charset="0"/>
              </a:rPr>
              <a:t>Qi (OPPO)</a:t>
            </a:r>
            <a:endParaRPr lang="en-US" altLang="en-US"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dirty="0" smtClean="0">
                <a:solidFill>
                  <a:schemeClr val="tx1"/>
                </a:solidFill>
                <a:latin typeface="Calibri" panose="020F0502020204030204" pitchFamily="34" charset="0"/>
                <a:cs typeface="Calibri" panose="020F0502020204030204" pitchFamily="34" charset="0"/>
              </a:rPr>
              <a:t>11-22/1960r3</a:t>
            </a:r>
            <a:r>
              <a:rPr lang="en-US" altLang="en-US" sz="1600" dirty="0">
                <a:solidFill>
                  <a:schemeClr val="tx1"/>
                </a:solidFill>
                <a:latin typeface="Calibri" panose="020F0502020204030204" pitchFamily="34" charset="0"/>
                <a:cs typeface="Calibri" panose="020F0502020204030204" pitchFamily="34" charset="0"/>
              </a:rPr>
              <a:t>, Summary and recommendation for AMP </a:t>
            </a:r>
            <a:r>
              <a:rPr lang="en-US" altLang="en-US" sz="1600" dirty="0" err="1">
                <a:solidFill>
                  <a:schemeClr val="tx1"/>
                </a:solidFill>
                <a:latin typeface="Calibri" panose="020F0502020204030204" pitchFamily="34" charset="0"/>
                <a:cs typeface="Calibri" panose="020F0502020204030204" pitchFamily="34" charset="0"/>
              </a:rPr>
              <a:t>IoT</a:t>
            </a:r>
            <a:r>
              <a:rPr lang="en-US" altLang="en-US" sz="1600" dirty="0">
                <a:solidFill>
                  <a:schemeClr val="tx1"/>
                </a:solidFill>
                <a:latin typeface="Calibri" panose="020F0502020204030204" pitchFamily="34" charset="0"/>
                <a:cs typeface="Calibri" panose="020F0502020204030204" pitchFamily="34" charset="0"/>
              </a:rPr>
              <a:t>,  </a:t>
            </a:r>
            <a:r>
              <a:rPr lang="en-US" altLang="en-US" sz="1600" dirty="0" err="1">
                <a:solidFill>
                  <a:schemeClr val="tx1"/>
                </a:solidFill>
                <a:latin typeface="Calibri" panose="020F0502020204030204" pitchFamily="34" charset="0"/>
                <a:cs typeface="Calibri" panose="020F0502020204030204" pitchFamily="34" charset="0"/>
              </a:rPr>
              <a:t>Yinan</a:t>
            </a:r>
            <a:r>
              <a:rPr lang="en-US" altLang="en-US" sz="1600" dirty="0">
                <a:solidFill>
                  <a:schemeClr val="tx1"/>
                </a:solidFill>
                <a:latin typeface="Calibri" panose="020F0502020204030204" pitchFamily="34" charset="0"/>
                <a:cs typeface="Calibri" panose="020F0502020204030204" pitchFamily="34" charset="0"/>
              </a:rPr>
              <a:t> </a:t>
            </a:r>
            <a:r>
              <a:rPr lang="en-US" altLang="en-US" sz="1600" dirty="0" smtClean="0">
                <a:solidFill>
                  <a:schemeClr val="tx1"/>
                </a:solidFill>
                <a:latin typeface="Calibri" panose="020F0502020204030204" pitchFamily="34" charset="0"/>
                <a:cs typeface="Calibri" panose="020F0502020204030204" pitchFamily="34" charset="0"/>
              </a:rPr>
              <a:t>Qi (OPPO)</a:t>
            </a:r>
            <a:endParaRPr lang="en-US" altLang="en-US"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dirty="0" smtClean="0">
                <a:solidFill>
                  <a:schemeClr val="tx1"/>
                </a:solidFill>
                <a:latin typeface="Calibri" panose="020F0502020204030204" pitchFamily="34" charset="0"/>
                <a:cs typeface="Calibri" panose="020F0502020204030204" pitchFamily="34" charset="0"/>
              </a:rPr>
              <a:t>11-23/0063r1</a:t>
            </a:r>
            <a:r>
              <a:rPr lang="en-US" altLang="en-US" sz="1600" dirty="0">
                <a:solidFill>
                  <a:schemeClr val="tx1"/>
                </a:solidFill>
                <a:latin typeface="Calibri" panose="020F0502020204030204" pitchFamily="34" charset="0"/>
                <a:cs typeface="Calibri" panose="020F0502020204030204" pitchFamily="34" charset="0"/>
              </a:rPr>
              <a:t>, Proposal for consensus straw poll, </a:t>
            </a:r>
            <a:r>
              <a:rPr lang="en-US" altLang="en-US" sz="1600" dirty="0" err="1">
                <a:solidFill>
                  <a:schemeClr val="tx1"/>
                </a:solidFill>
                <a:latin typeface="Calibri" panose="020F0502020204030204" pitchFamily="34" charset="0"/>
                <a:cs typeface="Calibri" panose="020F0502020204030204" pitchFamily="34" charset="0"/>
              </a:rPr>
              <a:t>Weijie</a:t>
            </a:r>
            <a:r>
              <a:rPr lang="en-US" altLang="en-US" sz="1600" dirty="0">
                <a:solidFill>
                  <a:schemeClr val="tx1"/>
                </a:solidFill>
                <a:latin typeface="Calibri" panose="020F0502020204030204" pitchFamily="34" charset="0"/>
                <a:cs typeface="Calibri" panose="020F0502020204030204" pitchFamily="34" charset="0"/>
              </a:rPr>
              <a:t> Xu (OPPO</a:t>
            </a:r>
            <a:r>
              <a:rPr lang="en-US" altLang="en-US" sz="16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dirty="0" smtClean="0">
                <a:solidFill>
                  <a:schemeClr val="tx1"/>
                </a:solidFill>
                <a:latin typeface="Calibri" panose="020F0502020204030204" pitchFamily="34" charset="0"/>
                <a:cs typeface="Calibri" panose="020F0502020204030204" pitchFamily="34" charset="0"/>
              </a:rPr>
              <a:t>11-23/0197r0, Proposal for “Polished” SG Scope, </a:t>
            </a:r>
            <a:r>
              <a:rPr lang="en-US" altLang="en-US" sz="1600" dirty="0" err="1" smtClean="0">
                <a:solidFill>
                  <a:schemeClr val="tx1"/>
                </a:solidFill>
                <a:latin typeface="Calibri" panose="020F0502020204030204" pitchFamily="34" charset="0"/>
                <a:cs typeface="Calibri" panose="020F0502020204030204" pitchFamily="34" charset="0"/>
              </a:rPr>
              <a:t>Joerg</a:t>
            </a:r>
            <a:r>
              <a:rPr lang="en-US" altLang="en-US" sz="1600" dirty="0" smtClean="0">
                <a:solidFill>
                  <a:schemeClr val="tx1"/>
                </a:solidFill>
                <a:latin typeface="Calibri" panose="020F0502020204030204" pitchFamily="34" charset="0"/>
                <a:cs typeface="Calibri" panose="020F0502020204030204" pitchFamily="34" charset="0"/>
              </a:rPr>
              <a:t> </a:t>
            </a:r>
            <a:r>
              <a:rPr lang="en-US" altLang="en-US" sz="1600" dirty="0">
                <a:solidFill>
                  <a:schemeClr val="tx1"/>
                </a:solidFill>
                <a:latin typeface="Calibri" panose="020F0502020204030204" pitchFamily="34" charset="0"/>
                <a:cs typeface="Calibri" panose="020F0502020204030204" pitchFamily="34" charset="0"/>
              </a:rPr>
              <a:t>Robert (</a:t>
            </a:r>
            <a:r>
              <a:rPr lang="en-US" sz="1600" dirty="0">
                <a:solidFill>
                  <a:schemeClr val="tx1"/>
                </a:solidFill>
                <a:latin typeface="Calibri" panose="020F0502020204030204" pitchFamily="34" charset="0"/>
                <a:cs typeface="Calibri" panose="020F0502020204030204" pitchFamily="34" charset="0"/>
              </a:rPr>
              <a:t>TU </a:t>
            </a:r>
            <a:r>
              <a:rPr lang="en-US" sz="1600" dirty="0" err="1">
                <a:solidFill>
                  <a:schemeClr val="tx1"/>
                </a:solidFill>
                <a:latin typeface="Calibri" panose="020F0502020204030204" pitchFamily="34" charset="0"/>
                <a:cs typeface="Calibri" panose="020F0502020204030204" pitchFamily="34" charset="0"/>
              </a:rPr>
              <a:t>Ilmenau</a:t>
            </a:r>
            <a:r>
              <a:rPr lang="en-US" sz="1600" dirty="0">
                <a:solidFill>
                  <a:schemeClr val="tx1"/>
                </a:solidFill>
                <a:latin typeface="Calibri" panose="020F0502020204030204" pitchFamily="34" charset="0"/>
                <a:cs typeface="Calibri" panose="020F0502020204030204" pitchFamily="34" charset="0"/>
              </a:rPr>
              <a:t> / </a:t>
            </a:r>
            <a:r>
              <a:rPr lang="en-US" sz="1600" dirty="0" err="1">
                <a:solidFill>
                  <a:schemeClr val="tx1"/>
                </a:solidFill>
                <a:latin typeface="Calibri" panose="020F0502020204030204" pitchFamily="34" charset="0"/>
                <a:cs typeface="Calibri" panose="020F0502020204030204" pitchFamily="34" charset="0"/>
              </a:rPr>
              <a:t>Fraunhofer</a:t>
            </a:r>
            <a:r>
              <a:rPr lang="en-US" sz="1600" dirty="0">
                <a:solidFill>
                  <a:schemeClr val="tx1"/>
                </a:solidFill>
                <a:latin typeface="Calibri" panose="020F0502020204030204" pitchFamily="34" charset="0"/>
                <a:cs typeface="Calibri" panose="020F0502020204030204" pitchFamily="34" charset="0"/>
              </a:rPr>
              <a:t> IIS</a:t>
            </a:r>
            <a:r>
              <a:rPr lang="en-US" altLang="en-US" sz="16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dirty="0" smtClean="0">
                <a:solidFill>
                  <a:schemeClr val="tx1"/>
                </a:solidFill>
                <a:latin typeface="Calibri" panose="020F0502020204030204" pitchFamily="34" charset="0"/>
                <a:cs typeface="Calibri" panose="020F0502020204030204" pitchFamily="34" charset="0"/>
              </a:rPr>
              <a:t>11-23/0198r0, Open Issues in TIG Report, </a:t>
            </a:r>
            <a:r>
              <a:rPr lang="en-US" altLang="en-US" sz="1600" dirty="0" err="1" smtClean="0">
                <a:solidFill>
                  <a:schemeClr val="tx1"/>
                </a:solidFill>
                <a:latin typeface="Calibri" panose="020F0502020204030204" pitchFamily="34" charset="0"/>
                <a:cs typeface="Calibri" panose="020F0502020204030204" pitchFamily="34" charset="0"/>
              </a:rPr>
              <a:t>Joerg</a:t>
            </a:r>
            <a:r>
              <a:rPr lang="en-US" altLang="en-US" sz="1600" dirty="0" smtClean="0">
                <a:solidFill>
                  <a:schemeClr val="tx1"/>
                </a:solidFill>
                <a:latin typeface="Calibri" panose="020F0502020204030204" pitchFamily="34" charset="0"/>
                <a:cs typeface="Calibri" panose="020F0502020204030204" pitchFamily="34" charset="0"/>
              </a:rPr>
              <a:t> Robert (</a:t>
            </a:r>
            <a:r>
              <a:rPr lang="en-US" sz="1600" dirty="0">
                <a:solidFill>
                  <a:schemeClr val="tx1"/>
                </a:solidFill>
                <a:latin typeface="Calibri" panose="020F0502020204030204" pitchFamily="34" charset="0"/>
                <a:cs typeface="Calibri" panose="020F0502020204030204" pitchFamily="34" charset="0"/>
              </a:rPr>
              <a:t>TU </a:t>
            </a:r>
            <a:r>
              <a:rPr lang="en-US" sz="1600" dirty="0" err="1">
                <a:solidFill>
                  <a:schemeClr val="tx1"/>
                </a:solidFill>
                <a:latin typeface="Calibri" panose="020F0502020204030204" pitchFamily="34" charset="0"/>
                <a:cs typeface="Calibri" panose="020F0502020204030204" pitchFamily="34" charset="0"/>
              </a:rPr>
              <a:t>Ilmenau</a:t>
            </a:r>
            <a:r>
              <a:rPr lang="en-US" sz="1600" dirty="0">
                <a:solidFill>
                  <a:schemeClr val="tx1"/>
                </a:solidFill>
                <a:latin typeface="Calibri" panose="020F0502020204030204" pitchFamily="34" charset="0"/>
                <a:cs typeface="Calibri" panose="020F0502020204030204" pitchFamily="34" charset="0"/>
              </a:rPr>
              <a:t> / </a:t>
            </a:r>
            <a:r>
              <a:rPr lang="en-US" sz="1600" dirty="0" err="1">
                <a:solidFill>
                  <a:schemeClr val="tx1"/>
                </a:solidFill>
                <a:latin typeface="Calibri" panose="020F0502020204030204" pitchFamily="34" charset="0"/>
                <a:cs typeface="Calibri" panose="020F0502020204030204" pitchFamily="34" charset="0"/>
              </a:rPr>
              <a:t>Fraunhofer</a:t>
            </a:r>
            <a:r>
              <a:rPr lang="en-US" sz="1600" dirty="0">
                <a:solidFill>
                  <a:schemeClr val="tx1"/>
                </a:solidFill>
                <a:latin typeface="Calibri" panose="020F0502020204030204" pitchFamily="34" charset="0"/>
                <a:cs typeface="Calibri" panose="020F0502020204030204" pitchFamily="34" charset="0"/>
              </a:rPr>
              <a:t> IIS</a:t>
            </a:r>
            <a:r>
              <a:rPr lang="en-US" altLang="en-US" sz="1600" dirty="0" smtClean="0">
                <a:solidFill>
                  <a:schemeClr val="tx1"/>
                </a:solidFill>
                <a:latin typeface="Calibri" panose="020F0502020204030204" pitchFamily="34" charset="0"/>
                <a:cs typeface="Calibri" panose="020F0502020204030204" pitchFamily="34" charset="0"/>
              </a:rPr>
              <a:t>)</a:t>
            </a:r>
            <a:endParaRPr lang="en-US" altLang="en-US"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en-US" sz="160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en-US"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1" name="页脚占位符 3"/>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
        <p:nvSpPr>
          <p:cNvPr id="3" name="灯片编号占位符 2"/>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Feb 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Executive </a:t>
            </a:r>
            <a:r>
              <a:rPr lang="en-US" altLang="en-US" sz="2000" kern="0" dirty="0">
                <a:latin typeface="Arial" panose="020B0604020202020204" pitchFamily="34" charset="0"/>
              </a:rPr>
              <a:t>Secretary: 	</a:t>
            </a:r>
            <a:r>
              <a:rPr lang="en-US" altLang="en-US" sz="2000" kern="0" dirty="0" err="1">
                <a:latin typeface="Arial" panose="020B0604020202020204" pitchFamily="34" charset="0"/>
              </a:rPr>
              <a:t>Zhisong</a:t>
            </a:r>
            <a:r>
              <a:rPr lang="en-US" altLang="en-US" sz="2000" kern="0" dirty="0">
                <a:latin typeface="Arial" panose="020B0604020202020204" pitchFamily="34" charset="0"/>
              </a:rPr>
              <a:t> </a:t>
            </a:r>
            <a:r>
              <a:rPr lang="en-US" altLang="en-US" sz="2000" kern="0" dirty="0" err="1">
                <a:latin typeface="Arial" panose="020B0604020202020204" pitchFamily="34" charset="0"/>
              </a:rPr>
              <a:t>Zuo</a:t>
            </a:r>
            <a:r>
              <a:rPr lang="en-US" altLang="en-US" sz="2000" kern="0" dirty="0">
                <a:latin typeface="Arial" panose="020B0604020202020204" pitchFamily="34" charset="0"/>
              </a:rPr>
              <a:t> (OPPO</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rPr>
              <a:t>TC</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480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lvl="0" eaLnBrk="0" hangingPunct="0">
              <a:defRPr/>
            </a:pPr>
            <a:r>
              <a:rPr lang="en-GB" altLang="en-US" dirty="0" smtClean="0"/>
              <a:t>Call for comments to tech report draft (</a:t>
            </a:r>
            <a:r>
              <a:rPr lang="en-GB" altLang="en-US" dirty="0" smtClean="0"/>
              <a:t>11-22/1562r5)</a:t>
            </a:r>
            <a:endParaRPr lang="en-GB" altLang="en-US" dirty="0" smtClean="0"/>
          </a:p>
          <a:p>
            <a:pPr eaLnBrk="0" hangingPunct="0">
              <a:defRPr/>
            </a:pPr>
            <a:r>
              <a:rPr lang="en-US" altLang="en-GB" dirty="0" smtClean="0"/>
              <a:t>Contribution presentation and discussion</a:t>
            </a:r>
          </a:p>
          <a:p>
            <a:pPr lvl="1" eaLnBrk="0" hangingPunct="0">
              <a:buFontTx/>
              <a:buChar char="–"/>
              <a:defRPr/>
            </a:pPr>
            <a:r>
              <a:rPr lang="en-US" altLang="en-US" sz="2100" dirty="0" smtClean="0">
                <a:solidFill>
                  <a:srgbClr val="00B050"/>
                </a:solidFill>
              </a:rPr>
              <a:t>11-2</a:t>
            </a:r>
            <a:r>
              <a:rPr lang="en-US" altLang="en-US" sz="2100" dirty="0" smtClean="0" bmk="">
                <a:solidFill>
                  <a:srgbClr val="00B050"/>
                </a:solidFill>
              </a:rPr>
              <a:t>3/0173r0 </a:t>
            </a:r>
            <a:r>
              <a:rPr lang="en-US" altLang="en-US" sz="2100" dirty="0" bmk="">
                <a:solidFill>
                  <a:srgbClr val="00B050"/>
                </a:solidFill>
              </a:rPr>
              <a:t>Discussion on </a:t>
            </a:r>
            <a:r>
              <a:rPr lang="en-US" altLang="en-US" sz="2100" dirty="0" err="1" bmk="">
                <a:solidFill>
                  <a:srgbClr val="00B050"/>
                </a:solidFill>
              </a:rPr>
              <a:t>examplary</a:t>
            </a:r>
            <a:r>
              <a:rPr lang="en-US" altLang="en-US" sz="2100" dirty="0" bmk="">
                <a:solidFill>
                  <a:srgbClr val="00B050"/>
                </a:solidFill>
              </a:rPr>
              <a:t> AMP use scenarios for S1G </a:t>
            </a:r>
            <a:r>
              <a:rPr lang="en-US" altLang="en-US" sz="2100" dirty="0" err="1" bmk="">
                <a:solidFill>
                  <a:srgbClr val="00B050"/>
                </a:solidFill>
              </a:rPr>
              <a:t>Yinan</a:t>
            </a:r>
            <a:r>
              <a:rPr lang="en-US" altLang="en-US" sz="2100" dirty="0" bmk="">
                <a:solidFill>
                  <a:srgbClr val="00B050"/>
                </a:solidFill>
              </a:rPr>
              <a:t> </a:t>
            </a:r>
            <a:r>
              <a:rPr lang="en-US" altLang="en-US" sz="2100" dirty="0">
                <a:solidFill>
                  <a:srgbClr val="00B050"/>
                </a:solidFill>
              </a:rPr>
              <a:t>Qi (OPPO)</a:t>
            </a:r>
          </a:p>
          <a:p>
            <a:pPr lvl="1" eaLnBrk="0" hangingPunct="0">
              <a:buFontTx/>
              <a:buChar char="–"/>
              <a:defRPr/>
            </a:pPr>
            <a:r>
              <a:rPr lang="en-US" altLang="en-US" sz="2100" dirty="0" smtClean="0">
                <a:solidFill>
                  <a:srgbClr val="00B050"/>
                </a:solidFill>
              </a:rPr>
              <a:t>11-22/1960r4, </a:t>
            </a:r>
            <a:r>
              <a:rPr lang="en-US" altLang="en-US" sz="2100" dirty="0">
                <a:solidFill>
                  <a:srgbClr val="00B050"/>
                </a:solidFill>
              </a:rPr>
              <a:t>Summary and recommendation for AMP </a:t>
            </a:r>
            <a:r>
              <a:rPr lang="en-US" altLang="en-US" sz="2100" dirty="0" err="1">
                <a:solidFill>
                  <a:srgbClr val="00B050"/>
                </a:solidFill>
              </a:rPr>
              <a:t>IoT</a:t>
            </a:r>
            <a:r>
              <a:rPr lang="en-US" altLang="en-US" sz="2100" dirty="0">
                <a:solidFill>
                  <a:srgbClr val="00B050"/>
                </a:solidFill>
              </a:rPr>
              <a:t>,  </a:t>
            </a:r>
            <a:r>
              <a:rPr lang="en-US" altLang="en-US" sz="2100" dirty="0" err="1">
                <a:solidFill>
                  <a:srgbClr val="00B050"/>
                </a:solidFill>
              </a:rPr>
              <a:t>Yinan</a:t>
            </a:r>
            <a:r>
              <a:rPr lang="en-US" altLang="en-US" sz="2100" dirty="0">
                <a:solidFill>
                  <a:srgbClr val="00B050"/>
                </a:solidFill>
              </a:rPr>
              <a:t> Qi (OPPO</a:t>
            </a:r>
            <a:r>
              <a:rPr lang="en-US" altLang="en-US" sz="2100" dirty="0" smtClean="0">
                <a:solidFill>
                  <a:srgbClr val="00B050"/>
                </a:solidFill>
              </a:rPr>
              <a:t>)</a:t>
            </a:r>
          </a:p>
          <a:p>
            <a:pPr lvl="1" eaLnBrk="0" hangingPunct="0">
              <a:defRPr/>
            </a:pPr>
            <a:r>
              <a:rPr lang="en-US" altLang="en-US" sz="2100" dirty="0">
                <a:solidFill>
                  <a:srgbClr val="00B050"/>
                </a:solidFill>
              </a:rPr>
              <a:t>11-23/0197r0, Proposal for “Polished” SG Scope, </a:t>
            </a:r>
            <a:r>
              <a:rPr lang="en-US" altLang="en-US" sz="2100" dirty="0" err="1">
                <a:solidFill>
                  <a:srgbClr val="00B050"/>
                </a:solidFill>
              </a:rPr>
              <a:t>Joerg</a:t>
            </a:r>
            <a:r>
              <a:rPr lang="en-US" altLang="en-US" sz="2100" dirty="0">
                <a:solidFill>
                  <a:srgbClr val="00B050"/>
                </a:solidFill>
              </a:rPr>
              <a:t> Robert (</a:t>
            </a:r>
            <a:r>
              <a:rPr lang="en-US" sz="2100" dirty="0">
                <a:solidFill>
                  <a:srgbClr val="00B050"/>
                </a:solidFill>
              </a:rPr>
              <a:t>TU </a:t>
            </a:r>
            <a:r>
              <a:rPr lang="en-US" sz="2100" dirty="0" err="1">
                <a:solidFill>
                  <a:srgbClr val="00B050"/>
                </a:solidFill>
              </a:rPr>
              <a:t>Ilmenau</a:t>
            </a:r>
            <a:r>
              <a:rPr lang="en-US" sz="2100" dirty="0">
                <a:solidFill>
                  <a:srgbClr val="00B050"/>
                </a:solidFill>
              </a:rPr>
              <a:t> / </a:t>
            </a:r>
            <a:r>
              <a:rPr lang="en-US" sz="2100" dirty="0" err="1">
                <a:solidFill>
                  <a:srgbClr val="00B050"/>
                </a:solidFill>
              </a:rPr>
              <a:t>Fraunhofer</a:t>
            </a:r>
            <a:r>
              <a:rPr lang="en-US" sz="2100" dirty="0">
                <a:solidFill>
                  <a:srgbClr val="00B050"/>
                </a:solidFill>
              </a:rPr>
              <a:t> IIS</a:t>
            </a:r>
            <a:r>
              <a:rPr lang="en-US" altLang="en-US" sz="2100" dirty="0">
                <a:solidFill>
                  <a:srgbClr val="00B050"/>
                </a:solidFill>
              </a:rPr>
              <a:t>)</a:t>
            </a:r>
          </a:p>
          <a:p>
            <a:pPr lvl="1" eaLnBrk="0" hangingPunct="0">
              <a:defRPr/>
            </a:pPr>
            <a:r>
              <a:rPr lang="en-US" altLang="en-US" sz="2100" dirty="0">
                <a:solidFill>
                  <a:srgbClr val="00B050"/>
                </a:solidFill>
              </a:rPr>
              <a:t>11-23/0198r0, Open Issues in TIG Report, </a:t>
            </a:r>
            <a:r>
              <a:rPr lang="en-US" altLang="en-US" sz="2100" dirty="0" err="1">
                <a:solidFill>
                  <a:srgbClr val="00B050"/>
                </a:solidFill>
              </a:rPr>
              <a:t>Joerg</a:t>
            </a:r>
            <a:r>
              <a:rPr lang="en-US" altLang="en-US" sz="2100" dirty="0">
                <a:solidFill>
                  <a:srgbClr val="00B050"/>
                </a:solidFill>
              </a:rPr>
              <a:t> Robert (</a:t>
            </a:r>
            <a:r>
              <a:rPr lang="en-US" sz="2100" dirty="0">
                <a:solidFill>
                  <a:srgbClr val="00B050"/>
                </a:solidFill>
              </a:rPr>
              <a:t>TU </a:t>
            </a:r>
            <a:r>
              <a:rPr lang="en-US" sz="2100" dirty="0" err="1">
                <a:solidFill>
                  <a:srgbClr val="00B050"/>
                </a:solidFill>
              </a:rPr>
              <a:t>Ilmenau</a:t>
            </a:r>
            <a:r>
              <a:rPr lang="en-US" sz="2100" dirty="0">
                <a:solidFill>
                  <a:srgbClr val="00B050"/>
                </a:solidFill>
              </a:rPr>
              <a:t> / </a:t>
            </a:r>
            <a:r>
              <a:rPr lang="en-US" sz="2100" dirty="0" err="1">
                <a:solidFill>
                  <a:srgbClr val="00B050"/>
                </a:solidFill>
              </a:rPr>
              <a:t>Fraunhofer</a:t>
            </a:r>
            <a:r>
              <a:rPr lang="en-US" sz="2100" dirty="0">
                <a:solidFill>
                  <a:srgbClr val="00B050"/>
                </a:solidFill>
              </a:rPr>
              <a:t> IIS</a:t>
            </a:r>
            <a:r>
              <a:rPr lang="en-US" altLang="en-US" sz="2100" dirty="0">
                <a:solidFill>
                  <a:srgbClr val="00B050"/>
                </a:solidFill>
              </a:rPr>
              <a:t>)</a:t>
            </a:r>
          </a:p>
          <a:p>
            <a:pPr lvl="1" eaLnBrk="0" hangingPunct="0">
              <a:defRPr/>
            </a:pPr>
            <a:r>
              <a:rPr lang="en-US" altLang="en-US" sz="2100" dirty="0" smtClean="0"/>
              <a:t>11-23/0063r1</a:t>
            </a:r>
            <a:r>
              <a:rPr lang="en-US" altLang="en-US" sz="2100" dirty="0"/>
              <a:t>, Proposal for </a:t>
            </a:r>
            <a:r>
              <a:rPr lang="en-US" altLang="en-US" sz="2100" dirty="0"/>
              <a:t>consensus straw poll, </a:t>
            </a:r>
            <a:r>
              <a:rPr lang="en-US" altLang="en-US" sz="2100" dirty="0" err="1"/>
              <a:t>Weijie</a:t>
            </a:r>
            <a:r>
              <a:rPr lang="en-US" altLang="en-US" sz="2100" dirty="0"/>
              <a:t> Xu (OPPO</a:t>
            </a:r>
            <a:r>
              <a:rPr lang="en-US" altLang="en-US" sz="2100" dirty="0" smtClean="0"/>
              <a:t>)</a:t>
            </a:r>
          </a:p>
          <a:p>
            <a:pPr eaLnBrk="0" hangingPunct="0">
              <a:defRPr/>
            </a:pPr>
            <a:r>
              <a:rPr lang="en-US" altLang="en-GB" dirty="0" smtClean="0"/>
              <a:t>AMP </a:t>
            </a:r>
            <a:r>
              <a:rPr lang="en-US" altLang="en-GB" dirty="0" smtClean="0"/>
              <a:t>TIG report to WG draft</a:t>
            </a:r>
          </a:p>
          <a:p>
            <a:pPr eaLnBrk="0" hangingPunct="0">
              <a:defRPr/>
            </a:pPr>
            <a:r>
              <a:rPr lang="en-US" altLang="en-GB" dirty="0" smtClean="0"/>
              <a:t>Any </a:t>
            </a:r>
            <a:r>
              <a:rPr lang="en-US" altLang="en-GB" dirty="0"/>
              <a:t>other business?</a:t>
            </a:r>
          </a:p>
          <a:p>
            <a:pPr lvl="0" eaLnBrk="0" hangingPunct="0">
              <a:defRPr/>
            </a:pPr>
            <a:r>
              <a:rPr lang="en-GB" altLang="en-US" dirty="0" smtClean="0"/>
              <a:t>Adjourn</a:t>
            </a:r>
            <a:endParaRPr lang="en-GB" altLang="en-US" dirty="0"/>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9" name="页脚占位符 3"/>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Feb 28</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Executive </a:t>
            </a:r>
            <a:r>
              <a:rPr lang="en-US" altLang="en-US" sz="2000" kern="0" dirty="0">
                <a:latin typeface="Arial" panose="020B0604020202020204" pitchFamily="34" charset="0"/>
              </a:rPr>
              <a:t>Secretary: 	</a:t>
            </a:r>
            <a:r>
              <a:rPr lang="en-US" altLang="en-US" sz="2000" kern="0" dirty="0" err="1">
                <a:latin typeface="Arial" panose="020B0604020202020204" pitchFamily="34" charset="0"/>
              </a:rPr>
              <a:t>Zhisong</a:t>
            </a:r>
            <a:r>
              <a:rPr lang="en-US" altLang="en-US" sz="2000" kern="0" dirty="0">
                <a:latin typeface="Arial" panose="020B0604020202020204" pitchFamily="34" charset="0"/>
              </a:rPr>
              <a:t> </a:t>
            </a:r>
            <a:r>
              <a:rPr lang="en-US" altLang="en-US" sz="2000" kern="0" dirty="0" err="1">
                <a:latin typeface="Arial" panose="020B0604020202020204" pitchFamily="34" charset="0"/>
              </a:rPr>
              <a:t>Zuo</a:t>
            </a:r>
            <a:r>
              <a:rPr lang="en-US" altLang="en-US" sz="2000" kern="0" dirty="0">
                <a:latin typeface="Arial" panose="020B0604020202020204" pitchFamily="34" charset="0"/>
              </a:rPr>
              <a:t> (OPPO</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772432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rPr>
              <a:t>TC</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480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lvl="0" eaLnBrk="0" hangingPunct="0">
              <a:defRPr/>
            </a:pPr>
            <a:r>
              <a:rPr lang="en-GB" altLang="en-US" dirty="0" smtClean="0"/>
              <a:t>Call for comments to tech report draft (11-22/1562r6)</a:t>
            </a:r>
          </a:p>
          <a:p>
            <a:pPr eaLnBrk="0" hangingPunct="0">
              <a:defRPr/>
            </a:pPr>
            <a:r>
              <a:rPr lang="en-US" altLang="en-GB" dirty="0" smtClean="0"/>
              <a:t>Contribution presentation and discussion</a:t>
            </a:r>
          </a:p>
          <a:p>
            <a:pPr lvl="1" eaLnBrk="0" hangingPunct="0">
              <a:defRPr/>
            </a:pPr>
            <a:r>
              <a:rPr lang="en-US" altLang="zh-CN" sz="2100" dirty="0" smtClean="0"/>
              <a:t>TBD</a:t>
            </a:r>
            <a:endParaRPr lang="en-US" altLang="zh-CN" sz="2100" dirty="0"/>
          </a:p>
          <a:p>
            <a:pPr eaLnBrk="0" hangingPunct="0">
              <a:defRPr/>
            </a:pPr>
            <a:r>
              <a:rPr lang="en-US" altLang="en-GB" dirty="0" smtClean="0"/>
              <a:t>Any </a:t>
            </a:r>
            <a:r>
              <a:rPr lang="en-US" altLang="en-GB" dirty="0"/>
              <a:t>other business?</a:t>
            </a:r>
          </a:p>
          <a:p>
            <a:pPr lvl="0" eaLnBrk="0" hangingPunct="0">
              <a:defRPr/>
            </a:pPr>
            <a:r>
              <a:rPr lang="en-GB" altLang="en-US" dirty="0" smtClean="0"/>
              <a:t>Adjourn</a:t>
            </a:r>
            <a:endParaRPr lang="en-GB" altLang="en-US" dirty="0"/>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9" name="页脚占位符 3"/>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40401942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en-US"/>
          </a:p>
        </p:txBody>
      </p:sp>
      <p:sp>
        <p:nvSpPr>
          <p:cNvPr id="3" name="内容占位符 2"/>
          <p:cNvSpPr>
            <a:spLocks noGrp="1"/>
          </p:cNvSpPr>
          <p:nvPr>
            <p:ph idx="1"/>
          </p:nvPr>
        </p:nvSpPr>
        <p:spPr/>
        <p:txBody>
          <a:bodyPr/>
          <a:lstStyle/>
          <a:p>
            <a:endParaRPr lang="en-US"/>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smtClean="0"/>
              <a:t>Feb 2023</a:t>
            </a:r>
            <a:endParaRPr lang="en-US" dirty="0"/>
          </a:p>
        </p:txBody>
      </p:sp>
    </p:spTree>
    <p:extLst>
      <p:ext uri="{BB962C8B-B14F-4D97-AF65-F5344CB8AC3E}">
        <p14:creationId xmlns:p14="http://schemas.microsoft.com/office/powerpoint/2010/main" val="2788234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9"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a:t>
            </a:r>
            <a:r>
              <a:rPr lang="en-US" altLang="zh-CN" dirty="0" err="1" smtClean="0">
                <a:solidFill>
                  <a:srgbClr val="000000"/>
                </a:solidFill>
                <a:latin typeface="Times New Roman" panose="02020603050405020304" pitchFamily="18" charset="0"/>
                <a:ea typeface="Arial Unicode MS" pitchFamily="34" charset="-122"/>
              </a:rPr>
              <a:t>Sanechips</a:t>
            </a:r>
            <a:r>
              <a:rPr lang="en-US" altLang="zh-CN" dirty="0" smtClean="0">
                <a:solidFill>
                  <a:srgbClr val="000000"/>
                </a:solidFill>
                <a:latin typeface="Times New Roman" panose="02020603050405020304" pitchFamily="18" charset="0"/>
                <a:ea typeface="Arial Unicode MS" pitchFamily="34" charset="-122"/>
              </a:rPr>
              <a:t>)</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a:t>
            </a:r>
            <a:r>
              <a:rPr lang="en-US" altLang="zh-CN" dirty="0" err="1" smtClean="0">
                <a:solidFill>
                  <a:srgbClr val="000000"/>
                </a:solidFill>
                <a:latin typeface="Times New Roman" panose="02020603050405020304" pitchFamily="18" charset="0"/>
                <a:ea typeface="Arial Unicode MS" pitchFamily="34" charset="-122"/>
              </a:rPr>
              <a:t>Sanechips</a:t>
            </a:r>
            <a:r>
              <a:rPr lang="en-US" altLang="zh-CN" dirty="0" smtClean="0">
                <a:solidFill>
                  <a:srgbClr val="000000"/>
                </a:solidFill>
                <a:latin typeface="Times New Roman" panose="02020603050405020304" pitchFamily="18" charset="0"/>
                <a:ea typeface="Arial Unicode MS" pitchFamily="34" charset="-122"/>
              </a:rPr>
              <a:t>)</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a:t>
            </a:r>
            <a:r>
              <a:rPr lang="en-US" altLang="zh-CN" dirty="0" err="1" smtClean="0">
                <a:solidFill>
                  <a:srgbClr val="000000"/>
                </a:solidFill>
                <a:latin typeface="Times New Roman" panose="02020603050405020304" pitchFamily="18" charset="0"/>
                <a:ea typeface="Arial Unicode MS" pitchFamily="34" charset="-122"/>
              </a:rPr>
              <a:t>Sanechips</a:t>
            </a:r>
            <a:r>
              <a:rPr lang="en-US" altLang="zh-CN" dirty="0" smtClean="0">
                <a:solidFill>
                  <a:srgbClr val="000000"/>
                </a:solidFill>
                <a:latin typeface="Times New Roman" panose="02020603050405020304" pitchFamily="18" charset="0"/>
                <a:ea typeface="Arial Unicode MS" pitchFamily="34" charset="-122"/>
              </a:rPr>
              <a:t>)</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141344</TotalTime>
  <Words>1464</Words>
  <Application>Microsoft Office PowerPoint</Application>
  <PresentationFormat>宽屏</PresentationFormat>
  <Paragraphs>232</Paragraphs>
  <Slides>19</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19</vt:i4>
      </vt:variant>
    </vt:vector>
  </HeadingPairs>
  <TitlesOfParts>
    <vt:vector size="30"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Submission List (Call for submissions)</vt:lpstr>
      <vt:lpstr>IEEE 802.11 AMP TIG TC</vt:lpstr>
      <vt:lpstr>PowerPoint 演示文稿</vt:lpstr>
      <vt:lpstr>IEEE 802.11 AMP TIG TC</vt:lpstr>
      <vt:lpstr>PowerPoint 演示文稿</vt:lpstr>
      <vt:lpstr>PowerPoint 演示文稿</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5513</cp:revision>
  <cp:lastPrinted>2014-11-04T15:04:00Z</cp:lastPrinted>
  <dcterms:created xsi:type="dcterms:W3CDTF">2007-04-17T18:10:00Z</dcterms:created>
  <dcterms:modified xsi:type="dcterms:W3CDTF">2023-02-07T16:02:57Z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