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41" r:id="rId3"/>
    <p:sldId id="452" r:id="rId4"/>
    <p:sldId id="458" r:id="rId5"/>
    <p:sldId id="459" r:id="rId6"/>
    <p:sldId id="442" r:id="rId7"/>
    <p:sldId id="405"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6327" autoAdjust="0"/>
  </p:normalViewPr>
  <p:slideViewPr>
    <p:cSldViewPr>
      <p:cViewPr varScale="1">
        <p:scale>
          <a:sx n="124" d="100"/>
          <a:sy n="124" d="100"/>
        </p:scale>
        <p:origin x="5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746486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1082718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4</a:t>
            </a:fld>
            <a:endParaRPr lang="en-US"/>
          </a:p>
        </p:txBody>
      </p:sp>
    </p:spTree>
    <p:extLst>
      <p:ext uri="{BB962C8B-B14F-4D97-AF65-F5344CB8AC3E}">
        <p14:creationId xmlns:p14="http://schemas.microsoft.com/office/powerpoint/2010/main" val="2040107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405378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6</a:t>
            </a:fld>
            <a:endParaRPr lang="en-US"/>
          </a:p>
        </p:txBody>
      </p:sp>
    </p:spTree>
    <p:extLst>
      <p:ext uri="{BB962C8B-B14F-4D97-AF65-F5344CB8AC3E}">
        <p14:creationId xmlns:p14="http://schemas.microsoft.com/office/powerpoint/2010/main" val="255967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455527" cy="276999"/>
          </a:xfrm>
          <a:ln/>
        </p:spPr>
        <p:txBody>
          <a:bodyPr/>
          <a:lstStyle>
            <a:lvl1pPr>
              <a:defRPr/>
            </a:lvl1pPr>
          </a:lstStyle>
          <a:p>
            <a:pPr>
              <a:defRPr/>
            </a:pPr>
            <a:r>
              <a:rPr lang="en-US"/>
              <a:t>February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t>February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February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Rethna Pulikkoonattu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2023</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Rethna Pulikkoonattu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3301463" y="332601"/>
            <a:ext cx="514403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a:t>
            </a:r>
            <a:r>
              <a:rPr lang="en-US" sz="1800" b="1" i="0" dirty="0">
                <a:solidFill>
                  <a:srgbClr val="000000"/>
                </a:solidFill>
                <a:effectLst/>
                <a:latin typeface="Verdana" panose="020B0604030504040204" pitchFamily="34" charset="0"/>
              </a:rPr>
              <a:t>IEEE 802.11-23-0165-00-0uhr </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dirty="0" err="1"/>
              <a:t>Rethna</a:t>
            </a:r>
            <a:r>
              <a:rPr lang="en-US" dirty="0"/>
              <a:t> Pulikkoonattu (Broadcom)</a:t>
            </a:r>
          </a:p>
        </p:txBody>
      </p:sp>
      <p:sp>
        <p:nvSpPr>
          <p:cNvPr id="1029" name="Rectangle 2"/>
          <p:cNvSpPr>
            <a:spLocks noGrp="1" noChangeArrowheads="1"/>
          </p:cNvSpPr>
          <p:nvPr>
            <p:ph type="title"/>
          </p:nvPr>
        </p:nvSpPr>
        <p:spPr>
          <a:xfrm>
            <a:off x="381000" y="685800"/>
            <a:ext cx="8305800" cy="1066800"/>
          </a:xfrm>
        </p:spPr>
        <p:txBody>
          <a:bodyPr/>
          <a:lstStyle/>
          <a:p>
            <a:r>
              <a:rPr lang="en-US" sz="2800" b="1" dirty="0">
                <a:solidFill>
                  <a:schemeClr val="dk2"/>
                </a:solidFill>
                <a:latin typeface="Times New Roman" panose="02020603050405020304" pitchFamily="18" charset="0"/>
                <a:ea typeface="Times New Roman"/>
                <a:cs typeface="Times New Roman" panose="02020603050405020304" pitchFamily="18" charset="0"/>
                <a:sym typeface="Times New Roman"/>
              </a:rPr>
              <a:t>Realistic Rates on 60GHz Clients</a:t>
            </a:r>
            <a:endParaRPr lang="en-US" sz="28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2023-02-01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a:t>February 2023</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11805429"/>
              </p:ext>
            </p:extLst>
          </p:nvPr>
        </p:nvGraphicFramePr>
        <p:xfrm>
          <a:off x="685800" y="2824688"/>
          <a:ext cx="7772401" cy="1213912"/>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8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ctr">
                        <a:spcBef>
                          <a:spcPts val="0"/>
                        </a:spcBef>
                        <a:spcAft>
                          <a:spcPts val="0"/>
                        </a:spcAft>
                      </a:pPr>
                      <a:r>
                        <a:rPr lang="en-US" sz="1200" dirty="0" err="1">
                          <a:effectLst/>
                          <a:latin typeface="Times New Roman"/>
                          <a:ea typeface="Times New Roman"/>
                        </a:rPr>
                        <a:t>Rethna</a:t>
                      </a:r>
                      <a:r>
                        <a:rPr lang="en-US" sz="1200" dirty="0">
                          <a:effectLst/>
                          <a:latin typeface="Times New Roman"/>
                          <a:ea typeface="Times New Roman"/>
                        </a:rPr>
                        <a:t> Pulikkoonattu</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dirty="0">
                          <a:effectLst/>
                          <a:latin typeface="Times New Roman"/>
                          <a:ea typeface="Times New Roman"/>
                        </a:rPr>
                        <a:t>Broadcom Inc</a:t>
                      </a:r>
                    </a:p>
                    <a:p>
                      <a:pPr marL="0" marR="0" algn="ctr">
                        <a:spcBef>
                          <a:spcPts val="0"/>
                        </a:spcBef>
                        <a:spcAft>
                          <a:spcPts val="0"/>
                        </a:spcAft>
                      </a:pPr>
                      <a:r>
                        <a:rPr lang="en-US" sz="1200" dirty="0">
                          <a:effectLst/>
                          <a:latin typeface="Times New Roman"/>
                        </a:rPr>
                        <a:t> </a:t>
                      </a:r>
                      <a:endParaRPr lang="en-US" sz="900" dirty="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r>
                        <a:rPr lang="nl-NL" sz="1200" dirty="0">
                          <a:effectLst/>
                          <a:latin typeface="Times New Roman"/>
                          <a:ea typeface="Times New Roman"/>
                        </a:rPr>
                        <a:t> 16340 W Bernardo </a:t>
                      </a:r>
                      <a:r>
                        <a:rPr lang="nl-NL" sz="1200" dirty="0" err="1">
                          <a:effectLst/>
                          <a:latin typeface="Times New Roman"/>
                          <a:ea typeface="Times New Roman"/>
                        </a:rPr>
                        <a:t>Dr</a:t>
                      </a:r>
                      <a:r>
                        <a:rPr lang="nl-NL" sz="1200" dirty="0">
                          <a:effectLst/>
                          <a:latin typeface="Times New Roman"/>
                          <a:ea typeface="Times New Roman"/>
                        </a:rPr>
                        <a:t>, San Diego, CA, 92127</a:t>
                      </a:r>
                    </a:p>
                    <a:p>
                      <a:pPr marL="0" marR="0" algn="ctr">
                        <a:spcBef>
                          <a:spcPts val="0"/>
                        </a:spcBef>
                        <a:spcAft>
                          <a:spcPts val="0"/>
                        </a:spcAft>
                      </a:pPr>
                      <a:endParaRPr lang="en-US" sz="1200" dirty="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Times New Roman"/>
                          <a:ea typeface="Times New Roman"/>
                        </a:rPr>
                        <a:t>rethna@broadcom.com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Ron </a:t>
                      </a:r>
                      <a:r>
                        <a:rPr lang="en-US" sz="1200" dirty="0" err="1">
                          <a:effectLst/>
                          <a:latin typeface="Times New Roman"/>
                          <a:ea typeface="Times New Roman"/>
                        </a:rPr>
                        <a:t>Porat</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dirty="0">
                          <a:effectLst/>
                          <a:latin typeface="Times New Roman"/>
                          <a:ea typeface="Times New Roman"/>
                        </a:rPr>
                        <a:t>Vinko Erceg</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Abstract</a:t>
            </a:r>
          </a:p>
        </p:txBody>
      </p:sp>
      <p:sp>
        <p:nvSpPr>
          <p:cNvPr id="3" name="Content Placeholder 2"/>
          <p:cNvSpPr>
            <a:spLocks noGrp="1"/>
          </p:cNvSpPr>
          <p:nvPr>
            <p:ph idx="1"/>
          </p:nvPr>
        </p:nvSpPr>
        <p:spPr>
          <a:xfrm>
            <a:off x="685800" y="1752600"/>
            <a:ext cx="7772400" cy="4114800"/>
          </a:xfrm>
        </p:spPr>
        <p:txBody>
          <a:bodyPr/>
          <a:lstStyle/>
          <a:p>
            <a:r>
              <a:rPr lang="en-US" sz="2000" b="0" dirty="0"/>
              <a:t>This submission offers a fair evaluation of the feasible physical layer transmission rates for 60GHz clients in comparison to existing solutions in the 6GHz band</a:t>
            </a:r>
            <a:r>
              <a:rPr lang="en-US" sz="1800" b="0" dirty="0"/>
              <a:t>.</a:t>
            </a:r>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p:txBody>
          <a:bodyPr/>
          <a:lstStyle/>
          <a:p>
            <a:r>
              <a:rPr lang="en-US"/>
              <a:t>Rethna Pulikkoonattu (Broadcom)</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p:txBody>
          <a:bodyPr/>
          <a:lstStyle/>
          <a:p>
            <a:pPr>
              <a:defRPr/>
            </a:pPr>
            <a:r>
              <a:rPr lang="en-US"/>
              <a:t>February 2023</a:t>
            </a:r>
            <a:endParaRPr lang="en-US" dirty="0"/>
          </a:p>
        </p:txBody>
      </p:sp>
    </p:spTree>
    <p:extLst>
      <p:ext uri="{BB962C8B-B14F-4D97-AF65-F5344CB8AC3E}">
        <p14:creationId xmlns:p14="http://schemas.microsoft.com/office/powerpoint/2010/main" val="356337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3330"/>
          </a:xfrm>
        </p:spPr>
        <p:txBody>
          <a:bodyPr/>
          <a:lstStyle/>
          <a:p>
            <a:r>
              <a:rPr lang="en-US" sz="2800" dirty="0"/>
              <a:t>Positing 60GHz in UHR </a:t>
            </a:r>
          </a:p>
        </p:txBody>
      </p:sp>
      <p:sp>
        <p:nvSpPr>
          <p:cNvPr id="3" name="Content Placeholder 2"/>
          <p:cNvSpPr>
            <a:spLocks noGrp="1"/>
          </p:cNvSpPr>
          <p:nvPr>
            <p:ph idx="1"/>
          </p:nvPr>
        </p:nvSpPr>
        <p:spPr>
          <a:xfrm>
            <a:off x="381000" y="1600200"/>
            <a:ext cx="8382000" cy="4114800"/>
          </a:xfrm>
        </p:spPr>
        <p:txBody>
          <a:bodyPr/>
          <a:lstStyle/>
          <a:p>
            <a:pPr algn="just"/>
            <a:r>
              <a:rPr lang="en-US" sz="2000" b="0" dirty="0"/>
              <a:t>Wider spectrum is available in the 60GHz band.</a:t>
            </a:r>
          </a:p>
          <a:p>
            <a:pPr algn="just"/>
            <a:r>
              <a:rPr lang="en-US" sz="2000" b="0" dirty="0"/>
              <a:t>Despite the signal power being allowed to reach a much higher level (~40dBm EIRP), this enhancement is swiftly nullified by the path loss, even at close ranges. </a:t>
            </a:r>
          </a:p>
          <a:p>
            <a:pPr algn="just"/>
            <a:r>
              <a:rPr lang="en-US" sz="2000" b="0" dirty="0"/>
              <a:t>The 5-7GHz bands features mature MIMO solutions for the STA market, providing tangible product performance. </a:t>
            </a:r>
          </a:p>
          <a:p>
            <a:pPr algn="just"/>
            <a:r>
              <a:rPr lang="en-US" sz="2000" b="0" dirty="0"/>
              <a:t>The implementation of 60GHz for the next generation involves significant changes to hardware, particularly the RF, causing a rise in power consumption, physical size, and cost. To make 60GHz a compelling choice, it is essential to determine its realistic benefits and weigh them against the well-established solutions in the 6GHz band.</a:t>
            </a:r>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p:txBody>
          <a:bodyPr/>
          <a:lstStyle/>
          <a:p>
            <a:r>
              <a:rPr lang="en-US"/>
              <a:t>Rethna Pulikkoonattu (Broadcom)</a:t>
            </a:r>
            <a:endParaRPr lang="en-US" dirty="0"/>
          </a:p>
        </p:txBody>
      </p:sp>
      <p:sp>
        <p:nvSpPr>
          <p:cNvPr id="6" name="Slide Number Placeholder 5"/>
          <p:cNvSpPr>
            <a:spLocks noGrp="1"/>
          </p:cNvSpPr>
          <p:nvPr>
            <p:ph type="sldNum" sz="quarter" idx="12"/>
          </p:nvPr>
        </p:nvSpPr>
        <p:spPr>
          <a:xfrm>
            <a:off x="4343400" y="6477000"/>
            <a:ext cx="530225" cy="182562"/>
          </a:xfrm>
        </p:spPr>
        <p:txBody>
          <a:bodyPr/>
          <a:lstStyle/>
          <a:p>
            <a:r>
              <a:rPr lang="en-US" dirty="0"/>
              <a:t>Slide </a:t>
            </a:r>
            <a:fld id="{C1789BC7-C074-42CC-ADF8-5107DF6BD1C1}" type="slidenum">
              <a:rPr lang="en-US" smtClean="0"/>
              <a:pPr/>
              <a:t>3</a:t>
            </a:fld>
            <a:endParaRPr lang="en-US" dirty="0"/>
          </a:p>
        </p:txBody>
      </p:sp>
      <p:sp>
        <p:nvSpPr>
          <p:cNvPr id="7" name="Date Placeholder 6"/>
          <p:cNvSpPr>
            <a:spLocks noGrp="1"/>
          </p:cNvSpPr>
          <p:nvPr>
            <p:ph type="dt" sz="half" idx="10"/>
          </p:nvPr>
        </p:nvSpPr>
        <p:spPr/>
        <p:txBody>
          <a:bodyPr/>
          <a:lstStyle/>
          <a:p>
            <a:pPr>
              <a:defRPr/>
            </a:pPr>
            <a:r>
              <a:rPr lang="en-US"/>
              <a:t>February 2023</a:t>
            </a:r>
            <a:endParaRPr lang="en-US" dirty="0"/>
          </a:p>
        </p:txBody>
      </p:sp>
    </p:spTree>
    <p:extLst>
      <p:ext uri="{BB962C8B-B14F-4D97-AF65-F5344CB8AC3E}">
        <p14:creationId xmlns:p14="http://schemas.microsoft.com/office/powerpoint/2010/main" val="197480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3330"/>
          </a:xfrm>
        </p:spPr>
        <p:txBody>
          <a:bodyPr/>
          <a:lstStyle/>
          <a:p>
            <a:r>
              <a:rPr lang="en-US" sz="2800" dirty="0"/>
              <a:t>60GHz vs 6GHz: PHY Rate Comparisons</a:t>
            </a:r>
          </a:p>
        </p:txBody>
      </p:sp>
      <p:sp>
        <p:nvSpPr>
          <p:cNvPr id="3" name="Content Placeholder 2"/>
          <p:cNvSpPr>
            <a:spLocks noGrp="1"/>
          </p:cNvSpPr>
          <p:nvPr>
            <p:ph idx="1"/>
          </p:nvPr>
        </p:nvSpPr>
        <p:spPr>
          <a:xfrm>
            <a:off x="228600" y="1295399"/>
            <a:ext cx="8534400" cy="4995347"/>
          </a:xfrm>
        </p:spPr>
        <p:txBody>
          <a:bodyPr/>
          <a:lstStyle/>
          <a:p>
            <a:r>
              <a:rPr lang="en-US" sz="1600" b="0" dirty="0">
                <a:latin typeface="Times New Roman" panose="02020603050405020304" pitchFamily="18" charset="0"/>
                <a:cs typeface="Times New Roman" panose="02020603050405020304" pitchFamily="18" charset="0"/>
              </a:rPr>
              <a:t>The complexity of supporting </a:t>
            </a:r>
            <a:r>
              <a:rPr lang="en-US" sz="1600" b="0" dirty="0" err="1">
                <a:latin typeface="Times New Roman" panose="02020603050405020304" pitchFamily="18" charset="0"/>
                <a:cs typeface="Times New Roman" panose="02020603050405020304" pitchFamily="18" charset="0"/>
              </a:rPr>
              <a:t>Nss</a:t>
            </a:r>
            <a:r>
              <a:rPr lang="en-US" sz="1600" b="0" dirty="0">
                <a:latin typeface="Times New Roman" panose="02020603050405020304" pitchFamily="18" charset="0"/>
                <a:cs typeface="Times New Roman" panose="02020603050405020304" pitchFamily="18" charset="0"/>
              </a:rPr>
              <a:t>=2 in the 60GHz band, with its demanding area and power needs, would render it inappropriate for handheld devices, even with advanced process nodes.</a:t>
            </a:r>
          </a:p>
          <a:p>
            <a:r>
              <a:rPr lang="en-US" sz="1600" b="0" dirty="0">
                <a:latin typeface="Times New Roman" panose="02020603050405020304" pitchFamily="18" charset="0"/>
                <a:cs typeface="Times New Roman" panose="02020603050405020304" pitchFamily="18" charset="0"/>
              </a:rPr>
              <a:t>Despite utilizing four times the operating bandwidth, the 60GHz band does not significantly enhance throughput when compared to 5-7GHz band solutions</a:t>
            </a:r>
            <a:r>
              <a:rPr lang="en-US" sz="2000" b="0" dirty="0"/>
              <a:t>.</a:t>
            </a:r>
          </a:p>
          <a:p>
            <a:pPr lvl="1"/>
            <a:r>
              <a:rPr lang="en-US" sz="1100" dirty="0"/>
              <a:t>MCS 11 + 160 (320) MHz + </a:t>
            </a:r>
            <a:r>
              <a:rPr lang="en-US" sz="1100" dirty="0" err="1"/>
              <a:t>Nss</a:t>
            </a:r>
            <a:r>
              <a:rPr lang="en-US" sz="1100" dirty="0"/>
              <a:t> = 2 in 6GHz offers superior rate than  MCS 4 + 640 (1280) MHz + </a:t>
            </a:r>
            <a:r>
              <a:rPr lang="en-US" sz="1100" dirty="0" err="1"/>
              <a:t>Nss</a:t>
            </a:r>
            <a:r>
              <a:rPr lang="en-US" sz="1100" dirty="0"/>
              <a:t>=1 in 60GHz</a:t>
            </a:r>
          </a:p>
          <a:p>
            <a:pPr lvl="1"/>
            <a:r>
              <a:rPr lang="en-US" sz="1100" dirty="0"/>
              <a:t>MCS 13 + 160 (320) MHz + </a:t>
            </a:r>
            <a:r>
              <a:rPr lang="en-US" sz="1100" dirty="0" err="1"/>
              <a:t>Nss</a:t>
            </a:r>
            <a:r>
              <a:rPr lang="en-US" sz="1100" dirty="0"/>
              <a:t> = 2 in 6GHz offers superior  rate than  MCS6 + 640 (1280) MHz + </a:t>
            </a:r>
            <a:r>
              <a:rPr lang="en-US" sz="1100" dirty="0" err="1"/>
              <a:t>Nss</a:t>
            </a:r>
            <a:r>
              <a:rPr lang="en-US" sz="1100" dirty="0"/>
              <a:t>=1 in 60GHz</a:t>
            </a:r>
            <a:endParaRPr lang="en-US" sz="1600" b="0" dirty="0"/>
          </a:p>
          <a:p>
            <a:pPr algn="just"/>
            <a:r>
              <a:rPr lang="en-US" sz="2000" b="0" dirty="0"/>
              <a:t>Realistic 60GHz Configuration</a:t>
            </a:r>
          </a:p>
          <a:p>
            <a:pPr lvl="1"/>
            <a:r>
              <a:rPr lang="en-US" sz="1200" dirty="0" err="1"/>
              <a:t>Nss</a:t>
            </a:r>
            <a:r>
              <a:rPr lang="en-US" sz="1200" dirty="0"/>
              <a:t>=1, 16QAM and LDPC 3/4, 640MHz (1280MHz)</a:t>
            </a:r>
          </a:p>
          <a:p>
            <a:pPr lvl="2"/>
            <a:r>
              <a:rPr lang="en-US" sz="1000" dirty="0"/>
              <a:t>Lower BW is desired after the 802.11ay experience [1,3]</a:t>
            </a:r>
          </a:p>
          <a:p>
            <a:pPr lvl="1"/>
            <a:r>
              <a:rPr lang="en-US" sz="1200" dirty="0"/>
              <a:t>PHY based upon 11ac architecture/design [1-4]</a:t>
            </a:r>
          </a:p>
          <a:p>
            <a:pPr lvl="2"/>
            <a:r>
              <a:rPr lang="en-US" sz="1000" dirty="0"/>
              <a:t>Reduce the symbol time by a factor of 8</a:t>
            </a:r>
            <a:endParaRPr lang="en-US" sz="1600" b="0" dirty="0"/>
          </a:p>
          <a:p>
            <a:pPr algn="just"/>
            <a:r>
              <a:rPr lang="en-US" sz="2000" b="0" dirty="0"/>
              <a:t>RF Challenges</a:t>
            </a:r>
          </a:p>
          <a:p>
            <a:pPr lvl="1"/>
            <a:r>
              <a:rPr lang="en-US" sz="1400" dirty="0"/>
              <a:t>Frequency droop</a:t>
            </a:r>
          </a:p>
          <a:p>
            <a:pPr lvl="1"/>
            <a:r>
              <a:rPr lang="en-US" sz="1400" dirty="0"/>
              <a:t>Increased PLL noise (and current)</a:t>
            </a:r>
          </a:p>
          <a:p>
            <a:pPr lvl="1"/>
            <a:r>
              <a:rPr lang="en-US" sz="1400" dirty="0"/>
              <a:t>Frequency dependent IQ imbalance</a:t>
            </a:r>
          </a:p>
          <a:p>
            <a:pPr lvl="1"/>
            <a:r>
              <a:rPr lang="en-US" sz="1400" dirty="0"/>
              <a:t>Power Amplifier memory, nonlinearity </a:t>
            </a:r>
            <a:r>
              <a:rPr lang="en-US" sz="1800" dirty="0"/>
              <a:t>etc.,</a:t>
            </a:r>
          </a:p>
          <a:p>
            <a:pPr algn="just"/>
            <a:r>
              <a:rPr lang="en-US" sz="2000" b="0" dirty="0"/>
              <a:t>Baseband/Mixed signal challenges</a:t>
            </a:r>
          </a:p>
          <a:p>
            <a:pPr lvl="1" algn="just"/>
            <a:r>
              <a:rPr lang="en-US" sz="1600" b="0" dirty="0"/>
              <a:t>Baseband complexity/power scales up</a:t>
            </a:r>
          </a:p>
          <a:p>
            <a:pPr lvl="1" algn="just"/>
            <a:r>
              <a:rPr lang="en-US" sz="1600" dirty="0"/>
              <a:t>RF impairments compensation gets harder</a:t>
            </a:r>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p:txBody>
          <a:bodyPr/>
          <a:lstStyle/>
          <a:p>
            <a:r>
              <a:rPr lang="en-US"/>
              <a:t>Rethna Pulikkoonattu (Broadcom)</a:t>
            </a:r>
            <a:endParaRPr lang="en-US" dirty="0"/>
          </a:p>
        </p:txBody>
      </p:sp>
      <p:sp>
        <p:nvSpPr>
          <p:cNvPr id="6" name="Slide Number Placeholder 5"/>
          <p:cNvSpPr>
            <a:spLocks noGrp="1"/>
          </p:cNvSpPr>
          <p:nvPr>
            <p:ph type="sldNum" sz="quarter" idx="12"/>
          </p:nvPr>
        </p:nvSpPr>
        <p:spPr>
          <a:xfrm>
            <a:off x="4343400" y="6477000"/>
            <a:ext cx="530225" cy="182562"/>
          </a:xfrm>
        </p:spPr>
        <p:txBody>
          <a:bodyPr/>
          <a:lstStyle/>
          <a:p>
            <a:r>
              <a:rPr lang="en-US" dirty="0"/>
              <a:t>Slide </a:t>
            </a:r>
            <a:fld id="{C1789BC7-C074-42CC-ADF8-5107DF6BD1C1}" type="slidenum">
              <a:rPr lang="en-US" smtClean="0"/>
              <a:pPr/>
              <a:t>4</a:t>
            </a:fld>
            <a:endParaRPr lang="en-US" dirty="0"/>
          </a:p>
        </p:txBody>
      </p:sp>
      <p:sp>
        <p:nvSpPr>
          <p:cNvPr id="7" name="Date Placeholder 6"/>
          <p:cNvSpPr>
            <a:spLocks noGrp="1"/>
          </p:cNvSpPr>
          <p:nvPr>
            <p:ph type="dt" sz="half" idx="10"/>
          </p:nvPr>
        </p:nvSpPr>
        <p:spPr/>
        <p:txBody>
          <a:bodyPr/>
          <a:lstStyle/>
          <a:p>
            <a:pPr>
              <a:defRPr/>
            </a:pPr>
            <a:r>
              <a:rPr lang="en-US"/>
              <a:t>February 2023</a:t>
            </a:r>
            <a:endParaRPr lang="en-US" dirty="0"/>
          </a:p>
        </p:txBody>
      </p:sp>
      <p:pic>
        <p:nvPicPr>
          <p:cNvPr id="4" name="Picture 3" descr="Chart, bar chart&#10;&#10;Description automatically generated">
            <a:extLst>
              <a:ext uri="{FF2B5EF4-FFF2-40B4-BE49-F238E27FC236}">
                <a16:creationId xmlns:a16="http://schemas.microsoft.com/office/drawing/2014/main" id="{DF9E474D-2449-B210-8146-9BD9BAF39A23}"/>
              </a:ext>
            </a:extLst>
          </p:cNvPr>
          <p:cNvPicPr>
            <a:picLocks noChangeAspect="1"/>
          </p:cNvPicPr>
          <p:nvPr/>
        </p:nvPicPr>
        <p:blipFill>
          <a:blip r:embed="rId3"/>
          <a:stretch>
            <a:fillRect/>
          </a:stretch>
        </p:blipFill>
        <p:spPr>
          <a:xfrm>
            <a:off x="4857358" y="2849110"/>
            <a:ext cx="4230688" cy="3626303"/>
          </a:xfrm>
          <a:prstGeom prst="rect">
            <a:avLst/>
          </a:prstGeom>
        </p:spPr>
      </p:pic>
    </p:spTree>
    <p:extLst>
      <p:ext uri="{BB962C8B-B14F-4D97-AF65-F5344CB8AC3E}">
        <p14:creationId xmlns:p14="http://schemas.microsoft.com/office/powerpoint/2010/main" val="213320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3330"/>
          </a:xfrm>
        </p:spPr>
        <p:txBody>
          <a:bodyPr/>
          <a:lstStyle/>
          <a:p>
            <a:r>
              <a:rPr lang="en-US" sz="2800" dirty="0"/>
              <a:t>60GHz vs 6GHz: Feasible PHY Rates </a:t>
            </a:r>
          </a:p>
        </p:txBody>
      </p:sp>
      <p:sp>
        <p:nvSpPr>
          <p:cNvPr id="3" name="Content Placeholder 2"/>
          <p:cNvSpPr>
            <a:spLocks noGrp="1"/>
          </p:cNvSpPr>
          <p:nvPr>
            <p:ph idx="1"/>
          </p:nvPr>
        </p:nvSpPr>
        <p:spPr>
          <a:xfrm>
            <a:off x="369870" y="1295400"/>
            <a:ext cx="8382000" cy="4114800"/>
          </a:xfrm>
        </p:spPr>
        <p:txBody>
          <a:bodyPr/>
          <a:lstStyle/>
          <a:p>
            <a:pPr algn="just"/>
            <a:r>
              <a:rPr lang="en-US" sz="2000" b="0" dirty="0"/>
              <a:t>Even with four times the operating bandwidth, the 60GHz band still struggles to deliver practical throughput numbers that can compete with what is possible in the 5-7GHz band, despite the extra complexity and work involved.</a:t>
            </a:r>
          </a:p>
          <a:p>
            <a:pPr algn="just"/>
            <a:endParaRPr lang="en-US" sz="2000" b="0" dirty="0"/>
          </a:p>
          <a:p>
            <a:pPr algn="just"/>
            <a:endParaRPr lang="en-US" sz="2000" b="0" dirty="0"/>
          </a:p>
          <a:p>
            <a:pPr algn="just"/>
            <a:endParaRPr lang="en-US" sz="2000" b="0" dirty="0"/>
          </a:p>
          <a:p>
            <a:pPr algn="just"/>
            <a:endParaRPr lang="en-US" sz="2000" b="0" dirty="0"/>
          </a:p>
          <a:p>
            <a:pPr algn="just"/>
            <a:endParaRPr lang="en-US" sz="2000" b="0" dirty="0"/>
          </a:p>
          <a:p>
            <a:pPr algn="just"/>
            <a:endParaRPr lang="en-US" sz="2000" b="0" dirty="0"/>
          </a:p>
          <a:p>
            <a:pPr marL="0" indent="0" algn="just">
              <a:buNone/>
            </a:pPr>
            <a:endParaRPr lang="en-US" sz="20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p:txBody>
          <a:bodyPr/>
          <a:lstStyle/>
          <a:p>
            <a:r>
              <a:rPr lang="en-US"/>
              <a:t>Rethna Pulikkoonattu (Broadcom)</a:t>
            </a:r>
            <a:endParaRPr lang="en-US" dirty="0"/>
          </a:p>
        </p:txBody>
      </p:sp>
      <p:sp>
        <p:nvSpPr>
          <p:cNvPr id="6" name="Slide Number Placeholder 5"/>
          <p:cNvSpPr>
            <a:spLocks noGrp="1"/>
          </p:cNvSpPr>
          <p:nvPr>
            <p:ph type="sldNum" sz="quarter" idx="12"/>
          </p:nvPr>
        </p:nvSpPr>
        <p:spPr>
          <a:xfrm>
            <a:off x="4343400" y="6477000"/>
            <a:ext cx="530225" cy="182562"/>
          </a:xfrm>
        </p:spPr>
        <p:txBody>
          <a:bodyPr/>
          <a:lstStyle/>
          <a:p>
            <a:r>
              <a:rPr lang="en-US" dirty="0"/>
              <a:t>Slide </a:t>
            </a:r>
            <a:fld id="{C1789BC7-C074-42CC-ADF8-5107DF6BD1C1}" type="slidenum">
              <a:rPr lang="en-US" smtClean="0"/>
              <a:pPr/>
              <a:t>5</a:t>
            </a:fld>
            <a:endParaRPr lang="en-US" dirty="0"/>
          </a:p>
        </p:txBody>
      </p:sp>
      <p:sp>
        <p:nvSpPr>
          <p:cNvPr id="7" name="Date Placeholder 6"/>
          <p:cNvSpPr>
            <a:spLocks noGrp="1"/>
          </p:cNvSpPr>
          <p:nvPr>
            <p:ph type="dt" sz="half" idx="10"/>
          </p:nvPr>
        </p:nvSpPr>
        <p:spPr/>
        <p:txBody>
          <a:bodyPr/>
          <a:lstStyle/>
          <a:p>
            <a:pPr>
              <a:defRPr/>
            </a:pPr>
            <a:r>
              <a:rPr lang="en-US"/>
              <a:t>February 2023</a:t>
            </a:r>
            <a:endParaRPr lang="en-US" dirty="0"/>
          </a:p>
        </p:txBody>
      </p:sp>
      <p:pic>
        <p:nvPicPr>
          <p:cNvPr id="4" name="Picture 3" descr="Table&#10;&#10;Description automatically generated">
            <a:extLst>
              <a:ext uri="{FF2B5EF4-FFF2-40B4-BE49-F238E27FC236}">
                <a16:creationId xmlns:a16="http://schemas.microsoft.com/office/drawing/2014/main" id="{CCFB734E-57B4-26AB-319A-5695ABED034F}"/>
              </a:ext>
            </a:extLst>
          </p:cNvPr>
          <p:cNvPicPr>
            <a:picLocks noChangeAspect="1"/>
          </p:cNvPicPr>
          <p:nvPr/>
        </p:nvPicPr>
        <p:blipFill>
          <a:blip r:embed="rId3"/>
          <a:stretch>
            <a:fillRect/>
          </a:stretch>
        </p:blipFill>
        <p:spPr>
          <a:xfrm>
            <a:off x="1923047" y="2263070"/>
            <a:ext cx="6458953" cy="3105632"/>
          </a:xfrm>
          <a:prstGeom prst="rect">
            <a:avLst/>
          </a:prstGeom>
        </p:spPr>
      </p:pic>
      <p:sp>
        <p:nvSpPr>
          <p:cNvPr id="8" name="Text Placeholder 1">
            <a:extLst>
              <a:ext uri="{FF2B5EF4-FFF2-40B4-BE49-F238E27FC236}">
                <a16:creationId xmlns:a16="http://schemas.microsoft.com/office/drawing/2014/main" id="{55426481-28C4-24B1-A607-CA4F309FBDD4}"/>
              </a:ext>
            </a:extLst>
          </p:cNvPr>
          <p:cNvSpPr txBox="1">
            <a:spLocks/>
          </p:cNvSpPr>
          <p:nvPr/>
        </p:nvSpPr>
        <p:spPr bwMode="auto">
          <a:xfrm>
            <a:off x="369870" y="4950238"/>
            <a:ext cx="8266719" cy="148025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a:t>Notes</a:t>
            </a:r>
          </a:p>
          <a:p>
            <a:pPr lvl="1">
              <a:spcBef>
                <a:spcPts val="600"/>
              </a:spcBef>
              <a:spcAft>
                <a:spcPts val="600"/>
              </a:spcAft>
            </a:pPr>
            <a:r>
              <a:rPr lang="en-US" sz="1100" kern="0" dirty="0"/>
              <a:t>The PHY parameters in this 60GHz design are based on a scaled-up version of the 802.11ac 80MHz PHY, without any limitations from the RF. The mapping of MCS in this design aligns with the that of 802.11ac/ax/be. 6GHz rates are for EHT</a:t>
            </a:r>
          </a:p>
          <a:p>
            <a:pPr lvl="1">
              <a:spcBef>
                <a:spcPts val="600"/>
              </a:spcBef>
              <a:spcAft>
                <a:spcPts val="600"/>
              </a:spcAft>
            </a:pPr>
            <a:r>
              <a:rPr lang="en-US" sz="1100" kern="0" dirty="0"/>
              <a:t>The RF noise limitation to support MCS6 in 60GHz is similar or equivalently harder than supporting MIMO MCS13 in 5-7GHz</a:t>
            </a:r>
          </a:p>
          <a:p>
            <a:pPr lvl="1">
              <a:spcBef>
                <a:spcPts val="600"/>
              </a:spcBef>
              <a:spcAft>
                <a:spcPts val="600"/>
              </a:spcAft>
            </a:pPr>
            <a:r>
              <a:rPr lang="en-US" sz="1100" kern="0" dirty="0"/>
              <a:t>The maximum PHY rate in Mbps is represented by R, while the PHY bandwidth in MHz is represented by BW. The operating band in GHz is denoted by the column "band".</a:t>
            </a:r>
            <a:endParaRPr lang="en-US" sz="1200" kern="0" dirty="0"/>
          </a:p>
        </p:txBody>
      </p:sp>
    </p:spTree>
    <p:extLst>
      <p:ext uri="{BB962C8B-B14F-4D97-AF65-F5344CB8AC3E}">
        <p14:creationId xmlns:p14="http://schemas.microsoft.com/office/powerpoint/2010/main" val="1961610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Conclusion</a:t>
            </a:r>
          </a:p>
        </p:txBody>
      </p:sp>
      <p:sp>
        <p:nvSpPr>
          <p:cNvPr id="3" name="Content Placeholder 2"/>
          <p:cNvSpPr>
            <a:spLocks noGrp="1"/>
          </p:cNvSpPr>
          <p:nvPr>
            <p:ph idx="1"/>
          </p:nvPr>
        </p:nvSpPr>
        <p:spPr>
          <a:xfrm>
            <a:off x="685800" y="1752600"/>
            <a:ext cx="7772400" cy="4114800"/>
          </a:xfrm>
        </p:spPr>
        <p:txBody>
          <a:bodyPr/>
          <a:lstStyle/>
          <a:p>
            <a:pPr algn="just"/>
            <a:r>
              <a:rPr lang="en-US" sz="1800" b="0" dirty="0"/>
              <a:t>A transition to the 60GHz band, even with four/eight times more operating bandwidth than in the 5-7GHz bands, does not result in substantial benefits in terms of throughput.</a:t>
            </a:r>
          </a:p>
          <a:p>
            <a:pPr algn="just"/>
            <a:r>
              <a:rPr lang="en-US" sz="1800" b="0" dirty="0"/>
              <a:t>The pursuit of wider bandwidth in 60GHz, even at realistic rates (</a:t>
            </a:r>
            <a:r>
              <a:rPr lang="en-US" sz="1800" b="0" dirty="0" err="1"/>
              <a:t>Nss</a:t>
            </a:r>
            <a:r>
              <a:rPr lang="en-US" sz="1800" b="0" dirty="0"/>
              <a:t>=1, MCS=4), presents significant hurdles, particularly for client devices. </a:t>
            </a:r>
          </a:p>
          <a:p>
            <a:pPr algn="just"/>
            <a:r>
              <a:rPr lang="en-US" sz="1800" b="0" dirty="0"/>
              <a:t>Spending effort in 60GHz does not seem like a wise choice, as the benefits it offers in realistic scenarios are modest compared to what can be achieved with the new and unoccupied 6GHz band.</a:t>
            </a:r>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p:txBody>
          <a:bodyPr/>
          <a:lstStyle/>
          <a:p>
            <a:r>
              <a:rPr lang="en-US"/>
              <a:t>Rethna Pulikkoonattu (Broadcom)</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6</a:t>
            </a:fld>
            <a:endParaRPr lang="en-US"/>
          </a:p>
        </p:txBody>
      </p:sp>
      <p:sp>
        <p:nvSpPr>
          <p:cNvPr id="7" name="Date Placeholder 6"/>
          <p:cNvSpPr>
            <a:spLocks noGrp="1"/>
          </p:cNvSpPr>
          <p:nvPr>
            <p:ph type="dt" sz="half" idx="10"/>
          </p:nvPr>
        </p:nvSpPr>
        <p:spPr/>
        <p:txBody>
          <a:bodyPr/>
          <a:lstStyle/>
          <a:p>
            <a:pPr>
              <a:defRPr/>
            </a:pPr>
            <a:r>
              <a:rPr lang="en-US"/>
              <a:t>February 2023</a:t>
            </a:r>
            <a:endParaRPr lang="en-US" dirty="0"/>
          </a:p>
        </p:txBody>
      </p:sp>
    </p:spTree>
    <p:extLst>
      <p:ext uri="{BB962C8B-B14F-4D97-AF65-F5344CB8AC3E}">
        <p14:creationId xmlns:p14="http://schemas.microsoft.com/office/powerpoint/2010/main" val="4185064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752600"/>
            <a:ext cx="7772400" cy="4114800"/>
          </a:xfrm>
        </p:spPr>
        <p:txBody>
          <a:bodyPr/>
          <a:lstStyle/>
          <a:p>
            <a:pPr>
              <a:buFont typeface="+mj-lt"/>
              <a:buAutoNum type="arabicPeriod"/>
            </a:pPr>
            <a:r>
              <a:rPr lang="en-US" sz="1400" b="0" dirty="0"/>
              <a:t>“</a:t>
            </a:r>
            <a:r>
              <a:rPr lang="en-US" sz="1400" b="0" dirty="0" err="1"/>
              <a:t>mmWave</a:t>
            </a:r>
            <a:r>
              <a:rPr lang="en-US" sz="1400" b="0" dirty="0"/>
              <a:t> operation in UHR” IEEE 802.11-22/1595r1</a:t>
            </a:r>
          </a:p>
          <a:p>
            <a:pPr>
              <a:buFont typeface="+mj-lt"/>
              <a:buAutoNum type="arabicPeriod"/>
            </a:pPr>
            <a:r>
              <a:rPr lang="en-US" sz="1400" b="0" dirty="0"/>
              <a:t>“Thoughts on Utilizing </a:t>
            </a:r>
            <a:r>
              <a:rPr lang="en-US" sz="1400" b="0" dirty="0" err="1"/>
              <a:t>mmWave</a:t>
            </a:r>
            <a:r>
              <a:rPr lang="en-US" sz="1400" b="0" dirty="0"/>
              <a:t>” IEEE 802.11-23/0066r0</a:t>
            </a:r>
          </a:p>
          <a:p>
            <a:pPr>
              <a:buFont typeface="+mj-lt"/>
              <a:buAutoNum type="arabicPeriod"/>
            </a:pPr>
            <a:r>
              <a:rPr lang="en-US" sz="1400" b="0" dirty="0"/>
              <a:t>“Considerations on PHY designs for </a:t>
            </a:r>
            <a:r>
              <a:rPr lang="en-US" sz="1400" b="0" dirty="0" err="1"/>
              <a:t>mmWave</a:t>
            </a:r>
            <a:r>
              <a:rPr lang="en-US" sz="1400" b="0" dirty="0"/>
              <a:t> band”, IEEE802.11-22/1872r0</a:t>
            </a:r>
          </a:p>
          <a:p>
            <a:pPr>
              <a:buFont typeface="+mj-lt"/>
              <a:buAutoNum type="arabicPeriod"/>
            </a:pPr>
            <a:r>
              <a:rPr lang="en-US" sz="1400" b="0" dirty="0"/>
              <a:t>“Some questions to answer in the SG”, IEEE802.11-22/1595r1</a:t>
            </a:r>
          </a:p>
          <a:p>
            <a:pPr>
              <a:buFont typeface="+mj-lt"/>
              <a:buAutoNum type="arabicPeriod"/>
            </a:pPr>
            <a:endParaRPr lang="en-US" sz="1400" b="0" dirty="0"/>
          </a:p>
          <a:p>
            <a:pPr>
              <a:buFont typeface="+mj-lt"/>
              <a:buAutoNum type="arabicPeriod"/>
            </a:pPr>
            <a:endParaRPr lang="en-GB" sz="1800" b="0" dirty="0"/>
          </a:p>
          <a:p>
            <a:pPr marL="0" indent="0">
              <a:buNone/>
            </a:pPr>
            <a:endParaRPr lang="en-US" b="0" dirty="0"/>
          </a:p>
        </p:txBody>
      </p:sp>
      <p:sp>
        <p:nvSpPr>
          <p:cNvPr id="4" name="Date Placeholder 3"/>
          <p:cNvSpPr>
            <a:spLocks noGrp="1"/>
          </p:cNvSpPr>
          <p:nvPr>
            <p:ph type="dt" sz="half" idx="10"/>
          </p:nvPr>
        </p:nvSpPr>
        <p:spPr/>
        <p:txBody>
          <a:bodyPr/>
          <a:lstStyle/>
          <a:p>
            <a:pPr>
              <a:defRPr/>
            </a:pPr>
            <a:r>
              <a:rPr lang="en-US"/>
              <a:t>February 2023</a:t>
            </a:r>
            <a:endParaRPr lang="en-US" dirty="0"/>
          </a:p>
        </p:txBody>
      </p:sp>
      <p:sp>
        <p:nvSpPr>
          <p:cNvPr id="5" name="Footer Placeholder 4"/>
          <p:cNvSpPr>
            <a:spLocks noGrp="1"/>
          </p:cNvSpPr>
          <p:nvPr>
            <p:ph type="ftr" sz="quarter" idx="11"/>
          </p:nvPr>
        </p:nvSpPr>
        <p:spPr/>
        <p:txBody>
          <a:bodyPr/>
          <a:lstStyle/>
          <a:p>
            <a:pPr>
              <a:defRPr/>
            </a:pPr>
            <a:r>
              <a:rPr lang="en-US"/>
              <a:t>Rethna Pulikkoonattu (Broadcom)</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89950799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396533</TotalTime>
  <Words>843</Words>
  <Application>Microsoft Macintosh PowerPoint</Application>
  <PresentationFormat>On-screen Show (4:3)</PresentationFormat>
  <Paragraphs>129</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Times New Roman</vt:lpstr>
      <vt:lpstr>Verdana</vt:lpstr>
      <vt:lpstr>Wingdings</vt:lpstr>
      <vt:lpstr>802-11-Submission</vt:lpstr>
      <vt:lpstr>Realistic Rates on 60GHz Clients</vt:lpstr>
      <vt:lpstr>Abstract</vt:lpstr>
      <vt:lpstr>Positing 60GHz in UHR </vt:lpstr>
      <vt:lpstr>60GHz vs 6GHz: PHY Rate Comparisons</vt:lpstr>
      <vt:lpstr>60GHz vs 6GHz: Feasible PHY Rates </vt:lpstr>
      <vt:lpstr>Conclusion</vt:lpstr>
      <vt:lpstr>References</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impact of multiple impairments on JT performance</dc:title>
  <dc:creator>ron.porat@broadcom.com</dc:creator>
  <cp:keywords>September 2017</cp:keywords>
  <cp:lastModifiedBy>Rethnakaran Pulikkoonattu</cp:lastModifiedBy>
  <cp:revision>2677</cp:revision>
  <cp:lastPrinted>2023-02-01T22:03:56Z</cp:lastPrinted>
  <dcterms:created xsi:type="dcterms:W3CDTF">2007-05-21T21:00:37Z</dcterms:created>
  <dcterms:modified xsi:type="dcterms:W3CDTF">2023-02-01T23:54:41Z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