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2368" r:id="rId14"/>
    <p:sldId id="300" r:id="rId15"/>
    <p:sldId id="259" r:id="rId16"/>
    <p:sldId id="260" r:id="rId17"/>
    <p:sldId id="261" r:id="rId18"/>
    <p:sldId id="2370" r:id="rId19"/>
    <p:sldId id="2371" r:id="rId20"/>
    <p:sldId id="282" r:id="rId21"/>
    <p:sldId id="283" r:id="rId22"/>
    <p:sldId id="284" r:id="rId23"/>
    <p:sldId id="2372" r:id="rId24"/>
    <p:sldId id="2373" r:id="rId25"/>
    <p:sldId id="2374" r:id="rId26"/>
    <p:sldId id="2375" r:id="rId27"/>
    <p:sldId id="267" r:id="rId28"/>
    <p:sldId id="2376" r:id="rId29"/>
    <p:sldId id="308" r:id="rId30"/>
    <p:sldId id="316" r:id="rId31"/>
    <p:sldId id="287" r:id="rId32"/>
    <p:sldId id="266" r:id="rId33"/>
    <p:sldId id="289" r:id="rId34"/>
    <p:sldId id="290" r:id="rId35"/>
    <p:sldId id="288" r:id="rId36"/>
    <p:sldId id="292" r:id="rId37"/>
    <p:sldId id="299" r:id="rId38"/>
    <p:sldId id="372" r:id="rId39"/>
    <p:sldId id="294" r:id="rId40"/>
    <p:sldId id="263" r:id="rId41"/>
    <p:sldId id="296" r:id="rId42"/>
    <p:sldId id="297" r:id="rId43"/>
    <p:sldId id="295" r:id="rId44"/>
    <p:sldId id="264"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33" autoAdjust="0"/>
    <p:restoredTop sz="94643"/>
  </p:normalViewPr>
  <p:slideViewPr>
    <p:cSldViewPr>
      <p:cViewPr varScale="1">
        <p:scale>
          <a:sx n="128" d="100"/>
          <a:sy n="128" d="100"/>
        </p:scale>
        <p:origin x="152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802.11-23/0149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802.11-23/0149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802.11-23/0149</a:t>
            </a:r>
            <a:endParaRPr lang="en-US"/>
          </a:p>
        </p:txBody>
      </p:sp>
      <p:sp>
        <p:nvSpPr>
          <p:cNvPr id="5" name="Rectangle 3"/>
          <p:cNvSpPr>
            <a:spLocks noGrp="1" noChangeArrowheads="1"/>
          </p:cNvSpPr>
          <p:nvPr>
            <p:ph type="dt"/>
          </p:nvPr>
        </p:nvSpPr>
        <p:spPr>
          <a:ln/>
        </p:spPr>
        <p:txBody>
          <a:bodyPr/>
          <a:lstStyle/>
          <a:p>
            <a:r>
              <a:rPr lang="en-GB"/>
              <a:t>March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802.11-23/0149</a:t>
            </a:r>
            <a:endParaRPr lang="en-US"/>
          </a:p>
        </p:txBody>
      </p:sp>
      <p:sp>
        <p:nvSpPr>
          <p:cNvPr id="5" name="Rectangle 3"/>
          <p:cNvSpPr>
            <a:spLocks noGrp="1" noChangeArrowheads="1"/>
          </p:cNvSpPr>
          <p:nvPr>
            <p:ph type="dt"/>
          </p:nvPr>
        </p:nvSpPr>
        <p:spPr>
          <a:ln/>
        </p:spPr>
        <p:txBody>
          <a:bodyPr/>
          <a:lstStyle/>
          <a:p>
            <a:r>
              <a:rPr lang="en-GB"/>
              <a:t>March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802.11-23/0149</a:t>
            </a:r>
            <a:endParaRPr lang="en-US"/>
          </a:p>
        </p:txBody>
      </p:sp>
      <p:sp>
        <p:nvSpPr>
          <p:cNvPr id="5" name="Rectangle 3"/>
          <p:cNvSpPr>
            <a:spLocks noGrp="1" noChangeArrowheads="1"/>
          </p:cNvSpPr>
          <p:nvPr>
            <p:ph type="dt"/>
          </p:nvPr>
        </p:nvSpPr>
        <p:spPr>
          <a:ln/>
        </p:spPr>
        <p:txBody>
          <a:bodyPr/>
          <a:lstStyle/>
          <a:p>
            <a:r>
              <a:rPr lang="en-GB"/>
              <a:t>March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802.11-23/0149</a:t>
            </a:r>
            <a:endParaRPr lang="en-US"/>
          </a:p>
        </p:txBody>
      </p:sp>
      <p:sp>
        <p:nvSpPr>
          <p:cNvPr id="5" name="Rectangle 3"/>
          <p:cNvSpPr>
            <a:spLocks noGrp="1" noChangeArrowheads="1"/>
          </p:cNvSpPr>
          <p:nvPr>
            <p:ph type="dt"/>
          </p:nvPr>
        </p:nvSpPr>
        <p:spPr>
          <a:ln/>
        </p:spPr>
        <p:txBody>
          <a:bodyPr/>
          <a:lstStyle/>
          <a:p>
            <a:r>
              <a:rPr lang="en-GB"/>
              <a:t>March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15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802.11-23/0149</a:t>
            </a:r>
          </a:p>
        </p:txBody>
      </p:sp>
      <p:sp>
        <p:nvSpPr>
          <p:cNvPr id="5" name="Date Placeholder 4"/>
          <p:cNvSpPr>
            <a:spLocks noGrp="1"/>
          </p:cNvSpPr>
          <p:nvPr>
            <p:ph type="dt" idx="11"/>
          </p:nvPr>
        </p:nvSpPr>
        <p:spPr/>
        <p:txBody>
          <a:bodyPr/>
          <a:lstStyle/>
          <a:p>
            <a:r>
              <a:rPr lang="en-GB"/>
              <a:t>March 2022</a:t>
            </a:r>
            <a:endParaRPr lang="en-US"/>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802.11-23/0149</a:t>
            </a:r>
          </a:p>
        </p:txBody>
      </p:sp>
      <p:sp>
        <p:nvSpPr>
          <p:cNvPr id="5" name="Date Placeholder 4"/>
          <p:cNvSpPr>
            <a:spLocks noGrp="1"/>
          </p:cNvSpPr>
          <p:nvPr>
            <p:ph type="dt" idx="11"/>
          </p:nvPr>
        </p:nvSpPr>
        <p:spPr/>
        <p:txBody>
          <a:bodyPr/>
          <a:lstStyle/>
          <a:p>
            <a:pPr>
              <a:defRPr/>
            </a:pPr>
            <a:r>
              <a:rPr lang="en-GB"/>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802.11-23/0149</a:t>
            </a:r>
          </a:p>
        </p:txBody>
      </p:sp>
      <p:sp>
        <p:nvSpPr>
          <p:cNvPr id="5" name="Date Placeholder 4"/>
          <p:cNvSpPr>
            <a:spLocks noGrp="1"/>
          </p:cNvSpPr>
          <p:nvPr>
            <p:ph type="dt" idx="11"/>
          </p:nvPr>
        </p:nvSpPr>
        <p:spPr/>
        <p:txBody>
          <a:bodyPr/>
          <a:lstStyle/>
          <a:p>
            <a:pPr>
              <a:defRPr/>
            </a:pPr>
            <a:r>
              <a:rPr lang="en-GB"/>
              <a:t>March 2022</a:t>
            </a:r>
            <a:endParaRPr lang="en-US"/>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802.11-23/0149</a:t>
            </a:r>
            <a:endParaRPr lang="en-US"/>
          </a:p>
        </p:txBody>
      </p:sp>
      <p:sp>
        <p:nvSpPr>
          <p:cNvPr id="5" name="Rectangle 3"/>
          <p:cNvSpPr>
            <a:spLocks noGrp="1" noChangeArrowheads="1"/>
          </p:cNvSpPr>
          <p:nvPr>
            <p:ph type="dt"/>
          </p:nvPr>
        </p:nvSpPr>
        <p:spPr>
          <a:ln/>
        </p:spPr>
        <p:txBody>
          <a:bodyPr/>
          <a:lstStyle/>
          <a:p>
            <a:r>
              <a:rPr lang="en-GB"/>
              <a:t>March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2023</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2023</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2023</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2023</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graphicFrame>
        <p:nvGraphicFramePr>
          <p:cNvPr id="3075" name="Object 3"/>
          <p:cNvGraphicFramePr>
            <a:graphicFrameLocks noChangeAspect="1"/>
          </p:cNvGraphicFramePr>
          <p:nvPr>
            <p:extLst>
              <p:ext uri="{D42A27DB-BD31-4B8C-83A1-F6EECF244321}">
                <p14:modId xmlns:p14="http://schemas.microsoft.com/office/powerpoint/2010/main" val="648917258"/>
              </p:ext>
            </p:extLst>
          </p:nvPr>
        </p:nvGraphicFramePr>
        <p:xfrm>
          <a:off x="508000" y="2290763"/>
          <a:ext cx="8072438" cy="2454275"/>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90763"/>
                        <a:ext cx="8072438"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45E96-8F8F-FF9E-76D6-A41454473E1D}"/>
              </a:ext>
            </a:extLst>
          </p:cNvPr>
          <p:cNvSpPr>
            <a:spLocks noGrp="1"/>
          </p:cNvSpPr>
          <p:nvPr>
            <p:ph type="title"/>
          </p:nvPr>
        </p:nvSpPr>
        <p:spPr/>
        <p:txBody>
          <a:bodyPr/>
          <a:lstStyle/>
          <a:p>
            <a:r>
              <a:rPr lang="en-US" dirty="0" err="1"/>
              <a:t>TGbc</a:t>
            </a:r>
            <a:r>
              <a:rPr lang="en-US" dirty="0"/>
              <a:t> acting as SA Ballot Comment Resolution Committee</a:t>
            </a:r>
          </a:p>
        </p:txBody>
      </p:sp>
      <p:sp>
        <p:nvSpPr>
          <p:cNvPr id="3" name="Content Placeholder 2">
            <a:extLst>
              <a:ext uri="{FF2B5EF4-FFF2-40B4-BE49-F238E27FC236}">
                <a16:creationId xmlns:a16="http://schemas.microsoft.com/office/drawing/2014/main" id="{B4577B48-48B8-1FEA-CD00-7DBB67612AF7}"/>
              </a:ext>
            </a:extLst>
          </p:cNvPr>
          <p:cNvSpPr>
            <a:spLocks noGrp="1"/>
          </p:cNvSpPr>
          <p:nvPr>
            <p:ph idx="1"/>
          </p:nvPr>
        </p:nvSpPr>
        <p:spPr/>
        <p:txBody>
          <a:bodyPr/>
          <a:lstStyle/>
          <a:p>
            <a:r>
              <a:rPr lang="en-US" dirty="0"/>
              <a:t>The 802.11 WG Chair  delegated responsibility of resolving P802.11bc SA Ballot series comments to Task Group </a:t>
            </a:r>
            <a:r>
              <a:rPr lang="en-US" dirty="0" err="1"/>
              <a:t>bc</a:t>
            </a:r>
            <a:r>
              <a:rPr lang="en-US" dirty="0"/>
              <a:t>, Marc Emmelmann Chair, acting as the SA Ballot Comment Resolution </a:t>
            </a:r>
            <a:r>
              <a:rPr lang="en-US"/>
              <a:t>Committee.</a:t>
            </a:r>
          </a:p>
          <a:p>
            <a:endParaRPr lang="en-US" dirty="0"/>
          </a:p>
          <a:p>
            <a:r>
              <a:rPr lang="en-US" dirty="0"/>
              <a:t>See 8.5 in https://</a:t>
            </a:r>
            <a:r>
              <a:rPr lang="en-US" dirty="0" err="1"/>
              <a:t>mentor.ieee.org</a:t>
            </a:r>
            <a:r>
              <a:rPr lang="en-US" dirty="0"/>
              <a:t>/802.11/</a:t>
            </a:r>
            <a:r>
              <a:rPr lang="en-US" dirty="0" err="1"/>
              <a:t>dcn</a:t>
            </a:r>
            <a:r>
              <a:rPr lang="en-US" dirty="0"/>
              <a:t>/22/11-22-1638-00-0000-802-11-operations-manual.docx .</a:t>
            </a:r>
          </a:p>
          <a:p>
            <a:endParaRPr lang="en-US" dirty="0"/>
          </a:p>
        </p:txBody>
      </p:sp>
      <p:sp>
        <p:nvSpPr>
          <p:cNvPr id="4" name="Slide Number Placeholder 3">
            <a:extLst>
              <a:ext uri="{FF2B5EF4-FFF2-40B4-BE49-F238E27FC236}">
                <a16:creationId xmlns:a16="http://schemas.microsoft.com/office/drawing/2014/main" id="{35325D58-9763-C00E-65A9-850CC943AE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35BA90-5A7F-37DE-8ECB-C2696D0555F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7A80666-30F0-7285-4E7C-218DF9EA7D20}"/>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38651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67865" tIns="33338" rIns="67865" bIns="33338"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285750" y="1997870"/>
            <a:ext cx="8515350" cy="3715941"/>
          </a:xfrm>
        </p:spPr>
        <p:txBody>
          <a:bodyPr vert="horz" wrap="square" lIns="67865" tIns="33338" rIns="67865" bIns="33338" numCol="1" anchor="t" anchorCtr="0" compatLnSpc="1">
            <a:prstTxWarp prst="textNoShape">
              <a:avLst/>
            </a:prstTxWarp>
          </a:bodyPr>
          <a:lstStyle/>
          <a:p>
            <a:pPr>
              <a:lnSpc>
                <a:spcPct val="80000"/>
              </a:lnSpc>
              <a:spcAft>
                <a:spcPct val="30000"/>
              </a:spcAft>
              <a:buFont typeface="Monotype Sorts"/>
              <a:buNone/>
            </a:pPr>
            <a:r>
              <a:rPr lang="en-US" altLang="en-US" sz="1350" dirty="0"/>
              <a:t>	</a:t>
            </a:r>
            <a:r>
              <a:rPr lang="en-US" altLang="en-US" sz="15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Advise the WG attendees that:</a:t>
            </a:r>
            <a:r>
              <a:rPr lang="en-US" altLang="en-US" sz="12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050" i="1" dirty="0">
                <a:solidFill>
                  <a:schemeClr val="tx1"/>
                </a:solidFill>
                <a:latin typeface="Calibri" panose="020F0502020204030204" pitchFamily="34" charset="0"/>
                <a:cs typeface="Calibri" panose="020F0502020204030204" pitchFamily="34" charset="0"/>
              </a:rPr>
              <a:t>IEEE SA Standards Board Bylaws</a:t>
            </a:r>
            <a:r>
              <a:rPr lang="en-US" altLang="en-US" sz="105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050" dirty="0">
                <a:solidFill>
                  <a:schemeClr val="tx1"/>
                </a:solidFill>
                <a:latin typeface="Calibri" panose="020F0502020204030204" pitchFamily="34" charset="0"/>
                <a:cs typeface="Calibri" panose="020F0502020204030204" pitchFamily="34" charset="0"/>
              </a:rPr>
            </a:br>
            <a:endParaRPr lang="en-US" altLang="en-US" sz="12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2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2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05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05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05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050" dirty="0">
                <a:solidFill>
                  <a:schemeClr val="tx1"/>
                </a:solidFill>
                <a:latin typeface="Calibri" panose="020F0502020204030204" pitchFamily="34" charset="0"/>
                <a:cs typeface="Calibri" panose="020F0502020204030204" pitchFamily="34" charset="0"/>
              </a:rPr>
              <a:t>	Note: </a:t>
            </a:r>
            <a:r>
              <a:rPr lang="en-US" altLang="en-US" sz="1050" b="1" dirty="0">
                <a:solidFill>
                  <a:schemeClr val="tx1"/>
                </a:solidFill>
                <a:latin typeface="Calibri" panose="020F0502020204030204" pitchFamily="34" charset="0"/>
                <a:cs typeface="Calibri" panose="020F0502020204030204" pitchFamily="34" charset="0"/>
              </a:rPr>
              <a:t>WG</a:t>
            </a:r>
            <a:r>
              <a:rPr lang="en-US" altLang="en-US" sz="105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Marc Emmelmann (Koden-TI)</a:t>
            </a:r>
          </a:p>
        </p:txBody>
      </p:sp>
      <p:sp>
        <p:nvSpPr>
          <p:cNvPr id="2" name="Date Placeholder 1"/>
          <p:cNvSpPr>
            <a:spLocks noGrp="1"/>
          </p:cNvSpPr>
          <p:nvPr>
            <p:ph type="dt" idx="15"/>
          </p:nvPr>
        </p:nvSpPr>
        <p:spPr>
          <a:prstGeom prst="rect">
            <a:avLst/>
          </a:prstGeom>
        </p:spPr>
        <p:txBody>
          <a:bodyPr/>
          <a:lstStyle/>
          <a:p>
            <a:pPr>
              <a:defRPr/>
            </a:pPr>
            <a:r>
              <a:rPr lang="en-GB"/>
              <a:t>March 2023</a:t>
            </a:r>
            <a:endParaRPr lang="en-US" dirty="0"/>
          </a:p>
        </p:txBody>
      </p:sp>
      <p:sp>
        <p:nvSpPr>
          <p:cNvPr id="7172" name="Rectangle 1028"/>
          <p:cNvSpPr>
            <a:spLocks noChangeArrowheads="1"/>
          </p:cNvSpPr>
          <p:nvPr/>
        </p:nvSpPr>
        <p:spPr bwMode="auto">
          <a:xfrm>
            <a:off x="1657350" y="685801"/>
            <a:ext cx="5829300" cy="80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p>
        </p:txBody>
      </p:sp>
      <p:sp>
        <p:nvSpPr>
          <p:cNvPr id="7173" name="Rectangle 1029"/>
          <p:cNvSpPr>
            <a:spLocks noChangeArrowheads="1"/>
          </p:cNvSpPr>
          <p:nvPr/>
        </p:nvSpPr>
        <p:spPr bwMode="auto">
          <a:xfrm>
            <a:off x="1428750" y="1485900"/>
            <a:ext cx="63436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350"/>
          </a:p>
        </p:txBody>
      </p:sp>
      <p:sp>
        <p:nvSpPr>
          <p:cNvPr id="7174" name="Text Box 1030"/>
          <p:cNvSpPr txBox="1">
            <a:spLocks noChangeArrowheads="1"/>
          </p:cNvSpPr>
          <p:nvPr/>
        </p:nvSpPr>
        <p:spPr bwMode="auto">
          <a:xfrm>
            <a:off x="1143001" y="5772150"/>
            <a:ext cx="149912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05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Marc Emmelmann (Koden-TI)</a:t>
            </a:r>
          </a:p>
        </p:txBody>
      </p:sp>
      <p:sp>
        <p:nvSpPr>
          <p:cNvPr id="2" name="Date Placeholder 1"/>
          <p:cNvSpPr>
            <a:spLocks noGrp="1"/>
          </p:cNvSpPr>
          <p:nvPr>
            <p:ph type="dt" idx="15"/>
          </p:nvPr>
        </p:nvSpPr>
        <p:spPr>
          <a:prstGeom prst="rect">
            <a:avLst/>
          </a:prstGeom>
        </p:spPr>
        <p:txBody>
          <a:bodyPr/>
          <a:lstStyle/>
          <a:p>
            <a:pPr>
              <a:defRPr/>
            </a:pPr>
            <a:r>
              <a:rPr lang="en-GB"/>
              <a:t>March 2023</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Marc Emmelmann (Koden-TI)</a:t>
            </a:r>
          </a:p>
        </p:txBody>
      </p:sp>
      <p:sp>
        <p:nvSpPr>
          <p:cNvPr id="2" name="Date Placeholder 1"/>
          <p:cNvSpPr>
            <a:spLocks noGrp="1"/>
          </p:cNvSpPr>
          <p:nvPr>
            <p:ph type="dt" idx="15"/>
          </p:nvPr>
        </p:nvSpPr>
        <p:spPr>
          <a:prstGeom prst="rect">
            <a:avLst/>
          </a:prstGeom>
        </p:spPr>
        <p:txBody>
          <a:bodyPr/>
          <a:lstStyle/>
          <a:p>
            <a:pPr>
              <a:defRPr/>
            </a:pPr>
            <a:r>
              <a:rPr lang="en-GB"/>
              <a:t>March 2023</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Marc Emmelmann (Koden-TI)</a:t>
            </a:r>
          </a:p>
        </p:txBody>
      </p:sp>
      <p:sp>
        <p:nvSpPr>
          <p:cNvPr id="2" name="Date Placeholder 1"/>
          <p:cNvSpPr>
            <a:spLocks noGrp="1"/>
          </p:cNvSpPr>
          <p:nvPr>
            <p:ph type="dt" idx="15"/>
          </p:nvPr>
        </p:nvSpPr>
        <p:spPr>
          <a:prstGeom prst="rect">
            <a:avLst/>
          </a:prstGeom>
        </p:spPr>
        <p:txBody>
          <a:bodyPr/>
          <a:lstStyle/>
          <a:p>
            <a:pPr>
              <a:defRPr/>
            </a:pPr>
            <a:r>
              <a:rPr lang="en-GB"/>
              <a:t>March 2023</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 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a:t>
            </a:r>
            <a:r>
              <a:rPr lang="en-US" sz="1200" u="sng" dirty="0">
                <a:latin typeface="Calibri" panose="020F0502020204030204" pitchFamily="34" charset="0"/>
                <a:cs typeface="Calibri" panose="020F0502020204030204" pitchFamily="34" charset="0"/>
                <a:hlinkClick r:id="rId3"/>
              </a:rPr>
              <a:t>https://standards.ieee.org/about/policies/bylaws/sect6-7.html#6</a:t>
            </a:r>
            <a:r>
              <a:rPr lang="en-US" altLang="en-US" sz="12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a:t>
            </a:r>
            <a:r>
              <a:rPr lang="en-US" altLang="en-US" sz="12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2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Marc Emmelmann (Koden-TI)</a:t>
            </a:r>
          </a:p>
        </p:txBody>
      </p:sp>
      <p:sp>
        <p:nvSpPr>
          <p:cNvPr id="2" name="Date Placeholder 1"/>
          <p:cNvSpPr>
            <a:spLocks noGrp="1"/>
          </p:cNvSpPr>
          <p:nvPr>
            <p:ph type="dt" idx="15"/>
          </p:nvPr>
        </p:nvSpPr>
        <p:spPr>
          <a:prstGeom prst="rect">
            <a:avLst/>
          </a:prstGeom>
        </p:spPr>
        <p:txBody>
          <a:bodyPr/>
          <a:lstStyle/>
          <a:p>
            <a:pPr>
              <a:defRPr/>
            </a:pPr>
            <a:r>
              <a:rPr lang="en-GB"/>
              <a:t>March 2023</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March 2023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1600"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942975" lvl="2" indent="-257175">
              <a:buSzPct val="150000"/>
              <a:buFont typeface="Arial" panose="020B0604020202020204" pitchFamily="34" charset="0"/>
              <a:buChar char="•"/>
            </a:pPr>
            <a:r>
              <a:rPr lang="en-US" altLang="en-US" sz="1400" dirty="0"/>
              <a:t>Show the following slides (or provide them beforehand)</a:t>
            </a:r>
          </a:p>
          <a:p>
            <a:pPr marL="942975" lvl="2" indent="-257175">
              <a:buSzPct val="150000"/>
              <a:buFont typeface="Arial" panose="020B0604020202020204" pitchFamily="34" charset="0"/>
              <a:buChar char="•"/>
            </a:pPr>
            <a:r>
              <a:rPr lang="en-US" altLang="en-US" sz="1400" dirty="0"/>
              <a:t>Advise the standards development group participants that: </a:t>
            </a:r>
          </a:p>
          <a:p>
            <a:pPr marL="942975" lvl="2" indent="-257175">
              <a:buSzPct val="150000"/>
              <a:buFont typeface="Arial" panose="020B0604020202020204" pitchFamily="34" charset="0"/>
              <a:buChar char="•"/>
            </a:pPr>
            <a:r>
              <a:rPr lang="en-US" altLang="en-US" sz="1400" dirty="0"/>
              <a:t>IEEE SA’s copyright policy is described in Clause 7 of the IEEE SA Standards Board Bylaws and Clause 6.1 of the IEEE SA Standards Board Operations Manual;</a:t>
            </a:r>
          </a:p>
          <a:p>
            <a:pPr marL="942975" lvl="2" indent="-257175">
              <a:buSzPct val="150000"/>
              <a:buFont typeface="Arial" panose="020B0604020202020204" pitchFamily="34" charset="0"/>
              <a:buChar char="•"/>
            </a:pPr>
            <a:r>
              <a:rPr lang="en-US" altLang="en-US" sz="1400" dirty="0"/>
              <a:t>Any material submitted during standards development, whether verbal, recorded, or in written form, is a Contribution and shall comply with the IEEE SA Copyright Policy; </a:t>
            </a:r>
          </a:p>
          <a:p>
            <a:pPr marL="942975" lvl="2" indent="-257175">
              <a:buSzPct val="150000"/>
              <a:buFont typeface="Arial" panose="020B0604020202020204" pitchFamily="34" charset="0"/>
              <a:buChar char="•"/>
            </a:pPr>
            <a:r>
              <a:rPr lang="en-US" altLang="en-US" sz="1400" dirty="0"/>
              <a:t>Instruct the Secretary to record in the minutes of the relevant meeting: </a:t>
            </a:r>
          </a:p>
          <a:p>
            <a:pPr marL="942975" lvl="2" indent="-257175">
              <a:buSzPct val="150000"/>
              <a:buFont typeface="Arial" panose="020B0604020202020204" pitchFamily="34" charset="0"/>
              <a:buChar char="•"/>
            </a:pPr>
            <a:r>
              <a:rPr lang="en-US" altLang="en-US" sz="1400"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20</a:t>
            </a:fld>
            <a:endParaRPr lang="en-US" altLang="en-US"/>
          </a:p>
        </p:txBody>
      </p:sp>
      <p:sp>
        <p:nvSpPr>
          <p:cNvPr id="5" name="Date Placeholder 4"/>
          <p:cNvSpPr>
            <a:spLocks noGrp="1"/>
          </p:cNvSpPr>
          <p:nvPr>
            <p:ph type="dt" idx="15"/>
          </p:nvPr>
        </p:nvSpPr>
        <p:spPr/>
        <p:txBody>
          <a:bodyPr/>
          <a:lstStyle/>
          <a:p>
            <a:r>
              <a:rPr lang="en-GB"/>
              <a:t>March 2023</a:t>
            </a:r>
            <a:endParaRPr lang="en-GB" dirty="0"/>
          </a:p>
        </p:txBody>
      </p:sp>
      <p:sp>
        <p:nvSpPr>
          <p:cNvPr id="6" name="Footer Placeholder 5"/>
          <p:cNvSpPr>
            <a:spLocks noGrp="1"/>
          </p:cNvSpPr>
          <p:nvPr>
            <p:ph type="ftr" idx="14"/>
          </p:nvPr>
        </p:nvSpPr>
        <p:spPr/>
        <p:txBody>
          <a:bodyPr/>
          <a:lstStyle/>
          <a:p>
            <a:r>
              <a:rPr lang="en-GB"/>
              <a:t>Marc Emmelmann (Koden-TI)</a:t>
            </a:r>
            <a:endParaRPr lang="en-GB" dirty="0"/>
          </a:p>
        </p:txBody>
      </p:sp>
    </p:spTree>
    <p:extLst>
      <p:ext uri="{BB962C8B-B14F-4D97-AF65-F5344CB8AC3E}">
        <p14:creationId xmlns:p14="http://schemas.microsoft.com/office/powerpoint/2010/main" val="1781314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21</a:t>
            </a:fld>
            <a:endParaRPr lang="en-US" altLang="en-US"/>
          </a:p>
        </p:txBody>
      </p:sp>
      <p:sp>
        <p:nvSpPr>
          <p:cNvPr id="5" name="Date Placeholder 4"/>
          <p:cNvSpPr>
            <a:spLocks noGrp="1"/>
          </p:cNvSpPr>
          <p:nvPr>
            <p:ph type="dt" idx="15"/>
          </p:nvPr>
        </p:nvSpPr>
        <p:spPr/>
        <p:txBody>
          <a:bodyPr/>
          <a:lstStyle/>
          <a:p>
            <a:r>
              <a:rPr lang="en-GB"/>
              <a:t>March 2023</a:t>
            </a:r>
            <a:endParaRPr lang="en-GB" dirty="0"/>
          </a:p>
        </p:txBody>
      </p:sp>
      <p:sp>
        <p:nvSpPr>
          <p:cNvPr id="6" name="Footer Placeholder 5"/>
          <p:cNvSpPr>
            <a:spLocks noGrp="1"/>
          </p:cNvSpPr>
          <p:nvPr>
            <p:ph type="ftr" idx="14"/>
          </p:nvPr>
        </p:nvSpPr>
        <p:spPr/>
        <p:txBody>
          <a:bodyPr/>
          <a:lstStyle/>
          <a:p>
            <a:r>
              <a:rPr lang="en-GB"/>
              <a:t>Marc Emmelmann (Koden-TI)</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117948"/>
            <a:ext cx="7770813" cy="354330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22</a:t>
            </a:fld>
            <a:endParaRPr lang="en-US" altLang="en-US"/>
          </a:p>
        </p:txBody>
      </p:sp>
      <p:sp>
        <p:nvSpPr>
          <p:cNvPr id="6" name="Footer Placeholder 5"/>
          <p:cNvSpPr>
            <a:spLocks noGrp="1"/>
          </p:cNvSpPr>
          <p:nvPr>
            <p:ph type="ftr" idx="14"/>
          </p:nvPr>
        </p:nvSpPr>
        <p:spPr/>
        <p:txBody>
          <a:bodyPr/>
          <a:lstStyle/>
          <a:p>
            <a:r>
              <a:rPr lang="en-GB"/>
              <a:t>Marc Emmelmann (Koden-TI)</a:t>
            </a:r>
            <a:endParaRPr lang="en-GB" dirty="0"/>
          </a:p>
        </p:txBody>
      </p:sp>
      <p:sp>
        <p:nvSpPr>
          <p:cNvPr id="5" name="Date Placeholder 4"/>
          <p:cNvSpPr>
            <a:spLocks noGrp="1"/>
          </p:cNvSpPr>
          <p:nvPr>
            <p:ph type="dt" idx="15"/>
          </p:nvPr>
        </p:nvSpPr>
        <p:spPr/>
        <p:txBody>
          <a:bodyPr/>
          <a:lstStyle/>
          <a:p>
            <a:r>
              <a:rPr lang="en-GB"/>
              <a:t>March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7143750" y="1337431"/>
            <a:ext cx="1943100" cy="784830"/>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Participant behavior in IEEE-SA activities is guided</a:t>
            </a:r>
            <a:br>
              <a:rPr lang="en-US" sz="2800" dirty="0"/>
            </a:br>
            <a:r>
              <a:rPr lang="en-US" sz="2800" dirty="0"/>
              <a:t>by the IEEE Codes of Ethics &amp; Conduct</a:t>
            </a:r>
          </a:p>
        </p:txBody>
      </p:sp>
      <p:sp>
        <p:nvSpPr>
          <p:cNvPr id="3" name="Content Placeholder 2"/>
          <p:cNvSpPr>
            <a:spLocks noGrp="1"/>
          </p:cNvSpPr>
          <p:nvPr>
            <p:ph idx="1"/>
          </p:nvPr>
        </p:nvSpPr>
        <p:spPr>
          <a:xfrm>
            <a:off x="685800" y="2196107"/>
            <a:ext cx="7770813" cy="4113213"/>
          </a:xfrm>
        </p:spPr>
        <p:txBody>
          <a:bodyPr/>
          <a:lstStyle/>
          <a:p>
            <a:pPr>
              <a:buFont typeface="Arial" panose="020B0604020202020204" pitchFamily="34" charset="0"/>
              <a:buChar char="•"/>
            </a:pPr>
            <a:r>
              <a:rPr lang="en-US" sz="2000" dirty="0"/>
              <a:t>All participants in IEEE-SA activities are expected to adhere to the core principles underlying the:</a:t>
            </a:r>
          </a:p>
          <a:p>
            <a:pPr lvl="1">
              <a:buFont typeface="Arial" panose="020B0604020202020204" pitchFamily="34" charset="0"/>
              <a:buChar char="•"/>
            </a:pPr>
            <a:r>
              <a:rPr lang="en-US" sz="1200" dirty="0">
                <a:hlinkClick r:id="rId2"/>
              </a:rPr>
              <a:t>IEEE Code of Ethics</a:t>
            </a:r>
            <a:endParaRPr lang="en-US" sz="1200" dirty="0"/>
          </a:p>
          <a:p>
            <a:pPr lvl="1">
              <a:buFont typeface="Arial" panose="020B0604020202020204" pitchFamily="34" charset="0"/>
              <a:buChar char="•"/>
            </a:pPr>
            <a:r>
              <a:rPr lang="en-US" sz="1200" dirty="0">
                <a:hlinkClick r:id="rId3"/>
              </a:rPr>
              <a:t>IEEE Code of Conduct</a:t>
            </a:r>
            <a:endParaRPr lang="en-US" sz="1200" dirty="0"/>
          </a:p>
          <a:p>
            <a:pPr>
              <a:buFont typeface="Arial" panose="020B0604020202020204" pitchFamily="34" charset="0"/>
              <a:buChar char="•"/>
            </a:pPr>
            <a:r>
              <a:rPr lang="en-US" sz="2000" dirty="0"/>
              <a:t>The core principles of the IEEE Codes of Ethics &amp; Conduct are to:</a:t>
            </a:r>
          </a:p>
          <a:p>
            <a:pPr lvl="1">
              <a:buFont typeface="Arial" panose="020B0604020202020204" pitchFamily="34" charset="0"/>
              <a:buChar char="•"/>
            </a:pPr>
            <a:r>
              <a:rPr lang="en-US" sz="1200" i="1" dirty="0"/>
              <a:t>Uphold the highest standards of integrity, responsible behavior, and ethical and professional conduct</a:t>
            </a:r>
          </a:p>
          <a:p>
            <a:pPr lvl="1">
              <a:buFont typeface="Arial" panose="020B0604020202020204" pitchFamily="34" charset="0"/>
              <a:buChar char="•"/>
            </a:pPr>
            <a:r>
              <a:rPr lang="en-US" sz="1200" i="1" dirty="0"/>
              <a:t>Treat people fairly and with respect, to not engage in harassment, discrimination, or retaliation, and to protect people's privacy.</a:t>
            </a:r>
          </a:p>
          <a:p>
            <a:pPr lvl="1">
              <a:buFont typeface="Arial" panose="020B0604020202020204" pitchFamily="34" charset="0"/>
              <a:buChar char="•"/>
            </a:pPr>
            <a:r>
              <a:rPr lang="en-US" sz="1200" i="1" dirty="0"/>
              <a:t>Avoid injuring others, their property, reputation, or employment by false or malicious action</a:t>
            </a:r>
          </a:p>
          <a:p>
            <a:pPr>
              <a:buFont typeface="Arial" panose="020B0604020202020204" pitchFamily="34" charset="0"/>
              <a:buChar char="•"/>
            </a:pPr>
            <a:r>
              <a:rPr lang="en-US" sz="2000" dirty="0"/>
              <a:t>The most recent versions of these Codes are available at</a:t>
            </a:r>
          </a:p>
          <a:p>
            <a:pPr lvl="1">
              <a:buFont typeface="Arial" panose="020B0604020202020204" pitchFamily="34" charset="0"/>
              <a:buChar char="•"/>
            </a:pPr>
            <a:r>
              <a:rPr lang="en-US" sz="1200" dirty="0">
                <a:hlinkClick r:id="rId4"/>
              </a:rPr>
              <a:t>http://www.ieee.org/about/corporate/governance</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IEEE-SA standards activities shall allow the fair &amp;</a:t>
            </a:r>
            <a:br>
              <a:rPr lang="en-US" sz="2800" dirty="0"/>
            </a:br>
            <a:r>
              <a:rPr lang="en-US" sz="28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457201" y="1484784"/>
            <a:ext cx="8286749" cy="3630693"/>
          </a:xfrm>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8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Marc Emmelmann (Koden-TI)</a:t>
            </a:r>
          </a:p>
        </p:txBody>
      </p:sp>
      <p:sp>
        <p:nvSpPr>
          <p:cNvPr id="4" name="Date Placeholder 3"/>
          <p:cNvSpPr>
            <a:spLocks noGrp="1"/>
          </p:cNvSpPr>
          <p:nvPr>
            <p:ph type="dt" idx="15"/>
          </p:nvPr>
        </p:nvSpPr>
        <p:spPr>
          <a:prstGeom prst="rect">
            <a:avLst/>
          </a:prstGeom>
        </p:spPr>
        <p:txBody>
          <a:bodyPr/>
          <a:lstStyle/>
          <a:p>
            <a:pPr>
              <a:defRPr/>
            </a:pPr>
            <a:r>
              <a:rPr lang="en-GB"/>
              <a:t>March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 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Marc Emmelmann (Koden-TI)</a:t>
            </a:r>
          </a:p>
        </p:txBody>
      </p:sp>
      <p:sp>
        <p:nvSpPr>
          <p:cNvPr id="4" name="Date Placeholder 3"/>
          <p:cNvSpPr>
            <a:spLocks noGrp="1"/>
          </p:cNvSpPr>
          <p:nvPr>
            <p:ph type="dt" idx="15"/>
          </p:nvPr>
        </p:nvSpPr>
        <p:spPr>
          <a:prstGeom prst="rect">
            <a:avLst/>
          </a:prstGeom>
        </p:spPr>
        <p:txBody>
          <a:bodyPr/>
          <a:lstStyle/>
          <a:p>
            <a:pPr>
              <a:defRPr/>
            </a:pPr>
            <a:r>
              <a:rPr lang="en-GB"/>
              <a:t>March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Task Group Working Documents</a:t>
            </a:r>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91618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2023</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US" altLang="en-US" sz="32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We do not anticipate any further telcos.</a:t>
            </a:r>
          </a:p>
          <a:p>
            <a:pPr lvl="1">
              <a:buFont typeface="Arial" panose="020B0604020202020204" pitchFamily="34" charset="0"/>
              <a:buChar char="•"/>
            </a:pPr>
            <a:r>
              <a:rPr lang="en-US" dirty="0">
                <a:sym typeface="Wingdings" pitchFamily="2" charset="2"/>
              </a:rPr>
              <a:t>If required, they will be announced with a 10-day notice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WG request EC for unconditional approval to forward</a:t>
            </a:r>
          </a:p>
          <a:p>
            <a:pPr marL="0" indent="0">
              <a:lnSpc>
                <a:spcPct val="80000"/>
              </a:lnSpc>
            </a:pPr>
            <a:r>
              <a:rPr lang="en-US" altLang="en-US" sz="1400" dirty="0">
                <a:solidFill>
                  <a:schemeClr val="tx1"/>
                </a:solidFill>
              </a:rPr>
              <a:t>					draft D4.0 to SA ballot</a:t>
            </a:r>
          </a:p>
          <a:p>
            <a:pPr marL="0" indent="0">
              <a:lnSpc>
                <a:spcPct val="80000"/>
              </a:lnSpc>
            </a:pPr>
            <a:r>
              <a:rPr lang="en-US" altLang="en-US" sz="1400" dirty="0">
                <a:solidFill>
                  <a:schemeClr val="tx1"/>
                </a:solidFill>
              </a:rPr>
              <a:t>Oct 4</a:t>
            </a:r>
            <a:r>
              <a:rPr lang="en-US" altLang="en-US" sz="1400" baseline="30000" dirty="0">
                <a:solidFill>
                  <a:schemeClr val="tx1"/>
                </a:solidFill>
              </a:rPr>
              <a:t>th</a:t>
            </a:r>
            <a:r>
              <a:rPr lang="en-US" altLang="en-US" sz="1400" dirty="0">
                <a:solidFill>
                  <a:schemeClr val="tx1"/>
                </a:solidFill>
              </a:rPr>
              <a:t>, 2022 (EC telco)	EC approval to go to SA Ballot (unconditional)</a:t>
            </a:r>
          </a:p>
          <a:p>
            <a:pPr marL="0" indent="0">
              <a:lnSpc>
                <a:spcPct val="80000"/>
              </a:lnSpc>
            </a:pPr>
            <a:r>
              <a:rPr lang="en-US" altLang="en-US" sz="1400" dirty="0">
                <a:solidFill>
                  <a:schemeClr val="tx1"/>
                </a:solidFill>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December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2023</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2023</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wireless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March 2023</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2023</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401</TotalTime>
  <Words>3479</Words>
  <Application>Microsoft Macintosh PowerPoint</Application>
  <PresentationFormat>On-screen Show (4:3)</PresentationFormat>
  <Paragraphs>431</Paragraphs>
  <Slides>44</Slides>
  <Notes>10</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Arial</vt:lpstr>
      <vt:lpstr>Arial Black</vt:lpstr>
      <vt:lpstr>Calibri</vt:lpstr>
      <vt:lpstr>Helvetica</vt:lpstr>
      <vt:lpstr>Monotype Sorts</vt:lpstr>
      <vt:lpstr>Montserrat</vt:lpstr>
      <vt:lpstr>Times New Roman</vt:lpstr>
      <vt:lpstr>802-11-BCS-Chair-Slides-Template</vt:lpstr>
      <vt:lpstr>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March 802 wireless plenary session</vt:lpstr>
      <vt:lpstr>Reminder to register attendance</vt:lpstr>
      <vt:lpstr>Review and Approve Agenda</vt:lpstr>
      <vt:lpstr>Review and Approve meeting minutes</vt:lpstr>
      <vt:lpstr>Review and Approve telephone conference minutes</vt:lpstr>
      <vt:lpstr>Announcements</vt:lpstr>
      <vt:lpstr>TGbc acting as SA Ballot Comment Resolution Committee</vt:lpstr>
      <vt:lpstr>PowerPoint Presentation</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PowerPoint Presentation</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93</cp:revision>
  <cp:lastPrinted>1601-01-01T00:00:00Z</cp:lastPrinted>
  <dcterms:created xsi:type="dcterms:W3CDTF">2019-05-17T00:07:25Z</dcterms:created>
  <dcterms:modified xsi:type="dcterms:W3CDTF">2023-03-13T19:03:01Z</dcterms:modified>
  <cp:category/>
</cp:coreProperties>
</file>