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56" r:id="rId2"/>
    <p:sldId id="257" r:id="rId3"/>
    <p:sldId id="262" r:id="rId4"/>
    <p:sldId id="311" r:id="rId5"/>
    <p:sldId id="265" r:id="rId6"/>
    <p:sldId id="269" r:id="rId7"/>
    <p:sldId id="2367" r:id="rId8"/>
    <p:sldId id="275" r:id="rId9"/>
    <p:sldId id="271" r:id="rId10"/>
    <p:sldId id="272" r:id="rId11"/>
    <p:sldId id="274" r:id="rId12"/>
    <p:sldId id="273" r:id="rId13"/>
    <p:sldId id="2368" r:id="rId14"/>
    <p:sldId id="300" r:id="rId15"/>
    <p:sldId id="259" r:id="rId16"/>
    <p:sldId id="260" r:id="rId17"/>
    <p:sldId id="261" r:id="rId18"/>
    <p:sldId id="2370" r:id="rId19"/>
    <p:sldId id="2371" r:id="rId20"/>
    <p:sldId id="282" r:id="rId21"/>
    <p:sldId id="283" r:id="rId22"/>
    <p:sldId id="284" r:id="rId23"/>
    <p:sldId id="2372" r:id="rId24"/>
    <p:sldId id="2373" r:id="rId25"/>
    <p:sldId id="2374" r:id="rId26"/>
    <p:sldId id="2375" r:id="rId27"/>
    <p:sldId id="267" r:id="rId28"/>
    <p:sldId id="2376" r:id="rId29"/>
    <p:sldId id="308" r:id="rId30"/>
    <p:sldId id="316" r:id="rId31"/>
    <p:sldId id="287" r:id="rId32"/>
    <p:sldId id="266" r:id="rId33"/>
    <p:sldId id="289" r:id="rId34"/>
    <p:sldId id="290" r:id="rId35"/>
    <p:sldId id="288" r:id="rId36"/>
    <p:sldId id="292" r:id="rId37"/>
    <p:sldId id="299" r:id="rId38"/>
    <p:sldId id="372" r:id="rId39"/>
    <p:sldId id="294" r:id="rId40"/>
    <p:sldId id="263" r:id="rId41"/>
    <p:sldId id="296" r:id="rId42"/>
    <p:sldId id="297" r:id="rId43"/>
    <p:sldId id="295" r:id="rId44"/>
    <p:sldId id="264" r:id="rId4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433" autoAdjust="0"/>
    <p:restoredTop sz="94643"/>
  </p:normalViewPr>
  <p:slideViewPr>
    <p:cSldViewPr>
      <p:cViewPr varScale="1">
        <p:scale>
          <a:sx n="128" d="100"/>
          <a:sy n="128" d="100"/>
        </p:scale>
        <p:origin x="1520"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802.11-23/0149</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March 2022</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802.11-23/0149</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March 2022</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802.11-23/0149</a:t>
            </a:r>
            <a:endParaRPr lang="en-US"/>
          </a:p>
        </p:txBody>
      </p:sp>
      <p:sp>
        <p:nvSpPr>
          <p:cNvPr id="5" name="Rectangle 3"/>
          <p:cNvSpPr>
            <a:spLocks noGrp="1" noChangeArrowheads="1"/>
          </p:cNvSpPr>
          <p:nvPr>
            <p:ph type="dt"/>
          </p:nvPr>
        </p:nvSpPr>
        <p:spPr>
          <a:ln/>
        </p:spPr>
        <p:txBody>
          <a:bodyPr/>
          <a:lstStyle/>
          <a:p>
            <a:r>
              <a:rPr lang="en-GB"/>
              <a:t>March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802.11-23/0149</a:t>
            </a:r>
            <a:endParaRPr lang="en-US"/>
          </a:p>
        </p:txBody>
      </p:sp>
      <p:sp>
        <p:nvSpPr>
          <p:cNvPr id="5" name="Rectangle 3"/>
          <p:cNvSpPr>
            <a:spLocks noGrp="1" noChangeArrowheads="1"/>
          </p:cNvSpPr>
          <p:nvPr>
            <p:ph type="dt"/>
          </p:nvPr>
        </p:nvSpPr>
        <p:spPr>
          <a:ln/>
        </p:spPr>
        <p:txBody>
          <a:bodyPr/>
          <a:lstStyle/>
          <a:p>
            <a:r>
              <a:rPr lang="en-GB"/>
              <a:t>March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802.11-23/0149</a:t>
            </a:r>
            <a:endParaRPr lang="en-US"/>
          </a:p>
        </p:txBody>
      </p:sp>
      <p:sp>
        <p:nvSpPr>
          <p:cNvPr id="5" name="Rectangle 3"/>
          <p:cNvSpPr>
            <a:spLocks noGrp="1" noChangeArrowheads="1"/>
          </p:cNvSpPr>
          <p:nvPr>
            <p:ph type="dt"/>
          </p:nvPr>
        </p:nvSpPr>
        <p:spPr>
          <a:ln/>
        </p:spPr>
        <p:txBody>
          <a:bodyPr/>
          <a:lstStyle/>
          <a:p>
            <a:r>
              <a:rPr lang="en-GB"/>
              <a:t>March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802.11-23/0149</a:t>
            </a:r>
            <a:endParaRPr lang="en-US"/>
          </a:p>
        </p:txBody>
      </p:sp>
      <p:sp>
        <p:nvSpPr>
          <p:cNvPr id="5" name="Rectangle 3"/>
          <p:cNvSpPr>
            <a:spLocks noGrp="1" noChangeArrowheads="1"/>
          </p:cNvSpPr>
          <p:nvPr>
            <p:ph type="dt"/>
          </p:nvPr>
        </p:nvSpPr>
        <p:spPr>
          <a:ln/>
        </p:spPr>
        <p:txBody>
          <a:bodyPr/>
          <a:lstStyle/>
          <a:p>
            <a:r>
              <a:rPr lang="en-GB"/>
              <a:t>March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15</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802.11-23/0149</a:t>
            </a:r>
          </a:p>
        </p:txBody>
      </p:sp>
      <p:sp>
        <p:nvSpPr>
          <p:cNvPr id="5" name="Date Placeholder 4"/>
          <p:cNvSpPr>
            <a:spLocks noGrp="1"/>
          </p:cNvSpPr>
          <p:nvPr>
            <p:ph type="dt" idx="11"/>
          </p:nvPr>
        </p:nvSpPr>
        <p:spPr/>
        <p:txBody>
          <a:bodyPr/>
          <a:lstStyle/>
          <a:p>
            <a:r>
              <a:rPr lang="en-GB"/>
              <a:t>March 2022</a:t>
            </a:r>
            <a:endParaRPr lang="en-US"/>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802.11-23/0149</a:t>
            </a:r>
          </a:p>
        </p:txBody>
      </p:sp>
      <p:sp>
        <p:nvSpPr>
          <p:cNvPr id="5" name="Date Placeholder 4"/>
          <p:cNvSpPr>
            <a:spLocks noGrp="1"/>
          </p:cNvSpPr>
          <p:nvPr>
            <p:ph type="dt" idx="11"/>
          </p:nvPr>
        </p:nvSpPr>
        <p:spPr/>
        <p:txBody>
          <a:bodyPr/>
          <a:lstStyle/>
          <a:p>
            <a:pPr>
              <a:defRPr/>
            </a:pPr>
            <a:r>
              <a:rPr lang="en-GB"/>
              <a:t>March 2022</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26</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802.11-23/0149</a:t>
            </a:r>
          </a:p>
        </p:txBody>
      </p:sp>
      <p:sp>
        <p:nvSpPr>
          <p:cNvPr id="5" name="Date Placeholder 4"/>
          <p:cNvSpPr>
            <a:spLocks noGrp="1"/>
          </p:cNvSpPr>
          <p:nvPr>
            <p:ph type="dt" idx="11"/>
          </p:nvPr>
        </p:nvSpPr>
        <p:spPr/>
        <p:txBody>
          <a:bodyPr/>
          <a:lstStyle/>
          <a:p>
            <a:pPr>
              <a:defRPr/>
            </a:pPr>
            <a:r>
              <a:rPr lang="en-GB"/>
              <a:t>March 2022</a:t>
            </a:r>
            <a:endParaRPr lang="en-US"/>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802.11-23/0149</a:t>
            </a:r>
            <a:endParaRPr lang="en-US"/>
          </a:p>
        </p:txBody>
      </p:sp>
      <p:sp>
        <p:nvSpPr>
          <p:cNvPr id="5" name="Rectangle 3"/>
          <p:cNvSpPr>
            <a:spLocks noGrp="1" noChangeArrowheads="1"/>
          </p:cNvSpPr>
          <p:nvPr>
            <p:ph type="dt"/>
          </p:nvPr>
        </p:nvSpPr>
        <p:spPr>
          <a:ln/>
        </p:spPr>
        <p:txBody>
          <a:bodyPr/>
          <a:lstStyle/>
          <a:p>
            <a:r>
              <a:rPr lang="en-GB"/>
              <a:t>March 2022</a:t>
            </a:r>
            <a:endParaRPr lang="en-US" dirty="0"/>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March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March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March 2023</a:t>
            </a:r>
            <a:endParaRPr lang="en-GB" dirty="0"/>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March 2023</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March 2023</a:t>
            </a:r>
            <a:endParaRPr lang="en-GB" dirty="0"/>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March 2023</a:t>
            </a:r>
            <a:endParaRPr lang="en-GB" dirty="0"/>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March 2023</a:t>
            </a:r>
            <a:endParaRPr lang="en-GB" dirty="0"/>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a:t>March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802.11-22/2030r0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hyperlink" Target="https://mentor.ieee.org/myproject/Public/mytools/mob/loa.pdf" TargetMode="External"/><Relationship Id="rId3" Type="http://schemas.openxmlformats.org/officeDocument/2006/relationships/hyperlink" Target="https://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standards.ieee.org/content/dam/ieee-standards/standards/web/documents/other/antitrust.pdf" TargetMode="External"/><Relationship Id="rId10" Type="http://schemas.openxmlformats.org/officeDocument/2006/relationships/hyperlink" Target="https://mentor.ieee.org/myproject/Public/mytools/mob/patut.pdf" TargetMode="External"/><Relationship Id="rId4" Type="http://schemas.openxmlformats.org/officeDocument/2006/relationships/hyperlink" Target="https://standards.ieee.org/faqs/affiliation.html" TargetMode="External"/><Relationship Id="rId9" Type="http://schemas.openxmlformats.org/officeDocument/2006/relationships/hyperlink" Target="https://standards.ieee.org/content/dam/ieee-standards/standards/web/documents/other/patent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GB"/>
              <a:t>March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Chair’s Meeting Slides</a:t>
            </a:r>
            <a:br>
              <a:rPr lang="en-GB" dirty="0"/>
            </a:br>
            <a:r>
              <a:rPr lang="en-GB" dirty="0" err="1"/>
              <a:t>TGbc</a:t>
            </a:r>
            <a:r>
              <a:rPr lang="en-GB" dirty="0"/>
              <a:t> Enhanced Broadcast Services</a:t>
            </a:r>
          </a:p>
        </p:txBody>
      </p:sp>
      <p:sp>
        <p:nvSpPr>
          <p:cNvPr id="3074" name="Rectangle 2"/>
          <p:cNvSpPr>
            <a:spLocks noGrp="1" noChangeArrowheads="1"/>
          </p:cNvSpPr>
          <p:nvPr>
            <p:ph type="body" idx="1"/>
          </p:nvPr>
        </p:nvSpPr>
        <p:spPr>
          <a:xfrm>
            <a:off x="685800" y="1663973"/>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2023-03-13</a:t>
            </a:r>
          </a:p>
        </p:txBody>
      </p:sp>
      <p:graphicFrame>
        <p:nvGraphicFramePr>
          <p:cNvPr id="3075" name="Object 3"/>
          <p:cNvGraphicFramePr>
            <a:graphicFrameLocks noChangeAspect="1"/>
          </p:cNvGraphicFramePr>
          <p:nvPr>
            <p:extLst>
              <p:ext uri="{D42A27DB-BD31-4B8C-83A1-F6EECF244321}">
                <p14:modId xmlns:p14="http://schemas.microsoft.com/office/powerpoint/2010/main" val="648917258"/>
              </p:ext>
            </p:extLst>
          </p:nvPr>
        </p:nvGraphicFramePr>
        <p:xfrm>
          <a:off x="508000" y="2290763"/>
          <a:ext cx="8072438" cy="2454275"/>
        </p:xfrm>
        <a:graphic>
          <a:graphicData uri="http://schemas.openxmlformats.org/presentationml/2006/ole">
            <mc:AlternateContent xmlns:mc="http://schemas.openxmlformats.org/markup-compatibility/2006">
              <mc:Choice xmlns:v="urn:schemas-microsoft-com:vml" Requires="v">
                <p:oleObj name="Document" r:id="rId3" imgW="8255000" imgH="2514600" progId="Word.Document.8">
                  <p:embed/>
                </p:oleObj>
              </mc:Choice>
              <mc:Fallback>
                <p:oleObj name="Document" r:id="rId3" imgW="8255000" imgH="2514600" progId="Word.Document.8">
                  <p:embed/>
                  <p:pic>
                    <p:nvPicPr>
                      <p:cNvPr id="0" name="Picture 4"/>
                      <p:cNvPicPr>
                        <a:picLocks noChangeAspect="1" noChangeArrowheads="1"/>
                      </p:cNvPicPr>
                      <p:nvPr/>
                    </p:nvPicPr>
                    <p:blipFill>
                      <a:blip r:embed="rId4"/>
                      <a:srcRect/>
                      <a:stretch>
                        <a:fillRect/>
                      </a:stretch>
                    </p:blipFill>
                    <p:spPr bwMode="auto">
                      <a:xfrm>
                        <a:off x="508000" y="2290763"/>
                        <a:ext cx="8072438"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meeting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telephone conference minutes</a:t>
            </a:r>
          </a:p>
        </p:txBody>
      </p:sp>
      <p:sp>
        <p:nvSpPr>
          <p:cNvPr id="3" name="Inhaltsplatzhalter 2"/>
          <p:cNvSpPr>
            <a:spLocks noGrp="1"/>
          </p:cNvSpPr>
          <p:nvPr>
            <p:ph idx="1"/>
          </p:nvPr>
        </p:nvSpPr>
        <p:spPr/>
        <p:txBody>
          <a:bodyPr/>
          <a:lstStyle/>
          <a:p>
            <a:r>
              <a:rPr lang="en-US" dirty="0">
                <a:sym typeface="Wingdings" pitchFamily="2" charset="2"/>
              </a:rPr>
              <a:t> See Motion Booklet for motion test</a:t>
            </a:r>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Announcements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45E96-8F8F-FF9E-76D6-A41454473E1D}"/>
              </a:ext>
            </a:extLst>
          </p:cNvPr>
          <p:cNvSpPr>
            <a:spLocks noGrp="1"/>
          </p:cNvSpPr>
          <p:nvPr>
            <p:ph type="title"/>
          </p:nvPr>
        </p:nvSpPr>
        <p:spPr/>
        <p:txBody>
          <a:bodyPr/>
          <a:lstStyle/>
          <a:p>
            <a:r>
              <a:rPr lang="en-US" dirty="0" err="1"/>
              <a:t>TGbc</a:t>
            </a:r>
            <a:r>
              <a:rPr lang="en-US" dirty="0"/>
              <a:t> acting as SA Ballot Comment Resolution Committee</a:t>
            </a:r>
          </a:p>
        </p:txBody>
      </p:sp>
      <p:sp>
        <p:nvSpPr>
          <p:cNvPr id="3" name="Content Placeholder 2">
            <a:extLst>
              <a:ext uri="{FF2B5EF4-FFF2-40B4-BE49-F238E27FC236}">
                <a16:creationId xmlns:a16="http://schemas.microsoft.com/office/drawing/2014/main" id="{B4577B48-48B8-1FEA-CD00-7DBB67612AF7}"/>
              </a:ext>
            </a:extLst>
          </p:cNvPr>
          <p:cNvSpPr>
            <a:spLocks noGrp="1"/>
          </p:cNvSpPr>
          <p:nvPr>
            <p:ph idx="1"/>
          </p:nvPr>
        </p:nvSpPr>
        <p:spPr/>
        <p:txBody>
          <a:bodyPr/>
          <a:lstStyle/>
          <a:p>
            <a:r>
              <a:rPr lang="en-US" dirty="0"/>
              <a:t>The 802.11 WG Chair  delegated responsibility of resolving P802.11bc SA Ballot series comments to Task Group </a:t>
            </a:r>
            <a:r>
              <a:rPr lang="en-US" dirty="0" err="1"/>
              <a:t>bc</a:t>
            </a:r>
            <a:r>
              <a:rPr lang="en-US" dirty="0"/>
              <a:t>, Marc Emmelmann Chair, acting as the SA Ballot Comment Resolution </a:t>
            </a:r>
            <a:r>
              <a:rPr lang="en-US"/>
              <a:t>Committee.</a:t>
            </a:r>
          </a:p>
          <a:p>
            <a:endParaRPr lang="en-US" dirty="0"/>
          </a:p>
          <a:p>
            <a:r>
              <a:rPr lang="en-US" dirty="0"/>
              <a:t>See 8.5 in https://</a:t>
            </a:r>
            <a:r>
              <a:rPr lang="en-US" dirty="0" err="1"/>
              <a:t>mentor.ieee.org</a:t>
            </a:r>
            <a:r>
              <a:rPr lang="en-US" dirty="0"/>
              <a:t>/802.11/</a:t>
            </a:r>
            <a:r>
              <a:rPr lang="en-US" dirty="0" err="1"/>
              <a:t>dcn</a:t>
            </a:r>
            <a:r>
              <a:rPr lang="en-US" dirty="0"/>
              <a:t>/22/11-22-1638-00-0000-802-11-operations-manual.docx .</a:t>
            </a:r>
          </a:p>
          <a:p>
            <a:endParaRPr lang="en-US" dirty="0"/>
          </a:p>
        </p:txBody>
      </p:sp>
      <p:sp>
        <p:nvSpPr>
          <p:cNvPr id="4" name="Slide Number Placeholder 3">
            <a:extLst>
              <a:ext uri="{FF2B5EF4-FFF2-40B4-BE49-F238E27FC236}">
                <a16:creationId xmlns:a16="http://schemas.microsoft.com/office/drawing/2014/main" id="{35325D58-9763-C00E-65A9-850CC943AE4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135BA90-5A7F-37DE-8ECB-C2696D0555F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7A80666-30F0-7285-4E7C-218DF9EA7D20}"/>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386512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March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67865" tIns="33338" rIns="67865" bIns="33338"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285750" y="1997870"/>
            <a:ext cx="8515350" cy="3715941"/>
          </a:xfrm>
        </p:spPr>
        <p:txBody>
          <a:bodyPr vert="horz" wrap="square" lIns="67865" tIns="33338" rIns="67865" bIns="33338" numCol="1" anchor="t" anchorCtr="0" compatLnSpc="1">
            <a:prstTxWarp prst="textNoShape">
              <a:avLst/>
            </a:prstTxWarp>
          </a:bodyPr>
          <a:lstStyle/>
          <a:p>
            <a:pPr>
              <a:lnSpc>
                <a:spcPct val="80000"/>
              </a:lnSpc>
              <a:spcAft>
                <a:spcPct val="30000"/>
              </a:spcAft>
              <a:buFont typeface="Monotype Sorts"/>
              <a:buNone/>
            </a:pPr>
            <a:r>
              <a:rPr lang="en-US" altLang="en-US" sz="1350" dirty="0"/>
              <a:t>	</a:t>
            </a:r>
            <a:r>
              <a:rPr lang="en-US" altLang="en-US" sz="15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2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200" b="1" dirty="0">
                <a:solidFill>
                  <a:schemeClr val="tx1"/>
                </a:solidFill>
                <a:latin typeface="Calibri" panose="020F0502020204030204" pitchFamily="34" charset="0"/>
                <a:cs typeface="Calibri" panose="020F0502020204030204" pitchFamily="34" charset="0"/>
              </a:rPr>
              <a:t>Advise the WG attendees that:</a:t>
            </a:r>
            <a:r>
              <a:rPr lang="en-US" altLang="en-US" sz="12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050" i="1" dirty="0">
                <a:solidFill>
                  <a:schemeClr val="tx1"/>
                </a:solidFill>
                <a:latin typeface="Calibri" panose="020F0502020204030204" pitchFamily="34" charset="0"/>
                <a:cs typeface="Calibri" panose="020F0502020204030204" pitchFamily="34" charset="0"/>
              </a:rPr>
              <a:t>IEEE SA Standards Board Bylaws</a:t>
            </a:r>
            <a:r>
              <a:rPr lang="en-US" altLang="en-US" sz="105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050" dirty="0">
                <a:solidFill>
                  <a:schemeClr val="tx1"/>
                </a:solidFill>
                <a:latin typeface="Calibri" panose="020F0502020204030204" pitchFamily="34" charset="0"/>
                <a:cs typeface="Calibri" panose="020F0502020204030204" pitchFamily="34" charset="0"/>
              </a:rPr>
            </a:br>
            <a:endParaRPr lang="en-US" altLang="en-US" sz="12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2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2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05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05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05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05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05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050" dirty="0">
                <a:solidFill>
                  <a:schemeClr val="tx1"/>
                </a:solidFill>
                <a:latin typeface="Calibri" panose="020F0502020204030204" pitchFamily="34" charset="0"/>
                <a:cs typeface="Calibri" panose="020F0502020204030204" pitchFamily="34" charset="0"/>
              </a:rPr>
              <a:t>	Note: </a:t>
            </a:r>
            <a:r>
              <a:rPr lang="en-US" altLang="en-US" sz="1050" b="1" dirty="0">
                <a:solidFill>
                  <a:schemeClr val="tx1"/>
                </a:solidFill>
                <a:latin typeface="Calibri" panose="020F0502020204030204" pitchFamily="34" charset="0"/>
                <a:cs typeface="Calibri" panose="020F0502020204030204" pitchFamily="34" charset="0"/>
              </a:rPr>
              <a:t>WG</a:t>
            </a:r>
            <a:r>
              <a:rPr lang="en-US" altLang="en-US" sz="105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Marc Emmelmann (Koden-TI)</a:t>
            </a:r>
          </a:p>
        </p:txBody>
      </p:sp>
      <p:sp>
        <p:nvSpPr>
          <p:cNvPr id="2" name="Date Placeholder 1"/>
          <p:cNvSpPr>
            <a:spLocks noGrp="1"/>
          </p:cNvSpPr>
          <p:nvPr>
            <p:ph type="dt" idx="15"/>
          </p:nvPr>
        </p:nvSpPr>
        <p:spPr>
          <a:prstGeom prst="rect">
            <a:avLst/>
          </a:prstGeom>
        </p:spPr>
        <p:txBody>
          <a:bodyPr/>
          <a:lstStyle/>
          <a:p>
            <a:pPr>
              <a:defRPr/>
            </a:pPr>
            <a:r>
              <a:rPr lang="en-GB"/>
              <a:t>March 2023</a:t>
            </a:r>
            <a:endParaRPr lang="en-US" dirty="0"/>
          </a:p>
        </p:txBody>
      </p:sp>
      <p:sp>
        <p:nvSpPr>
          <p:cNvPr id="7172" name="Rectangle 1028"/>
          <p:cNvSpPr>
            <a:spLocks noChangeArrowheads="1"/>
          </p:cNvSpPr>
          <p:nvPr/>
        </p:nvSpPr>
        <p:spPr bwMode="auto">
          <a:xfrm>
            <a:off x="1657350" y="685801"/>
            <a:ext cx="5829300" cy="8024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p>
        </p:txBody>
      </p:sp>
      <p:sp>
        <p:nvSpPr>
          <p:cNvPr id="7173" name="Rectangle 1029"/>
          <p:cNvSpPr>
            <a:spLocks noChangeArrowheads="1"/>
          </p:cNvSpPr>
          <p:nvPr/>
        </p:nvSpPr>
        <p:spPr bwMode="auto">
          <a:xfrm>
            <a:off x="1428750" y="1485900"/>
            <a:ext cx="634365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350"/>
          </a:p>
        </p:txBody>
      </p:sp>
      <p:sp>
        <p:nvSpPr>
          <p:cNvPr id="7174" name="Text Box 1030"/>
          <p:cNvSpPr txBox="1">
            <a:spLocks noChangeArrowheads="1"/>
          </p:cNvSpPr>
          <p:nvPr/>
        </p:nvSpPr>
        <p:spPr bwMode="auto">
          <a:xfrm>
            <a:off x="1143001" y="5772150"/>
            <a:ext cx="1499128" cy="253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05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Marc Emmelmann (Koden-TI)</a:t>
            </a:r>
          </a:p>
        </p:txBody>
      </p:sp>
      <p:sp>
        <p:nvSpPr>
          <p:cNvPr id="2" name="Date Placeholder 1"/>
          <p:cNvSpPr>
            <a:spLocks noGrp="1"/>
          </p:cNvSpPr>
          <p:nvPr>
            <p:ph type="dt" idx="15"/>
          </p:nvPr>
        </p:nvSpPr>
        <p:spPr>
          <a:prstGeom prst="rect">
            <a:avLst/>
          </a:prstGeom>
        </p:spPr>
        <p:txBody>
          <a:bodyPr/>
          <a:lstStyle/>
          <a:p>
            <a:pPr>
              <a:defRPr/>
            </a:pPr>
            <a:r>
              <a:rPr lang="en-GB"/>
              <a:t>March 2023</a:t>
            </a:r>
            <a:endParaRPr lang="en-US" dirty="0"/>
          </a:p>
        </p:txBody>
      </p:sp>
      <p:sp>
        <p:nvSpPr>
          <p:cNvPr id="8196" name="Text Box 1028"/>
          <p:cNvSpPr txBox="1">
            <a:spLocks noChangeArrowheads="1"/>
          </p:cNvSpPr>
          <p:nvPr/>
        </p:nvSpPr>
        <p:spPr bwMode="auto">
          <a:xfrm>
            <a:off x="1185863" y="5429250"/>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15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15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solidFill>
                  <a:schemeClr val="tx1"/>
                </a:solidFill>
                <a:latin typeface="Calibri" pitchFamily="34" charset="0"/>
                <a:cs typeface="Calibri" pitchFamily="34" charset="0"/>
              </a:rPr>
            </a:br>
            <a:endParaRPr lang="en-US" altLang="en-US" sz="15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Marc Emmelmann (Koden-TI)</a:t>
            </a:r>
          </a:p>
        </p:txBody>
      </p:sp>
      <p:sp>
        <p:nvSpPr>
          <p:cNvPr id="2" name="Date Placeholder 1"/>
          <p:cNvSpPr>
            <a:spLocks noGrp="1"/>
          </p:cNvSpPr>
          <p:nvPr>
            <p:ph type="dt" idx="15"/>
          </p:nvPr>
        </p:nvSpPr>
        <p:spPr>
          <a:prstGeom prst="rect">
            <a:avLst/>
          </a:prstGeom>
        </p:spPr>
        <p:txBody>
          <a:bodyPr/>
          <a:lstStyle/>
          <a:p>
            <a:pPr>
              <a:defRPr/>
            </a:pPr>
            <a:r>
              <a:rPr lang="en-GB"/>
              <a:t>March 2023</a:t>
            </a:r>
            <a:endParaRPr lang="en-US" dirty="0"/>
          </a:p>
        </p:txBody>
      </p:sp>
      <p:sp>
        <p:nvSpPr>
          <p:cNvPr id="9220" name="Text Box 6"/>
          <p:cNvSpPr txBox="1">
            <a:spLocks noChangeArrowheads="1"/>
          </p:cNvSpPr>
          <p:nvPr/>
        </p:nvSpPr>
        <p:spPr bwMode="auto">
          <a:xfrm>
            <a:off x="1180869"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#2</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788" dirty="0">
                <a:solidFill>
                  <a:schemeClr val="tx1"/>
                </a:solidFill>
                <a:latin typeface="Calibri" panose="020F0502020204030204" pitchFamily="34" charset="0"/>
                <a:cs typeface="Calibri" panose="020F0502020204030204" pitchFamily="34" charset="0"/>
              </a:rPr>
              <a:t>---------------------------------------------------------------   </a:t>
            </a:r>
            <a:endParaRPr lang="en-US" altLang="en-US" sz="105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For more details, see </a:t>
            </a:r>
            <a:r>
              <a:rPr lang="en-US" altLang="en-US" sz="105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050" dirty="0">
                <a:solidFill>
                  <a:schemeClr val="tx1"/>
                </a:solidFill>
                <a:latin typeface="Calibri" panose="020F0502020204030204" pitchFamily="34" charset="0"/>
                <a:cs typeface="Calibri" panose="020F0502020204030204" pitchFamily="34" charset="0"/>
              </a:rPr>
              <a:t>, clause 5.3.10 and </a:t>
            </a:r>
            <a:br>
              <a:rPr lang="en-US" altLang="en-US" sz="1050" dirty="0">
                <a:solidFill>
                  <a:schemeClr val="tx1"/>
                </a:solidFill>
                <a:latin typeface="Calibri" panose="020F0502020204030204" pitchFamily="34" charset="0"/>
                <a:cs typeface="Calibri" panose="020F0502020204030204" pitchFamily="34" charset="0"/>
              </a:rPr>
            </a:br>
            <a:r>
              <a:rPr lang="en-US" altLang="en-US" sz="105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05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Marc Emmelmann (Koden-TI)</a:t>
            </a:r>
          </a:p>
        </p:txBody>
      </p:sp>
      <p:sp>
        <p:nvSpPr>
          <p:cNvPr id="2" name="Date Placeholder 1"/>
          <p:cNvSpPr>
            <a:spLocks noGrp="1"/>
          </p:cNvSpPr>
          <p:nvPr>
            <p:ph type="dt" idx="15"/>
          </p:nvPr>
        </p:nvSpPr>
        <p:spPr>
          <a:prstGeom prst="rect">
            <a:avLst/>
          </a:prstGeom>
        </p:spPr>
        <p:txBody>
          <a:bodyPr/>
          <a:lstStyle/>
          <a:p>
            <a:pPr>
              <a:defRPr/>
            </a:pPr>
            <a:r>
              <a:rPr lang="en-GB"/>
              <a:t>March 2023</a:t>
            </a:r>
            <a:endParaRPr lang="en-US" dirty="0"/>
          </a:p>
        </p:txBody>
      </p:sp>
      <p:sp>
        <p:nvSpPr>
          <p:cNvPr id="10244" name="Text Box 1028"/>
          <p:cNvSpPr txBox="1">
            <a:spLocks noChangeArrowheads="1"/>
          </p:cNvSpPr>
          <p:nvPr/>
        </p:nvSpPr>
        <p:spPr bwMode="auto">
          <a:xfrm>
            <a:off x="1200150" y="5437584"/>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 SA Standards Board Bylaws</a:t>
            </a:r>
            <a:r>
              <a:rPr lang="en-US" altLang="en-US" sz="1500" b="1" dirty="0">
                <a:solidFill>
                  <a:schemeClr val="tx1"/>
                </a:solidFill>
                <a:latin typeface="Calibri" panose="020F0502020204030204" pitchFamily="34" charset="0"/>
                <a:cs typeface="Calibri" panose="020F0502020204030204" pitchFamily="34" charset="0"/>
              </a:rPr>
              <a:t> </a:t>
            </a:r>
            <a:br>
              <a:rPr lang="en-US" altLang="en-US" sz="1500" b="1" dirty="0">
                <a:solidFill>
                  <a:schemeClr val="tx1"/>
                </a:solidFill>
                <a:latin typeface="Calibri" panose="020F0502020204030204" pitchFamily="34" charset="0"/>
                <a:cs typeface="Calibri" panose="020F0502020204030204" pitchFamily="34" charset="0"/>
              </a:rPr>
            </a:br>
            <a:r>
              <a:rPr lang="en-US" altLang="en-US" sz="1200" b="1" dirty="0">
                <a:solidFill>
                  <a:schemeClr val="tx1"/>
                </a:solidFill>
                <a:latin typeface="Calibri" panose="020F0502020204030204" pitchFamily="34" charset="0"/>
                <a:cs typeface="Calibri" panose="020F0502020204030204" pitchFamily="34" charset="0"/>
              </a:rPr>
              <a:t>(</a:t>
            </a:r>
            <a:r>
              <a:rPr lang="en-US" sz="1200" u="sng" dirty="0">
                <a:latin typeface="Calibri" panose="020F0502020204030204" pitchFamily="34" charset="0"/>
                <a:cs typeface="Calibri" panose="020F0502020204030204" pitchFamily="34" charset="0"/>
                <a:hlinkClick r:id="rId3"/>
              </a:rPr>
              <a:t>https://standards.ieee.org/about/policies/bylaws/sect6-7.html#6</a:t>
            </a:r>
            <a:r>
              <a:rPr lang="en-US" altLang="en-US" sz="12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15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1500" b="1" dirty="0">
                <a:solidFill>
                  <a:schemeClr val="tx1"/>
                </a:solidFill>
                <a:latin typeface="Calibri" panose="020F0502020204030204" pitchFamily="34" charset="0"/>
                <a:cs typeface="Calibri" panose="020F0502020204030204" pitchFamily="34" charset="0"/>
              </a:rPr>
              <a:t> </a:t>
            </a:r>
            <a:r>
              <a:rPr lang="en-US" altLang="en-US" sz="1200" b="1" dirty="0">
                <a:solidFill>
                  <a:schemeClr val="tx1"/>
                </a:solidFill>
                <a:latin typeface="Calibri" panose="020F0502020204030204" pitchFamily="34" charset="0"/>
                <a:cs typeface="Calibri" panose="020F0502020204030204" pitchFamily="34" charset="0"/>
              </a:rPr>
              <a:t>(</a:t>
            </a:r>
            <a:r>
              <a:rPr lang="en-US" altLang="en-US" sz="12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2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Marc Emmelmann (Koden-TI)</a:t>
            </a:r>
          </a:p>
        </p:txBody>
      </p:sp>
      <p:sp>
        <p:nvSpPr>
          <p:cNvPr id="2" name="Date Placeholder 1"/>
          <p:cNvSpPr>
            <a:spLocks noGrp="1"/>
          </p:cNvSpPr>
          <p:nvPr>
            <p:ph type="dt" idx="15"/>
          </p:nvPr>
        </p:nvSpPr>
        <p:spPr>
          <a:prstGeom prst="rect">
            <a:avLst/>
          </a:prstGeom>
        </p:spPr>
        <p:txBody>
          <a:bodyPr/>
          <a:lstStyle/>
          <a:p>
            <a:pPr>
              <a:defRPr/>
            </a:pPr>
            <a:r>
              <a:rPr lang="en-GB"/>
              <a:t>March 2023</a:t>
            </a:r>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
        <p:nvSpPr>
          <p:cNvPr id="11269" name="Text Box 7"/>
          <p:cNvSpPr txBox="1">
            <a:spLocks noChangeArrowheads="1"/>
          </p:cNvSpPr>
          <p:nvPr/>
        </p:nvSpPr>
        <p:spPr bwMode="auto">
          <a:xfrm>
            <a:off x="1185863" y="5429251"/>
            <a:ext cx="766557"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350" b="1" u="sng" dirty="0">
                <a:solidFill>
                  <a:schemeClr val="tx1"/>
                </a:solidFill>
                <a:latin typeface="Times New Roman" panose="02020603050405020304" pitchFamily="18" charset="0"/>
              </a:rPr>
              <a:t>Slide #4</a:t>
            </a:r>
            <a:endParaRPr lang="en-US" altLang="en-US" sz="18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GB"/>
              <a:t>March 2023</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Chair’s Meeting Slides for the Enhanced Broadcast Services TG (11bc) for the March 2023 meeting</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1600" dirty="0">
                <a:latin typeface="Montserrat" panose="00000500000000000000" pitchFamily="2" charset="0"/>
                <a:cs typeface="Calibri" pitchFamily="34" charset="0"/>
              </a:rPr>
              <a:t>At the beginning of each standards development meeting the chair or a designee is to:</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942975" lvl="2" indent="-257175">
              <a:buSzPct val="150000"/>
              <a:buFont typeface="Arial" panose="020B0604020202020204" pitchFamily="34" charset="0"/>
              <a:buChar char="•"/>
            </a:pPr>
            <a:r>
              <a:rPr lang="en-US" altLang="en-US" sz="1400" dirty="0"/>
              <a:t>Show the following slides (or provide them beforehand)</a:t>
            </a:r>
          </a:p>
          <a:p>
            <a:pPr marL="942975" lvl="2" indent="-257175">
              <a:buSzPct val="150000"/>
              <a:buFont typeface="Arial" panose="020B0604020202020204" pitchFamily="34" charset="0"/>
              <a:buChar char="•"/>
            </a:pPr>
            <a:r>
              <a:rPr lang="en-US" altLang="en-US" sz="1400" dirty="0"/>
              <a:t>Advise the standards development group participants that: </a:t>
            </a:r>
          </a:p>
          <a:p>
            <a:pPr marL="942975" lvl="2" indent="-257175">
              <a:buSzPct val="150000"/>
              <a:buFont typeface="Arial" panose="020B0604020202020204" pitchFamily="34" charset="0"/>
              <a:buChar char="•"/>
            </a:pPr>
            <a:r>
              <a:rPr lang="en-US" altLang="en-US" sz="1400" dirty="0"/>
              <a:t>IEEE SA’s copyright policy is described in Clause 7 of the IEEE SA Standards Board Bylaws and Clause 6.1 of the IEEE SA Standards Board Operations Manual;</a:t>
            </a:r>
          </a:p>
          <a:p>
            <a:pPr marL="942975" lvl="2" indent="-257175">
              <a:buSzPct val="150000"/>
              <a:buFont typeface="Arial" panose="020B0604020202020204" pitchFamily="34" charset="0"/>
              <a:buChar char="•"/>
            </a:pPr>
            <a:r>
              <a:rPr lang="en-US" altLang="en-US" sz="1400" dirty="0"/>
              <a:t>Any material submitted during standards development, whether verbal, recorded, or in written form, is a Contribution and shall comply with the IEEE SA Copyright Policy; </a:t>
            </a:r>
          </a:p>
          <a:p>
            <a:pPr marL="942975" lvl="2" indent="-257175">
              <a:buSzPct val="150000"/>
              <a:buFont typeface="Arial" panose="020B0604020202020204" pitchFamily="34" charset="0"/>
              <a:buChar char="•"/>
            </a:pPr>
            <a:r>
              <a:rPr lang="en-US" altLang="en-US" sz="1400" dirty="0"/>
              <a:t>Instruct the Secretary to record in the minutes of the relevant meeting: </a:t>
            </a:r>
          </a:p>
          <a:p>
            <a:pPr marL="942975" lvl="2" indent="-257175">
              <a:buSzPct val="150000"/>
              <a:buFont typeface="Arial" panose="020B0604020202020204" pitchFamily="34" charset="0"/>
              <a:buChar char="•"/>
            </a:pPr>
            <a:r>
              <a:rPr lang="en-US" altLang="en-US" sz="1400"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20</a:t>
            </a:fld>
            <a:endParaRPr lang="en-US" altLang="en-US"/>
          </a:p>
        </p:txBody>
      </p:sp>
      <p:sp>
        <p:nvSpPr>
          <p:cNvPr id="5" name="Date Placeholder 4"/>
          <p:cNvSpPr>
            <a:spLocks noGrp="1"/>
          </p:cNvSpPr>
          <p:nvPr>
            <p:ph type="dt" idx="15"/>
          </p:nvPr>
        </p:nvSpPr>
        <p:spPr/>
        <p:txBody>
          <a:bodyPr/>
          <a:lstStyle/>
          <a:p>
            <a:r>
              <a:rPr lang="en-GB"/>
              <a:t>March 2023</a:t>
            </a:r>
            <a:endParaRPr lang="en-GB" dirty="0"/>
          </a:p>
        </p:txBody>
      </p:sp>
      <p:sp>
        <p:nvSpPr>
          <p:cNvPr id="6" name="Footer Placeholder 5"/>
          <p:cNvSpPr>
            <a:spLocks noGrp="1"/>
          </p:cNvSpPr>
          <p:nvPr>
            <p:ph type="ftr" idx="14"/>
          </p:nvPr>
        </p:nvSpPr>
        <p:spPr/>
        <p:txBody>
          <a:bodyPr/>
          <a:lstStyle/>
          <a:p>
            <a:r>
              <a:rPr lang="en-GB"/>
              <a:t>Marc Emmelmann (Koden-TI)</a:t>
            </a:r>
            <a:endParaRPr lang="en-GB" dirty="0"/>
          </a:p>
        </p:txBody>
      </p:sp>
    </p:spTree>
    <p:extLst>
      <p:ext uri="{BB962C8B-B14F-4D97-AF65-F5344CB8AC3E}">
        <p14:creationId xmlns:p14="http://schemas.microsoft.com/office/powerpoint/2010/main" val="17813143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21</a:t>
            </a:fld>
            <a:endParaRPr lang="en-US" altLang="en-US"/>
          </a:p>
        </p:txBody>
      </p:sp>
      <p:sp>
        <p:nvSpPr>
          <p:cNvPr id="5" name="Date Placeholder 4"/>
          <p:cNvSpPr>
            <a:spLocks noGrp="1"/>
          </p:cNvSpPr>
          <p:nvPr>
            <p:ph type="dt" idx="15"/>
          </p:nvPr>
        </p:nvSpPr>
        <p:spPr/>
        <p:txBody>
          <a:bodyPr/>
          <a:lstStyle/>
          <a:p>
            <a:r>
              <a:rPr lang="en-GB"/>
              <a:t>March 2023</a:t>
            </a:r>
            <a:endParaRPr lang="en-GB" dirty="0"/>
          </a:p>
        </p:txBody>
      </p:sp>
      <p:sp>
        <p:nvSpPr>
          <p:cNvPr id="6" name="Footer Placeholder 5"/>
          <p:cNvSpPr>
            <a:spLocks noGrp="1"/>
          </p:cNvSpPr>
          <p:nvPr>
            <p:ph type="ftr" idx="14"/>
          </p:nvPr>
        </p:nvSpPr>
        <p:spPr/>
        <p:txBody>
          <a:bodyPr/>
          <a:lstStyle/>
          <a:p>
            <a:r>
              <a:rPr lang="en-GB"/>
              <a:t>Marc Emmelmann (Koden-TI)</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117948"/>
            <a:ext cx="7770813" cy="354330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22</a:t>
            </a:fld>
            <a:endParaRPr lang="en-US" altLang="en-US"/>
          </a:p>
        </p:txBody>
      </p:sp>
      <p:sp>
        <p:nvSpPr>
          <p:cNvPr id="6" name="Footer Placeholder 5"/>
          <p:cNvSpPr>
            <a:spLocks noGrp="1"/>
          </p:cNvSpPr>
          <p:nvPr>
            <p:ph type="ftr" idx="14"/>
          </p:nvPr>
        </p:nvSpPr>
        <p:spPr/>
        <p:txBody>
          <a:bodyPr/>
          <a:lstStyle/>
          <a:p>
            <a:r>
              <a:rPr lang="en-GB"/>
              <a:t>Marc Emmelmann (Koden-TI)</a:t>
            </a:r>
            <a:endParaRPr lang="en-GB" dirty="0"/>
          </a:p>
        </p:txBody>
      </p:sp>
      <p:sp>
        <p:nvSpPr>
          <p:cNvPr id="5" name="Date Placeholder 4"/>
          <p:cNvSpPr>
            <a:spLocks noGrp="1"/>
          </p:cNvSpPr>
          <p:nvPr>
            <p:ph type="dt" idx="15"/>
          </p:nvPr>
        </p:nvSpPr>
        <p:spPr/>
        <p:txBody>
          <a:bodyPr/>
          <a:lstStyle/>
          <a:p>
            <a:r>
              <a:rPr lang="en-GB"/>
              <a:t>March 2023</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7143750" y="1337431"/>
            <a:ext cx="1943100" cy="784830"/>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Participant behavior in IEEE-SA activities is guided</a:t>
            </a:r>
            <a:br>
              <a:rPr lang="en-US" sz="2800" dirty="0"/>
            </a:br>
            <a:r>
              <a:rPr lang="en-US" sz="2800" dirty="0"/>
              <a:t>by the IEEE Codes of Ethics &amp; Conduct</a:t>
            </a:r>
          </a:p>
        </p:txBody>
      </p:sp>
      <p:sp>
        <p:nvSpPr>
          <p:cNvPr id="3" name="Content Placeholder 2"/>
          <p:cNvSpPr>
            <a:spLocks noGrp="1"/>
          </p:cNvSpPr>
          <p:nvPr>
            <p:ph idx="1"/>
          </p:nvPr>
        </p:nvSpPr>
        <p:spPr>
          <a:xfrm>
            <a:off x="685800" y="2196107"/>
            <a:ext cx="7770813" cy="4113213"/>
          </a:xfrm>
        </p:spPr>
        <p:txBody>
          <a:bodyPr/>
          <a:lstStyle/>
          <a:p>
            <a:pPr>
              <a:buFont typeface="Arial" panose="020B0604020202020204" pitchFamily="34" charset="0"/>
              <a:buChar char="•"/>
            </a:pPr>
            <a:r>
              <a:rPr lang="en-US" sz="2000" dirty="0"/>
              <a:t>All participants in IEEE-SA activities are expected to adhere to the core principles underlying the:</a:t>
            </a:r>
          </a:p>
          <a:p>
            <a:pPr lvl="1">
              <a:buFont typeface="Arial" panose="020B0604020202020204" pitchFamily="34" charset="0"/>
              <a:buChar char="•"/>
            </a:pPr>
            <a:r>
              <a:rPr lang="en-US" sz="1200" dirty="0">
                <a:hlinkClick r:id="rId2"/>
              </a:rPr>
              <a:t>IEEE Code of Ethics</a:t>
            </a:r>
            <a:endParaRPr lang="en-US" sz="1200" dirty="0"/>
          </a:p>
          <a:p>
            <a:pPr lvl="1">
              <a:buFont typeface="Arial" panose="020B0604020202020204" pitchFamily="34" charset="0"/>
              <a:buChar char="•"/>
            </a:pPr>
            <a:r>
              <a:rPr lang="en-US" sz="1200" dirty="0">
                <a:hlinkClick r:id="rId3"/>
              </a:rPr>
              <a:t>IEEE Code of Conduct</a:t>
            </a:r>
            <a:endParaRPr lang="en-US" sz="1200" dirty="0"/>
          </a:p>
          <a:p>
            <a:pPr>
              <a:buFont typeface="Arial" panose="020B0604020202020204" pitchFamily="34" charset="0"/>
              <a:buChar char="•"/>
            </a:pPr>
            <a:r>
              <a:rPr lang="en-US" sz="2000" dirty="0"/>
              <a:t>The core principles of the IEEE Codes of Ethics &amp; Conduct are to:</a:t>
            </a:r>
          </a:p>
          <a:p>
            <a:pPr lvl="1">
              <a:buFont typeface="Arial" panose="020B0604020202020204" pitchFamily="34" charset="0"/>
              <a:buChar char="•"/>
            </a:pPr>
            <a:r>
              <a:rPr lang="en-US" sz="1200" i="1" dirty="0"/>
              <a:t>Uphold the highest standards of integrity, responsible behavior, and ethical and professional conduct</a:t>
            </a:r>
          </a:p>
          <a:p>
            <a:pPr lvl="1">
              <a:buFont typeface="Arial" panose="020B0604020202020204" pitchFamily="34" charset="0"/>
              <a:buChar char="•"/>
            </a:pPr>
            <a:r>
              <a:rPr lang="en-US" sz="1200" i="1" dirty="0"/>
              <a:t>Treat people fairly and with respect, to not engage in harassment, discrimination, or retaliation, and to protect people's privacy.</a:t>
            </a:r>
          </a:p>
          <a:p>
            <a:pPr lvl="1">
              <a:buFont typeface="Arial" panose="020B0604020202020204" pitchFamily="34" charset="0"/>
              <a:buChar char="•"/>
            </a:pPr>
            <a:r>
              <a:rPr lang="en-US" sz="1200" i="1" dirty="0"/>
              <a:t>Avoid injuring others, their property, reputation, or employment by false or malicious action</a:t>
            </a:r>
          </a:p>
          <a:p>
            <a:pPr>
              <a:buFont typeface="Arial" panose="020B0604020202020204" pitchFamily="34" charset="0"/>
              <a:buChar char="•"/>
            </a:pPr>
            <a:r>
              <a:rPr lang="en-US" sz="2000" dirty="0"/>
              <a:t>The most recent versions of these Codes are available at</a:t>
            </a:r>
          </a:p>
          <a:p>
            <a:pPr lvl="1">
              <a:buFont typeface="Arial" panose="020B0604020202020204" pitchFamily="34" charset="0"/>
              <a:buChar char="•"/>
            </a:pPr>
            <a:r>
              <a:rPr lang="en-US" sz="1200" dirty="0">
                <a:hlinkClick r:id="rId4"/>
              </a:rPr>
              <a:t>http://www.ieee.org/about/corporate/governance</a:t>
            </a: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IEEE-SA standards activities shall allow the fair &amp;</a:t>
            </a:r>
            <a:br>
              <a:rPr lang="en-US" sz="2800" dirty="0"/>
            </a:br>
            <a:r>
              <a:rPr lang="en-US" sz="28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457201" y="1484784"/>
            <a:ext cx="8286749" cy="3630693"/>
          </a:xfrm>
        </p:spPr>
        <p:txBody>
          <a:bodyPr/>
          <a:lstStyle/>
          <a:p>
            <a:r>
              <a:rPr lang="en-US" sz="2000" dirty="0"/>
              <a:t>IEEE Code of Ethics</a:t>
            </a:r>
          </a:p>
          <a:p>
            <a:pPr lvl="1"/>
            <a:r>
              <a:rPr lang="en-US" sz="1800" dirty="0">
                <a:hlinkClick r:id="rId3"/>
              </a:rPr>
              <a:t>https://www.ieee.org/about/corporate/governance/p7-8.html</a:t>
            </a:r>
            <a:r>
              <a:rPr lang="en-US" sz="1800" dirty="0"/>
              <a:t> </a:t>
            </a:r>
          </a:p>
          <a:p>
            <a:r>
              <a:rPr lang="en-US" sz="2000" dirty="0"/>
              <a:t>IEEE Standards Association (IEEE-SA) Affiliation FAQ</a:t>
            </a:r>
          </a:p>
          <a:p>
            <a:pPr lvl="1"/>
            <a:r>
              <a:rPr lang="en-US" sz="1800" dirty="0">
                <a:hlinkClick r:id="rId4"/>
              </a:rPr>
              <a:t>https://standards.ieee.org/faqs/affiliation.html</a:t>
            </a:r>
            <a:r>
              <a:rPr lang="en-US" sz="1800" dirty="0"/>
              <a:t> </a:t>
            </a:r>
          </a:p>
          <a:p>
            <a:r>
              <a:rPr lang="en-US" sz="2000" dirty="0"/>
              <a:t>Antitrust and Competition Policy</a:t>
            </a:r>
          </a:p>
          <a:p>
            <a:pPr lvl="1"/>
            <a:r>
              <a:rPr lang="en-US" sz="1800" dirty="0">
                <a:hlinkClick r:id="rId5"/>
              </a:rPr>
              <a:t>https://standards.ieee.org/content/dam/ieee-standards/standards/web/documents/other/antitrust.pdf  </a:t>
            </a:r>
            <a:endParaRPr lang="en-US" sz="1800" dirty="0">
              <a:hlinkClick r:id="rId6"/>
            </a:endParaRPr>
          </a:p>
          <a:p>
            <a:r>
              <a:rPr lang="en-US" sz="2000" dirty="0"/>
              <a:t>Letter of Assurance Form</a:t>
            </a:r>
          </a:p>
          <a:p>
            <a:pPr lvl="1"/>
            <a:r>
              <a:rPr lang="en-US" sz="1800" dirty="0">
                <a:hlinkClick r:id="rId7"/>
              </a:rPr>
              <a:t>http://standards.ieee.org/develop/policies/bylaws/sect6-7.html#loa</a:t>
            </a:r>
            <a:r>
              <a:rPr lang="en-US" sz="1800" dirty="0"/>
              <a:t> </a:t>
            </a:r>
          </a:p>
          <a:p>
            <a:pPr lvl="1"/>
            <a:r>
              <a:rPr lang="en-US" sz="1800" dirty="0">
                <a:hlinkClick r:id="rId8"/>
              </a:rPr>
              <a:t>https://mentor.ieee.org/myproject/Public//mytools/mob/loa.pdf</a:t>
            </a:r>
            <a:endParaRPr lang="en-US" sz="1800" dirty="0">
              <a:hlinkClick r:id="rId6"/>
            </a:endParaRPr>
          </a:p>
          <a:p>
            <a:r>
              <a:rPr lang="en-US" sz="2000" dirty="0"/>
              <a:t>IEEE SA Patent FAQ &amp; Patent policy tutorial</a:t>
            </a:r>
          </a:p>
          <a:p>
            <a:pPr lvl="1"/>
            <a:r>
              <a:rPr lang="en-US" sz="1800" dirty="0">
                <a:hlinkClick r:id="rId9"/>
              </a:rPr>
              <a:t>https://standards.ieee.org/content/dam/ieee-standards/standards/web/documents/other/patents.pdf</a:t>
            </a:r>
            <a:endParaRPr lang="en-US" sz="1800" dirty="0"/>
          </a:p>
          <a:p>
            <a:pPr lvl="1"/>
            <a:r>
              <a:rPr lang="en-US" sz="1800" dirty="0">
                <a:hlinkClick r:id="rId10"/>
              </a:rPr>
              <a:t>https://mentor.ieee.org/myproject/Public/mytools/mob/patut.pdf </a:t>
            </a:r>
            <a:endParaRPr lang="en-US" sz="1800" dirty="0"/>
          </a:p>
          <a:p>
            <a:pPr>
              <a:buNone/>
            </a:pPr>
            <a:endParaRPr lang="en-GB" sz="8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Marc Emmelmann (Koden-TI)</a:t>
            </a:r>
          </a:p>
        </p:txBody>
      </p:sp>
      <p:sp>
        <p:nvSpPr>
          <p:cNvPr id="4" name="Date Placeholder 3"/>
          <p:cNvSpPr>
            <a:spLocks noGrp="1"/>
          </p:cNvSpPr>
          <p:nvPr>
            <p:ph type="dt" idx="15"/>
          </p:nvPr>
        </p:nvSpPr>
        <p:spPr>
          <a:prstGeom prst="rect">
            <a:avLst/>
          </a:prstGeom>
        </p:spPr>
        <p:txBody>
          <a:bodyPr/>
          <a:lstStyle/>
          <a:p>
            <a:pPr>
              <a:defRPr/>
            </a:pPr>
            <a:r>
              <a:rPr lang="en-GB"/>
              <a:t>March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 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 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Marc Emmelmann (Koden-TI)</a:t>
            </a:r>
          </a:p>
        </p:txBody>
      </p:sp>
      <p:sp>
        <p:nvSpPr>
          <p:cNvPr id="4" name="Date Placeholder 3"/>
          <p:cNvSpPr>
            <a:spLocks noGrp="1"/>
          </p:cNvSpPr>
          <p:nvPr>
            <p:ph type="dt" idx="15"/>
          </p:nvPr>
        </p:nvSpPr>
        <p:spPr>
          <a:prstGeom prst="rect">
            <a:avLst/>
          </a:prstGeom>
        </p:spPr>
        <p:txBody>
          <a:bodyPr/>
          <a:lstStyle/>
          <a:p>
            <a:pPr>
              <a:defRPr/>
            </a:pPr>
            <a:r>
              <a:rPr lang="en-GB"/>
              <a:t>March 2023</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Task Group Working Documents</a:t>
            </a:r>
          </a:p>
        </p:txBody>
      </p:sp>
      <p:sp>
        <p:nvSpPr>
          <p:cNvPr id="6" name="Datumsplatzhalter 5"/>
          <p:cNvSpPr>
            <a:spLocks noGrp="1"/>
          </p:cNvSpPr>
          <p:nvPr>
            <p:ph type="dt" idx="10"/>
          </p:nvPr>
        </p:nvSpPr>
        <p:spPr/>
        <p:txBody>
          <a:bodyPr/>
          <a:lstStyle/>
          <a:p>
            <a:r>
              <a:rPr lang="en-GB"/>
              <a:t>March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3916188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5AEB-7CA7-7A4C-A127-BBB96E2DC487}"/>
              </a:ext>
            </a:extLst>
          </p:cNvPr>
          <p:cNvSpPr>
            <a:spLocks noGrp="1"/>
          </p:cNvSpPr>
          <p:nvPr>
            <p:ph type="title"/>
          </p:nvPr>
        </p:nvSpPr>
        <p:spPr/>
        <p:txBody>
          <a:bodyPr/>
          <a:lstStyle/>
          <a:p>
            <a:r>
              <a:rPr lang="en-US" dirty="0" err="1"/>
              <a:t>TGbc</a:t>
            </a:r>
            <a:r>
              <a:rPr lang="en-US" dirty="0"/>
              <a:t> Documents</a:t>
            </a:r>
          </a:p>
        </p:txBody>
      </p:sp>
      <p:sp>
        <p:nvSpPr>
          <p:cNvPr id="3" name="Content Placeholder 2">
            <a:extLst>
              <a:ext uri="{FF2B5EF4-FFF2-40B4-BE49-F238E27FC236}">
                <a16:creationId xmlns:a16="http://schemas.microsoft.com/office/drawing/2014/main" id="{6DBFEBD8-B3C1-AC4B-8CA8-7508CFDD7A4B}"/>
              </a:ext>
            </a:extLst>
          </p:cNvPr>
          <p:cNvSpPr>
            <a:spLocks noGrp="1"/>
          </p:cNvSpPr>
          <p:nvPr>
            <p:ph idx="1"/>
          </p:nvPr>
        </p:nvSpPr>
        <p:spPr/>
        <p:txBody>
          <a:bodyPr/>
          <a:lstStyle/>
          <a:p>
            <a:r>
              <a:rPr lang="en-US" dirty="0"/>
              <a:t>Technical and procedural documents approved by the 802.11bc task group:</a:t>
            </a:r>
          </a:p>
          <a:p>
            <a:endParaRPr lang="en-US" dirty="0"/>
          </a:p>
          <a:p>
            <a:pPr lvl="1"/>
            <a:r>
              <a:rPr lang="en-US" dirty="0" err="1"/>
              <a:t>TGbc</a:t>
            </a:r>
            <a:r>
              <a:rPr lang="en-US" dirty="0"/>
              <a:t> Motion Booklet:				11-18/2123</a:t>
            </a:r>
          </a:p>
          <a:p>
            <a:pPr lvl="1"/>
            <a:r>
              <a:rPr lang="en-US" dirty="0" err="1"/>
              <a:t>TGbc</a:t>
            </a:r>
            <a:r>
              <a:rPr lang="en-US" dirty="0"/>
              <a:t> Selection Procedure:			11-19/0135r0</a:t>
            </a:r>
          </a:p>
          <a:p>
            <a:pPr lvl="1"/>
            <a:r>
              <a:rPr lang="en-US" dirty="0" err="1"/>
              <a:t>TGbc</a:t>
            </a:r>
            <a:r>
              <a:rPr lang="en-US" dirty="0"/>
              <a:t> Functional Requirements:</a:t>
            </a:r>
            <a:r>
              <a:rPr lang="en-US"/>
              <a:t>		11-19/0151</a:t>
            </a:r>
            <a:endParaRPr lang="en-US" dirty="0"/>
          </a:p>
          <a:p>
            <a:endParaRPr lang="en-US" dirty="0"/>
          </a:p>
        </p:txBody>
      </p:sp>
      <p:sp>
        <p:nvSpPr>
          <p:cNvPr id="4" name="Slide Number Placeholder 3">
            <a:extLst>
              <a:ext uri="{FF2B5EF4-FFF2-40B4-BE49-F238E27FC236}">
                <a16:creationId xmlns:a16="http://schemas.microsoft.com/office/drawing/2014/main" id="{C6A74C18-7B1E-DC41-B9BC-5ED942D1F35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FDE1E6F4-4133-C64A-84AA-A8E928BC7263}"/>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F32CBC19-66F0-C34A-AF71-ED72AB71858A}"/>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6790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2023</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8" name="Rectangle 1"/>
          <p:cNvSpPr>
            <a:spLocks noGrp="1" noChangeArrowheads="1"/>
          </p:cNvSpPr>
          <p:nvPr>
            <p:ph type="title"/>
          </p:nvPr>
        </p:nvSpPr>
        <p:spPr>
          <a:xfrm>
            <a:off x="685800" y="685800"/>
            <a:ext cx="7770813"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BCS:</a:t>
            </a:r>
            <a:br>
              <a:rPr lang="en-US" altLang="en-US" dirty="0">
                <a:solidFill>
                  <a:srgbClr val="0000FF"/>
                </a:solidFill>
                <a:latin typeface="Arial Black" panose="020B0A04020102020204" pitchFamily="34" charset="0"/>
              </a:rPr>
            </a:br>
            <a:r>
              <a:rPr lang="en-US" altLang="en-US" dirty="0" err="1">
                <a:solidFill>
                  <a:srgbClr val="0000FF"/>
                </a:solidFill>
                <a:latin typeface="Arial Black" panose="020B0A04020102020204" pitchFamily="34" charset="0"/>
              </a:rPr>
              <a:t>BroadCast</a:t>
            </a:r>
            <a:r>
              <a:rPr lang="en-US" altLang="en-US" dirty="0">
                <a:solidFill>
                  <a:srgbClr val="0000FF"/>
                </a:solidFill>
                <a:latin typeface="Arial Black" panose="020B0A04020102020204" pitchFamily="34" charset="0"/>
              </a:rPr>
              <a:t> Services</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 -- </a:t>
            </a:r>
            <a:r>
              <a:rPr lang="en-US" altLang="en-US" dirty="0" err="1">
                <a:solidFill>
                  <a:srgbClr val="0000FF"/>
                </a:solidFill>
                <a:latin typeface="Arial Black" panose="020B0A04020102020204" pitchFamily="34" charset="0"/>
              </a:rPr>
              <a:t>TGbc</a:t>
            </a:r>
            <a:endParaRPr lang="en-GB" dirty="0"/>
          </a:p>
        </p:txBody>
      </p:sp>
      <p:sp>
        <p:nvSpPr>
          <p:cNvPr id="9"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US" altLang="en-US" sz="3200" dirty="0">
                <a:latin typeface="Arial" panose="020B0604020202020204" pitchFamily="34" charset="0"/>
              </a:rPr>
              <a:t>March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Marc Emmelmann (</a:t>
            </a:r>
            <a:r>
              <a:rPr lang="en-US" altLang="en-US" dirty="0" err="1">
                <a:latin typeface="Arial" panose="020B0604020202020204" pitchFamily="34" charset="0"/>
              </a:rPr>
              <a:t>Koden</a:t>
            </a:r>
            <a:r>
              <a:rPr lang="en-US" altLang="en-US" dirty="0">
                <a:latin typeface="Arial" panose="020B0604020202020204" pitchFamily="34" charset="0"/>
              </a:rPr>
              <a:t>-TI)</a:t>
            </a:r>
          </a:p>
          <a:p>
            <a:pPr algn="ctr">
              <a:lnSpc>
                <a:spcPct val="90000"/>
              </a:lnSpc>
              <a:buFontTx/>
              <a:buNone/>
            </a:pPr>
            <a:r>
              <a:rPr lang="en-US" altLang="en-US" dirty="0">
                <a:latin typeface="Arial" panose="020B0604020202020204" pitchFamily="34" charset="0"/>
              </a:rPr>
              <a:t>Vice Chair: Hitoshi Morioka (SRC Software)</a:t>
            </a:r>
          </a:p>
          <a:p>
            <a:pPr algn="ctr">
              <a:lnSpc>
                <a:spcPct val="90000"/>
              </a:lnSpc>
              <a:buFontTx/>
              <a:buNone/>
            </a:pPr>
            <a:r>
              <a:rPr lang="en-US" altLang="en-US" dirty="0">
                <a:latin typeface="Arial" panose="020B0604020202020204" pitchFamily="34" charset="0"/>
              </a:rPr>
              <a:t>Vice Chair: Stephen McCann (Huawei)</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a:t>
            </a:r>
            <a:r>
              <a:rPr lang="en-US" altLang="en-US" dirty="0" err="1">
                <a:latin typeface="Arial" panose="020B0604020202020204" pitchFamily="34" charset="0"/>
              </a:rPr>
              <a:t>Xiaofei</a:t>
            </a:r>
            <a:r>
              <a:rPr lang="en-US" altLang="en-US" dirty="0">
                <a:latin typeface="Arial" panose="020B0604020202020204" pitchFamily="34" charset="0"/>
              </a:rPr>
              <a:t> Wang (Interdigital)</a:t>
            </a:r>
          </a:p>
          <a:p>
            <a:pPr algn="ctr">
              <a:lnSpc>
                <a:spcPct val="90000"/>
              </a:lnSpc>
              <a:buFontTx/>
              <a:buNone/>
            </a:pPr>
            <a:r>
              <a:rPr lang="en-US" altLang="en-US" dirty="0">
                <a:latin typeface="Arial" panose="020B0604020202020204" pitchFamily="34" charset="0"/>
              </a:rPr>
              <a:t>Technical Editor: Carol Ansley (Cox)</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March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806920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Call for Submission</a:t>
            </a:r>
          </a:p>
        </p:txBody>
      </p:sp>
      <p:sp>
        <p:nvSpPr>
          <p:cNvPr id="3" name="Inhaltsplatzhalter 2"/>
          <p:cNvSpPr>
            <a:spLocks noGrp="1"/>
          </p:cNvSpPr>
          <p:nvPr>
            <p:ph idx="1"/>
          </p:nvPr>
        </p:nvSpPr>
        <p:spPr/>
        <p:txBody>
          <a:bodyPr/>
          <a:lstStyle/>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Presentation and discussion of submissions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
        <p:nvSpPr>
          <p:cNvPr id="7" name="Textfeld 6"/>
          <p:cNvSpPr txBox="1"/>
          <p:nvPr/>
        </p:nvSpPr>
        <p:spPr>
          <a:xfrm rot="20107319">
            <a:off x="463651" y="3437577"/>
            <a:ext cx="1953930" cy="461665"/>
          </a:xfrm>
          <a:prstGeom prst="rect">
            <a:avLst/>
          </a:prstGeom>
          <a:noFill/>
        </p:spPr>
        <p:txBody>
          <a:bodyPr wrap="none" rtlCol="0">
            <a:spAutoFit/>
          </a:bodyPr>
          <a:lstStyle/>
          <a:p>
            <a:r>
              <a:rPr lang="en-US" dirty="0">
                <a:solidFill>
                  <a:srgbClr val="FF0000"/>
                </a:solidFill>
              </a:rPr>
              <a:t>Update HERE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Administrative Items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Goals for the next meeting / upcoming </a:t>
            </a:r>
            <a:r>
              <a:rPr lang="en-US" dirty="0" err="1"/>
              <a:t>telcos</a:t>
            </a:r>
            <a:endParaRPr lang="en-US" dirty="0"/>
          </a:p>
        </p:txBody>
      </p:sp>
      <p:sp>
        <p:nvSpPr>
          <p:cNvPr id="3" name="Inhaltsplatzhalter 2"/>
          <p:cNvSpPr>
            <a:spLocks noGrp="1"/>
          </p:cNvSpPr>
          <p:nvPr>
            <p:ph idx="1"/>
          </p:nvPr>
        </p:nvSpPr>
        <p:spPr/>
        <p:txBody>
          <a:bodyPr/>
          <a:lstStyle/>
          <a:p>
            <a:pPr>
              <a:buFont typeface="Arial" panose="020B0604020202020204" pitchFamily="34" charset="0"/>
              <a:buChar char="•"/>
            </a:pPr>
            <a:r>
              <a:rPr lang="en-US" dirty="0">
                <a:solidFill>
                  <a:schemeClr val="tx1"/>
                </a:solidFill>
              </a:rPr>
              <a:t>n/a</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548680"/>
            <a:ext cx="7770813" cy="1065213"/>
          </a:xfrm>
        </p:spPr>
        <p:txBody>
          <a:bodyPr/>
          <a:lstStyle/>
          <a:p>
            <a:r>
              <a:rPr lang="en-US" dirty="0"/>
              <a:t>Telco Schedule: Discussion</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graphicFrame>
        <p:nvGraphicFramePr>
          <p:cNvPr id="9" name="Tabelle 8"/>
          <p:cNvGraphicFramePr>
            <a:graphicFrameLocks noGrp="1"/>
          </p:cNvGraphicFramePr>
          <p:nvPr>
            <p:extLst>
              <p:ext uri="{D42A27DB-BD31-4B8C-83A1-F6EECF244321}">
                <p14:modId xmlns:p14="http://schemas.microsoft.com/office/powerpoint/2010/main" val="2067852983"/>
              </p:ext>
            </p:extLst>
          </p:nvPr>
        </p:nvGraphicFramePr>
        <p:xfrm>
          <a:off x="457200" y="3410416"/>
          <a:ext cx="8305800" cy="2966720"/>
        </p:xfrm>
        <a:graphic>
          <a:graphicData uri="http://schemas.openxmlformats.org/drawingml/2006/table">
            <a:tbl>
              <a:tblPr firstRow="1" bandRow="1">
                <a:tableStyleId>{5C22544A-7EE6-4342-B048-85BDC9FD1C3A}</a:tableStyleId>
              </a:tblPr>
              <a:tblGrid>
                <a:gridCol w="346075">
                  <a:extLst>
                    <a:ext uri="{9D8B030D-6E8A-4147-A177-3AD203B41FA5}">
                      <a16:colId xmlns:a16="http://schemas.microsoft.com/office/drawing/2014/main" val="20000"/>
                    </a:ext>
                  </a:extLst>
                </a:gridCol>
                <a:gridCol w="346075">
                  <a:extLst>
                    <a:ext uri="{9D8B030D-6E8A-4147-A177-3AD203B41FA5}">
                      <a16:colId xmlns:a16="http://schemas.microsoft.com/office/drawing/2014/main" val="20001"/>
                    </a:ext>
                  </a:extLst>
                </a:gridCol>
                <a:gridCol w="346075">
                  <a:extLst>
                    <a:ext uri="{9D8B030D-6E8A-4147-A177-3AD203B41FA5}">
                      <a16:colId xmlns:a16="http://schemas.microsoft.com/office/drawing/2014/main" val="20002"/>
                    </a:ext>
                  </a:extLst>
                </a:gridCol>
                <a:gridCol w="346075">
                  <a:extLst>
                    <a:ext uri="{9D8B030D-6E8A-4147-A177-3AD203B41FA5}">
                      <a16:colId xmlns:a16="http://schemas.microsoft.com/office/drawing/2014/main" val="20003"/>
                    </a:ext>
                  </a:extLst>
                </a:gridCol>
                <a:gridCol w="346075">
                  <a:extLst>
                    <a:ext uri="{9D8B030D-6E8A-4147-A177-3AD203B41FA5}">
                      <a16:colId xmlns:a16="http://schemas.microsoft.com/office/drawing/2014/main" val="20004"/>
                    </a:ext>
                  </a:extLst>
                </a:gridCol>
                <a:gridCol w="346075">
                  <a:extLst>
                    <a:ext uri="{9D8B030D-6E8A-4147-A177-3AD203B41FA5}">
                      <a16:colId xmlns:a16="http://schemas.microsoft.com/office/drawing/2014/main" val="20005"/>
                    </a:ext>
                  </a:extLst>
                </a:gridCol>
                <a:gridCol w="346075">
                  <a:extLst>
                    <a:ext uri="{9D8B030D-6E8A-4147-A177-3AD203B41FA5}">
                      <a16:colId xmlns:a16="http://schemas.microsoft.com/office/drawing/2014/main" val="20006"/>
                    </a:ext>
                  </a:extLst>
                </a:gridCol>
                <a:gridCol w="346075">
                  <a:extLst>
                    <a:ext uri="{9D8B030D-6E8A-4147-A177-3AD203B41FA5}">
                      <a16:colId xmlns:a16="http://schemas.microsoft.com/office/drawing/2014/main" val="20007"/>
                    </a:ext>
                  </a:extLst>
                </a:gridCol>
                <a:gridCol w="346075">
                  <a:extLst>
                    <a:ext uri="{9D8B030D-6E8A-4147-A177-3AD203B41FA5}">
                      <a16:colId xmlns:a16="http://schemas.microsoft.com/office/drawing/2014/main" val="20008"/>
                    </a:ext>
                  </a:extLst>
                </a:gridCol>
                <a:gridCol w="346075">
                  <a:extLst>
                    <a:ext uri="{9D8B030D-6E8A-4147-A177-3AD203B41FA5}">
                      <a16:colId xmlns:a16="http://schemas.microsoft.com/office/drawing/2014/main" val="20009"/>
                    </a:ext>
                  </a:extLst>
                </a:gridCol>
                <a:gridCol w="346075">
                  <a:extLst>
                    <a:ext uri="{9D8B030D-6E8A-4147-A177-3AD203B41FA5}">
                      <a16:colId xmlns:a16="http://schemas.microsoft.com/office/drawing/2014/main" val="20010"/>
                    </a:ext>
                  </a:extLst>
                </a:gridCol>
                <a:gridCol w="346075">
                  <a:extLst>
                    <a:ext uri="{9D8B030D-6E8A-4147-A177-3AD203B41FA5}">
                      <a16:colId xmlns:a16="http://schemas.microsoft.com/office/drawing/2014/main" val="20011"/>
                    </a:ext>
                  </a:extLst>
                </a:gridCol>
                <a:gridCol w="346075">
                  <a:extLst>
                    <a:ext uri="{9D8B030D-6E8A-4147-A177-3AD203B41FA5}">
                      <a16:colId xmlns:a16="http://schemas.microsoft.com/office/drawing/2014/main" val="20012"/>
                    </a:ext>
                  </a:extLst>
                </a:gridCol>
                <a:gridCol w="346075">
                  <a:extLst>
                    <a:ext uri="{9D8B030D-6E8A-4147-A177-3AD203B41FA5}">
                      <a16:colId xmlns:a16="http://schemas.microsoft.com/office/drawing/2014/main" val="20013"/>
                    </a:ext>
                  </a:extLst>
                </a:gridCol>
                <a:gridCol w="346075">
                  <a:extLst>
                    <a:ext uri="{9D8B030D-6E8A-4147-A177-3AD203B41FA5}">
                      <a16:colId xmlns:a16="http://schemas.microsoft.com/office/drawing/2014/main" val="20014"/>
                    </a:ext>
                  </a:extLst>
                </a:gridCol>
                <a:gridCol w="346075">
                  <a:extLst>
                    <a:ext uri="{9D8B030D-6E8A-4147-A177-3AD203B41FA5}">
                      <a16:colId xmlns:a16="http://schemas.microsoft.com/office/drawing/2014/main" val="20015"/>
                    </a:ext>
                  </a:extLst>
                </a:gridCol>
                <a:gridCol w="346075">
                  <a:extLst>
                    <a:ext uri="{9D8B030D-6E8A-4147-A177-3AD203B41FA5}">
                      <a16:colId xmlns:a16="http://schemas.microsoft.com/office/drawing/2014/main" val="20016"/>
                    </a:ext>
                  </a:extLst>
                </a:gridCol>
                <a:gridCol w="346075">
                  <a:extLst>
                    <a:ext uri="{9D8B030D-6E8A-4147-A177-3AD203B41FA5}">
                      <a16:colId xmlns:a16="http://schemas.microsoft.com/office/drawing/2014/main" val="20017"/>
                    </a:ext>
                  </a:extLst>
                </a:gridCol>
                <a:gridCol w="346075">
                  <a:extLst>
                    <a:ext uri="{9D8B030D-6E8A-4147-A177-3AD203B41FA5}">
                      <a16:colId xmlns:a16="http://schemas.microsoft.com/office/drawing/2014/main" val="20018"/>
                    </a:ext>
                  </a:extLst>
                </a:gridCol>
                <a:gridCol w="346075">
                  <a:extLst>
                    <a:ext uri="{9D8B030D-6E8A-4147-A177-3AD203B41FA5}">
                      <a16:colId xmlns:a16="http://schemas.microsoft.com/office/drawing/2014/main" val="20019"/>
                    </a:ext>
                  </a:extLst>
                </a:gridCol>
                <a:gridCol w="346075">
                  <a:extLst>
                    <a:ext uri="{9D8B030D-6E8A-4147-A177-3AD203B41FA5}">
                      <a16:colId xmlns:a16="http://schemas.microsoft.com/office/drawing/2014/main" val="20020"/>
                    </a:ext>
                  </a:extLst>
                </a:gridCol>
                <a:gridCol w="346075">
                  <a:extLst>
                    <a:ext uri="{9D8B030D-6E8A-4147-A177-3AD203B41FA5}">
                      <a16:colId xmlns:a16="http://schemas.microsoft.com/office/drawing/2014/main" val="20021"/>
                    </a:ext>
                  </a:extLst>
                </a:gridCol>
                <a:gridCol w="346075">
                  <a:extLst>
                    <a:ext uri="{9D8B030D-6E8A-4147-A177-3AD203B41FA5}">
                      <a16:colId xmlns:a16="http://schemas.microsoft.com/office/drawing/2014/main" val="20022"/>
                    </a:ext>
                  </a:extLst>
                </a:gridCol>
                <a:gridCol w="346075">
                  <a:extLst>
                    <a:ext uri="{9D8B030D-6E8A-4147-A177-3AD203B41FA5}">
                      <a16:colId xmlns:a16="http://schemas.microsoft.com/office/drawing/2014/main" val="20023"/>
                    </a:ext>
                  </a:extLst>
                </a:gridCol>
              </a:tblGrid>
              <a:tr h="370840">
                <a:tc gridSpan="24">
                  <a:txBody>
                    <a:bodyPr/>
                    <a:lstStyle/>
                    <a:p>
                      <a:r>
                        <a:rPr lang="en-US" sz="1800" dirty="0"/>
                        <a:t>Start Times of Telco in East</a:t>
                      </a:r>
                      <a:r>
                        <a:rPr lang="en-US" sz="1800" baseline="0" dirty="0"/>
                        <a:t> Coast Time (ET)</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sz="1200" dirty="0"/>
                        <a:t>0</a:t>
                      </a:r>
                    </a:p>
                  </a:txBody>
                  <a:tcPr/>
                </a:tc>
                <a:tc>
                  <a:txBody>
                    <a:bodyPr/>
                    <a:lstStyle/>
                    <a:p>
                      <a:r>
                        <a:rPr lang="en-US" sz="1200" dirty="0"/>
                        <a:t>1</a:t>
                      </a:r>
                    </a:p>
                  </a:txBody>
                  <a:tcPr/>
                </a:tc>
                <a:tc>
                  <a:txBody>
                    <a:bodyPr/>
                    <a:lstStyle/>
                    <a:p>
                      <a:r>
                        <a:rPr lang="en-US" sz="1200" dirty="0"/>
                        <a:t>2</a:t>
                      </a:r>
                    </a:p>
                  </a:txBody>
                  <a:tcPr/>
                </a:tc>
                <a:tc>
                  <a:txBody>
                    <a:bodyPr/>
                    <a:lstStyle/>
                    <a:p>
                      <a:r>
                        <a:rPr lang="en-US" sz="1200" dirty="0"/>
                        <a:t>3</a:t>
                      </a:r>
                    </a:p>
                  </a:txBody>
                  <a:tcPr/>
                </a:tc>
                <a:tc>
                  <a:txBody>
                    <a:bodyPr/>
                    <a:lstStyle/>
                    <a:p>
                      <a:r>
                        <a:rPr lang="en-US" sz="1200" dirty="0"/>
                        <a:t>4</a:t>
                      </a:r>
                    </a:p>
                  </a:txBody>
                  <a:tcPr/>
                </a:tc>
                <a:tc>
                  <a:txBody>
                    <a:bodyPr/>
                    <a:lstStyle/>
                    <a:p>
                      <a:r>
                        <a:rPr lang="en-US" sz="1200" dirty="0"/>
                        <a:t>5</a:t>
                      </a:r>
                    </a:p>
                  </a:txBody>
                  <a:tcPr/>
                </a:tc>
                <a:tc>
                  <a:txBody>
                    <a:bodyPr/>
                    <a:lstStyle/>
                    <a:p>
                      <a:r>
                        <a:rPr lang="en-US" sz="1200" dirty="0"/>
                        <a:t>6</a:t>
                      </a:r>
                    </a:p>
                  </a:txBody>
                  <a:tcPr/>
                </a:tc>
                <a:tc>
                  <a:txBody>
                    <a:bodyPr/>
                    <a:lstStyle/>
                    <a:p>
                      <a:r>
                        <a:rPr lang="en-US" sz="1200" dirty="0"/>
                        <a:t>7</a:t>
                      </a:r>
                    </a:p>
                  </a:txBody>
                  <a:tcPr/>
                </a:tc>
                <a:tc>
                  <a:txBody>
                    <a:bodyPr/>
                    <a:lstStyle/>
                    <a:p>
                      <a:r>
                        <a:rPr lang="en-US" sz="1200" dirty="0"/>
                        <a:t>8</a:t>
                      </a:r>
                    </a:p>
                  </a:txBody>
                  <a:tcPr/>
                </a:tc>
                <a:tc>
                  <a:txBody>
                    <a:bodyPr/>
                    <a:lstStyle/>
                    <a:p>
                      <a:r>
                        <a:rPr lang="en-US" sz="1200" dirty="0"/>
                        <a:t>9</a:t>
                      </a:r>
                    </a:p>
                  </a:txBody>
                  <a:tcPr/>
                </a:tc>
                <a:tc>
                  <a:txBody>
                    <a:bodyPr/>
                    <a:lstStyle/>
                    <a:p>
                      <a:r>
                        <a:rPr lang="en-US" sz="1200" dirty="0"/>
                        <a:t>10</a:t>
                      </a:r>
                    </a:p>
                  </a:txBody>
                  <a:tcPr/>
                </a:tc>
                <a:tc>
                  <a:txBody>
                    <a:bodyPr/>
                    <a:lstStyle/>
                    <a:p>
                      <a:r>
                        <a:rPr lang="en-US" sz="1200" dirty="0"/>
                        <a:t>11</a:t>
                      </a:r>
                    </a:p>
                  </a:txBody>
                  <a:tcPr/>
                </a:tc>
                <a:tc>
                  <a:txBody>
                    <a:bodyPr/>
                    <a:lstStyle/>
                    <a:p>
                      <a:r>
                        <a:rPr lang="en-US" sz="1200" dirty="0"/>
                        <a:t>12</a:t>
                      </a:r>
                    </a:p>
                  </a:txBody>
                  <a:tcPr/>
                </a:tc>
                <a:tc>
                  <a:txBody>
                    <a:bodyPr/>
                    <a:lstStyle/>
                    <a:p>
                      <a:r>
                        <a:rPr lang="en-US" sz="1200" dirty="0"/>
                        <a:t>13</a:t>
                      </a:r>
                    </a:p>
                  </a:txBody>
                  <a:tcPr/>
                </a:tc>
                <a:tc>
                  <a:txBody>
                    <a:bodyPr/>
                    <a:lstStyle/>
                    <a:p>
                      <a:r>
                        <a:rPr lang="en-US" sz="1200" dirty="0"/>
                        <a:t>14</a:t>
                      </a:r>
                    </a:p>
                  </a:txBody>
                  <a:tcPr/>
                </a:tc>
                <a:tc>
                  <a:txBody>
                    <a:bodyPr/>
                    <a:lstStyle/>
                    <a:p>
                      <a:r>
                        <a:rPr lang="en-US" sz="1200" dirty="0"/>
                        <a:t>15</a:t>
                      </a:r>
                    </a:p>
                  </a:txBody>
                  <a:tcPr/>
                </a:tc>
                <a:tc>
                  <a:txBody>
                    <a:bodyPr/>
                    <a:lstStyle/>
                    <a:p>
                      <a:r>
                        <a:rPr lang="en-US" sz="1200" dirty="0"/>
                        <a:t>16</a:t>
                      </a:r>
                    </a:p>
                  </a:txBody>
                  <a:tcPr/>
                </a:tc>
                <a:tc>
                  <a:txBody>
                    <a:bodyPr/>
                    <a:lstStyle/>
                    <a:p>
                      <a:r>
                        <a:rPr lang="en-US" sz="1200" dirty="0"/>
                        <a:t>17</a:t>
                      </a:r>
                    </a:p>
                  </a:txBody>
                  <a:tcPr/>
                </a:tc>
                <a:tc>
                  <a:txBody>
                    <a:bodyPr/>
                    <a:lstStyle/>
                    <a:p>
                      <a:r>
                        <a:rPr lang="en-US" sz="1200" dirty="0"/>
                        <a:t>18</a:t>
                      </a:r>
                    </a:p>
                  </a:txBody>
                  <a:tcPr/>
                </a:tc>
                <a:tc>
                  <a:txBody>
                    <a:bodyPr/>
                    <a:lstStyle/>
                    <a:p>
                      <a:r>
                        <a:rPr lang="en-US" sz="1200" dirty="0"/>
                        <a:t>19</a:t>
                      </a:r>
                    </a:p>
                  </a:txBody>
                  <a:tcPr/>
                </a:tc>
                <a:tc>
                  <a:txBody>
                    <a:bodyPr/>
                    <a:lstStyle/>
                    <a:p>
                      <a:r>
                        <a:rPr lang="en-US" sz="1200" dirty="0"/>
                        <a:t>20</a:t>
                      </a:r>
                    </a:p>
                  </a:txBody>
                  <a:tcPr/>
                </a:tc>
                <a:tc>
                  <a:txBody>
                    <a:bodyPr/>
                    <a:lstStyle/>
                    <a:p>
                      <a:r>
                        <a:rPr lang="en-US" sz="1200" dirty="0"/>
                        <a:t>21</a:t>
                      </a:r>
                    </a:p>
                  </a:txBody>
                  <a:tcPr/>
                </a:tc>
                <a:tc>
                  <a:txBody>
                    <a:bodyPr/>
                    <a:lstStyle/>
                    <a:p>
                      <a:r>
                        <a:rPr lang="en-US" sz="1200" dirty="0"/>
                        <a:t>22</a:t>
                      </a:r>
                    </a:p>
                  </a:txBody>
                  <a:tcPr/>
                </a:tc>
                <a:tc>
                  <a:txBody>
                    <a:bodyPr/>
                    <a:lstStyle/>
                    <a:p>
                      <a:r>
                        <a:rPr lang="en-US" sz="1200" dirty="0"/>
                        <a:t>23</a:t>
                      </a:r>
                    </a:p>
                  </a:txBody>
                  <a:tcPr/>
                </a:tc>
                <a:extLst>
                  <a:ext uri="{0D108BD9-81ED-4DB2-BD59-A6C34878D82A}">
                    <a16:rowId xmlns:a16="http://schemas.microsoft.com/office/drawing/2014/main" val="10001"/>
                  </a:ext>
                </a:extLst>
              </a:tr>
              <a:tr h="370840">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US</a:t>
                      </a:r>
                      <a:r>
                        <a:rPr lang="en-US" sz="1800" baseline="0" dirty="0"/>
                        <a:t> West Coast (8 – 18h)</a:t>
                      </a:r>
                      <a:endParaRPr lang="en-US" sz="1800"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dirty="0"/>
                    </a:p>
                  </a:txBody>
                  <a:tcPr>
                    <a:solidFill>
                      <a:srgbClr val="FFFF00"/>
                    </a:solidFill>
                  </a:tcPr>
                </a:tc>
                <a:extLst>
                  <a:ext uri="{0D108BD9-81ED-4DB2-BD59-A6C34878D82A}">
                    <a16:rowId xmlns:a16="http://schemas.microsoft.com/office/drawing/2014/main" val="10002"/>
                  </a:ext>
                </a:extLst>
              </a:tr>
              <a:tr h="370840">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sz="1600" dirty="0"/>
                    </a:p>
                  </a:txBody>
                  <a:tcPr>
                    <a:solidFill>
                      <a:srgbClr val="FFFF00"/>
                    </a:solidFill>
                  </a:tcPr>
                </a:tc>
                <a:tc>
                  <a:txBody>
                    <a:bodyPr/>
                    <a:lstStyle/>
                    <a:p>
                      <a:endParaRPr lang="en-US" sz="1600" dirty="0"/>
                    </a:p>
                  </a:txBody>
                  <a:tcPr>
                    <a:solidFill>
                      <a:srgbClr val="FFFF00"/>
                    </a:solidFill>
                  </a:tcPr>
                </a:tc>
                <a:tc gridSpan="11">
                  <a:txBody>
                    <a:bodyPr/>
                    <a:lstStyle/>
                    <a:p>
                      <a:r>
                        <a:rPr lang="en-US" sz="1600" dirty="0"/>
                        <a:t>US East Coast (8</a:t>
                      </a:r>
                      <a:r>
                        <a:rPr lang="en-US" sz="1600" baseline="0" dirty="0"/>
                        <a:t> – 18h)</a:t>
                      </a:r>
                    </a:p>
                  </a:txBody>
                  <a:tcPr>
                    <a:solidFill>
                      <a:schemeClr val="accent1">
                        <a:lumMod val="60000"/>
                        <a:lumOff val="40000"/>
                      </a:schemeClr>
                    </a:solidFill>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a:p>
                  </a:txBody>
                  <a:tcPr/>
                </a:tc>
                <a:tc hMerge="1">
                  <a:txBody>
                    <a:bodyPr/>
                    <a:lstStyle/>
                    <a:p>
                      <a:endParaRPr lang="en-US" sz="1600" dirty="0"/>
                    </a:p>
                  </a:txBody>
                  <a:tcPr/>
                </a:tc>
                <a:tc>
                  <a:txBody>
                    <a:bodyPr/>
                    <a:lstStyle/>
                    <a:p>
                      <a:endParaRPr lang="en-US" sz="1600" dirty="0"/>
                    </a:p>
                  </a:txBody>
                  <a:tcPr>
                    <a:solidFill>
                      <a:srgbClr val="FFFF00"/>
                    </a:solidFill>
                  </a:tcPr>
                </a:tc>
                <a:tc>
                  <a:txBody>
                    <a:bodyPr/>
                    <a:lstStyle/>
                    <a:p>
                      <a:endParaRPr lang="en-US" sz="1600"/>
                    </a:p>
                  </a:txBody>
                  <a:tcPr>
                    <a:solidFill>
                      <a:srgbClr val="FFFF00"/>
                    </a:solidFill>
                  </a:tcPr>
                </a:tc>
                <a:tc>
                  <a:txBody>
                    <a:bodyPr/>
                    <a:lstStyle/>
                    <a:p>
                      <a:endParaRPr lang="en-US" sz="1600" dirty="0"/>
                    </a:p>
                  </a:txBody>
                  <a:tcPr>
                    <a:solidFill>
                      <a:srgbClr val="FFFF00"/>
                    </a:solidFill>
                  </a:tcPr>
                </a:tc>
                <a:tc>
                  <a:txBody>
                    <a:bodyPr/>
                    <a:lstStyle/>
                    <a:p>
                      <a:endParaRPr lang="en-US"/>
                    </a:p>
                  </a:txBody>
                  <a:tcPr/>
                </a:tc>
                <a:tc>
                  <a:txBody>
                    <a:bodyPr/>
                    <a:lstStyle/>
                    <a:p>
                      <a:endParaRPr lang="en-US"/>
                    </a:p>
                  </a:txBody>
                  <a:tcPr/>
                </a:tc>
                <a:extLst>
                  <a:ext uri="{0D108BD9-81ED-4DB2-BD59-A6C34878D82A}">
                    <a16:rowId xmlns:a16="http://schemas.microsoft.com/office/drawing/2014/main" val="10003"/>
                  </a:ext>
                </a:extLst>
              </a:tr>
              <a:tr h="370840">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UK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4"/>
                  </a:ext>
                </a:extLst>
              </a:tr>
              <a:tr h="370840">
                <a:tc>
                  <a:txBody>
                    <a:bodyPr/>
                    <a:lstStyle/>
                    <a:p>
                      <a:endParaRPr lang="en-US" dirty="0"/>
                    </a:p>
                  </a:txBody>
                  <a:tcPr>
                    <a:solidFill>
                      <a:srgbClr val="FFFF00"/>
                    </a:solidFill>
                  </a:tcPr>
                </a:tc>
                <a:tc>
                  <a:txBody>
                    <a:bodyPr/>
                    <a:lstStyle/>
                    <a:p>
                      <a:endParaRPr lang="en-US" dirty="0"/>
                    </a:p>
                  </a:txBody>
                  <a:tcPr>
                    <a:solidFill>
                      <a:srgbClr val="FFFF00"/>
                    </a:solidFill>
                  </a:tcPr>
                </a:tc>
                <a:tc gridSpan="11">
                  <a:txBody>
                    <a:bodyPr/>
                    <a:lstStyle/>
                    <a:p>
                      <a:r>
                        <a:rPr lang="en-US" dirty="0"/>
                        <a:t>Europe (Berlin)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dirty="0"/>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extLst>
                  <a:ext uri="{0D108BD9-81ED-4DB2-BD59-A6C34878D82A}">
                    <a16:rowId xmlns:a16="http://schemas.microsoft.com/office/drawing/2014/main" val="10005"/>
                  </a:ext>
                </a:extLst>
              </a:tr>
              <a:tr h="370840">
                <a:tc gridSpan="6">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5">
                  <a:txBody>
                    <a:bodyPr/>
                    <a:lstStyle/>
                    <a:p>
                      <a:r>
                        <a:rPr lang="en-US" dirty="0"/>
                        <a:t>China (8</a:t>
                      </a:r>
                      <a:r>
                        <a:rPr lang="en-US" baseline="0" dirty="0"/>
                        <a:t> – 18h)</a:t>
                      </a:r>
                    </a:p>
                  </a:txBody>
                  <a:tcPr>
                    <a:solidFill>
                      <a:srgbClr val="47FFD1"/>
                    </a:solidFill>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6"/>
                  </a:ext>
                </a:extLst>
              </a:tr>
              <a:tr h="370840">
                <a:tc gridSpan="5">
                  <a:txBody>
                    <a:bodyPr/>
                    <a:lstStyle/>
                    <a:p>
                      <a:endParaRPr lang="en-US" dirty="0"/>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tc>
                  <a:txBody>
                    <a:bodyPr/>
                    <a:lstStyle/>
                    <a:p>
                      <a:endParaRPr lang="en-US" dirty="0"/>
                    </a:p>
                  </a:txBody>
                  <a:tcPr>
                    <a:solidFill>
                      <a:srgbClr val="FFFF00"/>
                    </a:solidFill>
                  </a:tcPr>
                </a:tc>
                <a:tc>
                  <a:txBody>
                    <a:bodyPr/>
                    <a:lstStyle/>
                    <a:p>
                      <a:endParaRPr lang="en-US"/>
                    </a:p>
                  </a:txBody>
                  <a:tcPr>
                    <a:solidFill>
                      <a:srgbClr val="FFFF00"/>
                    </a:solidFill>
                  </a:tcPr>
                </a:tc>
                <a:tc>
                  <a:txBody>
                    <a:bodyPr/>
                    <a:lstStyle/>
                    <a:p>
                      <a:endParaRPr lang="en-US" dirty="0"/>
                    </a:p>
                  </a:txBody>
                  <a:tcPr>
                    <a:solidFill>
                      <a:srgbClr val="FFFF00"/>
                    </a:solidFill>
                  </a:tcPr>
                </a:tc>
                <a:tc>
                  <a:txBody>
                    <a:bodyPr/>
                    <a:lstStyle/>
                    <a:p>
                      <a:endParaRPr lang="en-US"/>
                    </a:p>
                  </a:txBody>
                  <a:tcPr/>
                </a:tc>
                <a:tc>
                  <a:txBody>
                    <a:bodyPr/>
                    <a:lstStyle/>
                    <a:p>
                      <a:endParaRPr lang="en-US" dirty="0"/>
                    </a:p>
                  </a:txBody>
                  <a:tcPr/>
                </a:tc>
                <a:tc>
                  <a:txBody>
                    <a:bodyPr/>
                    <a:lstStyle/>
                    <a:p>
                      <a:endParaRPr lang="en-US" dirty="0"/>
                    </a:p>
                  </a:txBody>
                  <a:tcPr>
                    <a:solidFill>
                      <a:srgbClr val="FF0000"/>
                    </a:solidFill>
                  </a:tcPr>
                </a:tc>
                <a:tc>
                  <a:txBody>
                    <a:bodyPr/>
                    <a:lstStyle/>
                    <a:p>
                      <a:endParaRPr lang="en-US" dirty="0"/>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a:p>
                  </a:txBody>
                  <a:tcPr>
                    <a:solidFill>
                      <a:srgbClr val="FF0000"/>
                    </a:solidFill>
                  </a:tcPr>
                </a:tc>
                <a:tc>
                  <a:txBody>
                    <a:bodyPr/>
                    <a:lstStyle/>
                    <a:p>
                      <a:endParaRPr lang="en-US" dirty="0"/>
                    </a:p>
                  </a:txBody>
                  <a:tcPr>
                    <a:solidFill>
                      <a:srgbClr val="FF0000"/>
                    </a:solidFill>
                  </a:tcPr>
                </a:tc>
                <a:tc>
                  <a:txBody>
                    <a:bodyPr/>
                    <a:lstStyle/>
                    <a:p>
                      <a:endParaRPr lang="en-US" dirty="0"/>
                    </a:p>
                  </a:txBody>
                  <a:tcPr>
                    <a:solidFill>
                      <a:srgbClr val="FFFF00"/>
                    </a:solidFill>
                  </a:tcPr>
                </a:tc>
                <a:tc>
                  <a:txBody>
                    <a:bodyPr/>
                    <a:lstStyle/>
                    <a:p>
                      <a:endParaRPr lang="en-US" dirty="0"/>
                    </a:p>
                  </a:txBody>
                  <a:tcPr>
                    <a:solidFill>
                      <a:srgbClr val="FFFF00"/>
                    </a:solidFill>
                  </a:tcPr>
                </a:tc>
                <a:tc gridSpan="6">
                  <a:txBody>
                    <a:bodyPr/>
                    <a:lstStyle/>
                    <a:p>
                      <a:r>
                        <a:rPr lang="en-US" dirty="0"/>
                        <a:t>Japan (8 – 18h)</a:t>
                      </a:r>
                    </a:p>
                  </a:txBody>
                  <a:tcPr>
                    <a:solidFill>
                      <a:srgbClr val="47FFD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7"/>
                  </a:ext>
                </a:extLst>
              </a:tr>
            </a:tbl>
          </a:graphicData>
        </a:graphic>
      </p:graphicFrame>
      <p:sp>
        <p:nvSpPr>
          <p:cNvPr id="10" name="Inhaltsplatzhalter 9"/>
          <p:cNvSpPr>
            <a:spLocks noGrp="1"/>
          </p:cNvSpPr>
          <p:nvPr>
            <p:ph idx="1"/>
          </p:nvPr>
        </p:nvSpPr>
        <p:spPr>
          <a:xfrm>
            <a:off x="685800" y="1386880"/>
            <a:ext cx="7770813" cy="1295400"/>
          </a:xfrm>
        </p:spPr>
        <p:txBody>
          <a:bodyPr/>
          <a:lstStyle/>
          <a:p>
            <a:pPr>
              <a:buFont typeface="Arial"/>
              <a:buChar char="•"/>
            </a:pPr>
            <a:r>
              <a:rPr lang="en-US" sz="2000" dirty="0"/>
              <a:t>Assume:</a:t>
            </a:r>
          </a:p>
          <a:p>
            <a:pPr lvl="1">
              <a:buFont typeface="Arial"/>
              <a:buChar char="•"/>
            </a:pPr>
            <a:r>
              <a:rPr lang="en-US" sz="1800" dirty="0"/>
              <a:t>Easy to manage / main office hours: 8 – 18h (in each time zone)</a:t>
            </a:r>
          </a:p>
          <a:p>
            <a:pPr lvl="1">
              <a:buFont typeface="Arial"/>
              <a:buChar char="•"/>
            </a:pPr>
            <a:r>
              <a:rPr lang="en-US" sz="1800" dirty="0"/>
              <a:t>Acceptable / extended office hours: 6 – 8 &amp; 19 – 21h</a:t>
            </a:r>
          </a:p>
          <a:p>
            <a:pPr lvl="1">
              <a:buFont typeface="Arial"/>
              <a:buChar char="•"/>
            </a:pPr>
            <a:r>
              <a:rPr lang="en-US" sz="1800" dirty="0"/>
              <a:t>Unacceptable / assure night sleep: 0h – 6h</a:t>
            </a:r>
          </a:p>
          <a:p>
            <a:pPr lvl="1">
              <a:buFont typeface="Arial"/>
              <a:buChar char="•"/>
            </a:pPr>
            <a:r>
              <a:rPr lang="en-US" sz="1800" b="1" dirty="0" err="1">
                <a:solidFill>
                  <a:srgbClr val="FF0000"/>
                </a:solidFill>
              </a:rPr>
              <a:t>TGbc</a:t>
            </a:r>
            <a:r>
              <a:rPr lang="en-US" sz="1800" b="1" dirty="0">
                <a:solidFill>
                  <a:srgbClr val="FF0000"/>
                </a:solidFill>
              </a:rPr>
              <a:t> TG agreed to have telephone conferences on Tuesdays, 10AM ET </a:t>
            </a:r>
            <a:r>
              <a:rPr lang="en-US" sz="1800" dirty="0"/>
              <a:t>(thanks to our colleagues in Japan for staying up late)</a:t>
            </a:r>
          </a:p>
        </p:txBody>
      </p:sp>
      <p:sp>
        <p:nvSpPr>
          <p:cNvPr id="11" name="Rechteck 10"/>
          <p:cNvSpPr/>
          <p:nvPr/>
        </p:nvSpPr>
        <p:spPr bwMode="auto">
          <a:xfrm>
            <a:off x="3851920" y="3786336"/>
            <a:ext cx="457200" cy="2667000"/>
          </a:xfrm>
          <a:prstGeom prst="rect">
            <a:avLst/>
          </a:prstGeom>
          <a:noFill/>
          <a:ln w="444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Motion to authorize </a:t>
            </a:r>
            <a:r>
              <a:rPr lang="en-US" dirty="0" err="1"/>
              <a:t>Telcons</a:t>
            </a:r>
            <a:endParaRPr lang="en-US" dirty="0"/>
          </a:p>
        </p:txBody>
      </p:sp>
      <p:sp>
        <p:nvSpPr>
          <p:cNvPr id="3" name="Inhaltsplatzhalter 2"/>
          <p:cNvSpPr>
            <a:spLocks noGrp="1"/>
          </p:cNvSpPr>
          <p:nvPr>
            <p:ph idx="1"/>
          </p:nvPr>
        </p:nvSpPr>
        <p:spPr>
          <a:xfrm>
            <a:off x="685800" y="1981201"/>
            <a:ext cx="7770813" cy="1828800"/>
          </a:xfrm>
        </p:spPr>
        <p:txBody>
          <a:bodyPr/>
          <a:lstStyle/>
          <a:p>
            <a:pPr>
              <a:buFont typeface="Arial" panose="020B0604020202020204" pitchFamily="34" charset="0"/>
              <a:buChar char="•"/>
            </a:pPr>
            <a:r>
              <a:rPr lang="en-US" dirty="0">
                <a:sym typeface="Wingdings" pitchFamily="2" charset="2"/>
              </a:rPr>
              <a:t>No motion required</a:t>
            </a:r>
          </a:p>
          <a:p>
            <a:pPr>
              <a:buFont typeface="Arial" panose="020B0604020202020204" pitchFamily="34" charset="0"/>
              <a:buChar char="•"/>
            </a:pPr>
            <a:r>
              <a:rPr lang="en-US" dirty="0"/>
              <a:t>Tuesdays, 10:00h – 11.00h ET (1 hours)</a:t>
            </a:r>
          </a:p>
          <a:p>
            <a:pPr lvl="1">
              <a:buFont typeface="Arial" panose="020B0604020202020204" pitchFamily="34" charset="0"/>
              <a:buChar char="•"/>
            </a:pPr>
            <a:r>
              <a:rPr lang="en-US" dirty="0">
                <a:sym typeface="Wingdings" pitchFamily="2" charset="2"/>
              </a:rPr>
              <a:t>We do not anticipate any further telcos.</a:t>
            </a:r>
          </a:p>
          <a:p>
            <a:pPr lvl="1">
              <a:buFont typeface="Arial" panose="020B0604020202020204" pitchFamily="34" charset="0"/>
              <a:buChar char="•"/>
            </a:pPr>
            <a:r>
              <a:rPr lang="en-US" dirty="0">
                <a:sym typeface="Wingdings" pitchFamily="2" charset="2"/>
              </a:rPr>
              <a:t>If required, they will be announced with a 10-day notice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2" y="797470"/>
            <a:ext cx="7770813" cy="903338"/>
          </a:xfrm>
        </p:spPr>
        <p:txBody>
          <a:bodyPr/>
          <a:lstStyle/>
          <a:p>
            <a:r>
              <a:rPr lang="en-US" sz="2000" dirty="0"/>
              <a:t>Current </a:t>
            </a:r>
            <a:r>
              <a:rPr lang="en-US" sz="2000" dirty="0" err="1"/>
              <a:t>TGbc</a:t>
            </a:r>
            <a:r>
              <a:rPr lang="en-US" sz="2000" dirty="0"/>
              <a:t> Schedule (Revision as of 2022-09-12)</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2" y="1844824"/>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rPr>
              <a:t>July				Editorial reviews completed: MEC &amp; MDR on D3.1</a:t>
            </a:r>
          </a:p>
          <a:p>
            <a:pPr marL="0" indent="0">
              <a:lnSpc>
                <a:spcPct val="80000"/>
              </a:lnSpc>
            </a:pPr>
            <a:r>
              <a:rPr lang="en-US" altLang="en-US" sz="1400" dirty="0">
                <a:solidFill>
                  <a:schemeClr val="tx1"/>
                </a:solidFill>
              </a:rPr>
              <a:t>				D4.0 WG Recirculation LB </a:t>
            </a:r>
          </a:p>
          <a:p>
            <a:pPr marL="0" indent="0">
              <a:lnSpc>
                <a:spcPct val="80000"/>
              </a:lnSpc>
            </a:pPr>
            <a:r>
              <a:rPr lang="en-US" altLang="en-US" sz="1400" dirty="0">
                <a:solidFill>
                  <a:schemeClr val="tx1"/>
                </a:solidFill>
              </a:rPr>
              <a:t>September 	2022		WG request EC for unconditional approval to forward</a:t>
            </a:r>
          </a:p>
          <a:p>
            <a:pPr marL="0" indent="0">
              <a:lnSpc>
                <a:spcPct val="80000"/>
              </a:lnSpc>
            </a:pPr>
            <a:r>
              <a:rPr lang="en-US" altLang="en-US" sz="1400" dirty="0">
                <a:solidFill>
                  <a:schemeClr val="tx1"/>
                </a:solidFill>
              </a:rPr>
              <a:t>					draft D4.0 to SA ballot</a:t>
            </a:r>
          </a:p>
          <a:p>
            <a:pPr marL="0" indent="0">
              <a:lnSpc>
                <a:spcPct val="80000"/>
              </a:lnSpc>
            </a:pPr>
            <a:r>
              <a:rPr lang="en-US" altLang="en-US" sz="1400" dirty="0">
                <a:solidFill>
                  <a:schemeClr val="tx1"/>
                </a:solidFill>
              </a:rPr>
              <a:t>Oct 4</a:t>
            </a:r>
            <a:r>
              <a:rPr lang="en-US" altLang="en-US" sz="1400" baseline="30000" dirty="0">
                <a:solidFill>
                  <a:schemeClr val="tx1"/>
                </a:solidFill>
              </a:rPr>
              <a:t>th</a:t>
            </a:r>
            <a:r>
              <a:rPr lang="en-US" altLang="en-US" sz="1400" dirty="0">
                <a:solidFill>
                  <a:schemeClr val="tx1"/>
                </a:solidFill>
              </a:rPr>
              <a:t>, 2022 (EC telco)	EC approval to go to SA Ballot (unconditional)</a:t>
            </a:r>
          </a:p>
          <a:p>
            <a:pPr marL="0" indent="0">
              <a:lnSpc>
                <a:spcPct val="80000"/>
              </a:lnSpc>
            </a:pPr>
            <a:r>
              <a:rPr lang="en-US" altLang="en-US" sz="1400" dirty="0">
                <a:solidFill>
                  <a:schemeClr val="tx1"/>
                </a:solidFill>
              </a:rPr>
              <a:t>Oct. 6th			Initial SA Ballot (D4.0), Start of</a:t>
            </a:r>
          </a:p>
          <a:p>
            <a:pPr marL="0" indent="0">
              <a:lnSpc>
                <a:spcPct val="80000"/>
              </a:lnSpc>
            </a:pPr>
            <a:r>
              <a:rPr lang="en-US" altLang="en-US" sz="1400" dirty="0">
                <a:solidFill>
                  <a:schemeClr val="tx1"/>
                </a:solidFill>
              </a:rPr>
              <a:t>March 2023		Second SA Ballot</a:t>
            </a:r>
          </a:p>
          <a:p>
            <a:pPr marL="0" indent="0">
              <a:lnSpc>
                <a:spcPct val="80000"/>
              </a:lnSpc>
            </a:pPr>
            <a:r>
              <a:rPr lang="en-US" altLang="en-US" sz="1400" dirty="0">
                <a:solidFill>
                  <a:schemeClr val="tx1"/>
                </a:solidFill>
              </a:rPr>
              <a:t>July 2023			Third SA Ballot</a:t>
            </a:r>
          </a:p>
          <a:p>
            <a:pPr marL="0" indent="0">
              <a:lnSpc>
                <a:spcPct val="80000"/>
              </a:lnSpc>
            </a:pPr>
            <a:r>
              <a:rPr lang="en-US" altLang="en-US" sz="1400" dirty="0">
                <a:solidFill>
                  <a:schemeClr val="tx1"/>
                </a:solidFill>
              </a:rPr>
              <a:t>September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December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Old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Opening Formalities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3907703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2023</a:t>
            </a:r>
            <a:endParaRPr lang="en-GB" dirty="0"/>
          </a:p>
        </p:txBody>
      </p:sp>
      <p:sp>
        <p:nvSpPr>
          <p:cNvPr id="5" name="Footer Placeholder 4"/>
          <p:cNvSpPr>
            <a:spLocks noGrp="1"/>
          </p:cNvSpPr>
          <p:nvPr>
            <p:ph type="ftr" idx="14"/>
          </p:nvPr>
        </p:nvSpPr>
        <p:spPr>
          <a:xfrm>
            <a:off x="6143636" y="6475413"/>
            <a:ext cx="2398702"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40</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err="1"/>
              <a:t>TGbc</a:t>
            </a:r>
            <a:r>
              <a:rPr lang="en-US" dirty="0"/>
              <a:t> Submission (cont)</a:t>
            </a:r>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Other Old Business</a:t>
            </a:r>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New Business</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March 2023</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en-US"/>
          </a:p>
        </p:txBody>
      </p:sp>
      <p:sp>
        <p:nvSpPr>
          <p:cNvPr id="3" name="Inhaltsplatzhalter 2"/>
          <p:cNvSpPr>
            <a:spLocks noGrp="1"/>
          </p:cNvSpPr>
          <p:nvPr>
            <p:ph idx="1"/>
          </p:nvPr>
        </p:nvSpPr>
        <p:spPr/>
        <p:txBody>
          <a:bodyPr/>
          <a:lstStyle/>
          <a:p>
            <a:endParaRPr lang="en-US"/>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GB"/>
              <a:t>March 2023</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44</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Front Table Introduction</a:t>
            </a:r>
          </a:p>
        </p:txBody>
      </p:sp>
      <p:sp>
        <p:nvSpPr>
          <p:cNvPr id="3" name="Inhaltsplatzhalter 2"/>
          <p:cNvSpPr>
            <a:spLocks noGrp="1"/>
          </p:cNvSpPr>
          <p:nvPr>
            <p:ph idx="1"/>
          </p:nvPr>
        </p:nvSpPr>
        <p:spPr/>
        <p:txBody>
          <a:bodyPr/>
          <a:lstStyle/>
          <a:p>
            <a:r>
              <a:rPr lang="en-US" dirty="0"/>
              <a:t>Chair:					Marc Emmelmann (</a:t>
            </a:r>
            <a:r>
              <a:rPr lang="en-US" dirty="0" err="1"/>
              <a:t>Koden</a:t>
            </a:r>
            <a:r>
              <a:rPr lang="en-US" dirty="0"/>
              <a:t>-TI)</a:t>
            </a:r>
          </a:p>
          <a:p>
            <a:endParaRPr lang="en-US" dirty="0"/>
          </a:p>
          <a:p>
            <a:r>
              <a:rPr lang="en-US" dirty="0"/>
              <a:t>Vice Chair:			Hitoshi Morioka (SRC Software)</a:t>
            </a:r>
          </a:p>
          <a:p>
            <a:r>
              <a:rPr lang="en-US" dirty="0"/>
              <a:t>Vice Chair:			Stephen McCann (Huawei)</a:t>
            </a:r>
          </a:p>
          <a:p>
            <a:endParaRPr lang="en-US" dirty="0"/>
          </a:p>
          <a:p>
            <a:r>
              <a:rPr lang="en-US" dirty="0"/>
              <a:t>Secretary:			</a:t>
            </a:r>
            <a:r>
              <a:rPr lang="en-US" dirty="0" err="1"/>
              <a:t>Xiaofei</a:t>
            </a:r>
            <a:r>
              <a:rPr lang="en-US" dirty="0"/>
              <a:t> Wang (Interdigital)</a:t>
            </a:r>
          </a:p>
          <a:p>
            <a:r>
              <a:rPr lang="en-US" dirty="0"/>
              <a:t>Technical Editor:	Carol Ansley (Cox)</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Meeting Protocol</a:t>
            </a:r>
          </a:p>
        </p:txBody>
      </p:sp>
      <p:sp>
        <p:nvSpPr>
          <p:cNvPr id="3" name="Inhaltsplatzhalter 2"/>
          <p:cNvSpPr>
            <a:spLocks noGrp="1"/>
          </p:cNvSpPr>
          <p:nvPr>
            <p:ph idx="1"/>
          </p:nvPr>
        </p:nvSpPr>
        <p:spPr/>
        <p:txBody>
          <a:bodyPr/>
          <a:lstStyle/>
          <a:p>
            <a:pPr>
              <a:buFont typeface="Arial"/>
              <a:buChar char="•"/>
            </a:pPr>
            <a:r>
              <a:rPr lang="en-US" altLang="en-US" sz="1800" dirty="0"/>
              <a:t>Please announce your affiliation when you first address the group during a meeting slot</a:t>
            </a:r>
          </a:p>
          <a:p>
            <a:pPr>
              <a:buFont typeface="Arial"/>
              <a:buChar char="•"/>
            </a:pPr>
            <a:endParaRPr lang="en-US" altLang="en-US" sz="1800" dirty="0"/>
          </a:p>
          <a:p>
            <a:pPr>
              <a:buFont typeface="Arial"/>
              <a:buChar char="•"/>
            </a:pPr>
            <a:r>
              <a:rPr lang="de-DE" altLang="en-US" sz="1800" dirty="0" err="1"/>
              <a:t>Make</a:t>
            </a:r>
            <a:r>
              <a:rPr lang="de-DE" altLang="en-US" sz="1800" dirty="0"/>
              <a:t> </a:t>
            </a:r>
            <a:r>
              <a:rPr lang="de-DE" altLang="en-US" sz="1800" dirty="0" err="1"/>
              <a:t>sure</a:t>
            </a:r>
            <a:r>
              <a:rPr lang="de-DE" altLang="en-US" sz="1800" dirty="0"/>
              <a:t> </a:t>
            </a:r>
            <a:r>
              <a:rPr lang="de-DE" altLang="en-US" sz="1800" dirty="0" err="1"/>
              <a:t>your</a:t>
            </a:r>
            <a:r>
              <a:rPr lang="de-DE" altLang="en-US" sz="1800" dirty="0"/>
              <a:t> </a:t>
            </a:r>
            <a:r>
              <a:rPr lang="de-DE" altLang="en-US" sz="1800" dirty="0" err="1"/>
              <a:t>badges</a:t>
            </a:r>
            <a:r>
              <a:rPr lang="de-DE" altLang="en-US" sz="1800" dirty="0"/>
              <a:t> </a:t>
            </a:r>
            <a:r>
              <a:rPr lang="de-DE" altLang="en-US" sz="1800" dirty="0" err="1"/>
              <a:t>are</a:t>
            </a:r>
            <a:r>
              <a:rPr lang="de-DE" altLang="en-US" sz="1800" dirty="0"/>
              <a:t> </a:t>
            </a:r>
            <a:r>
              <a:rPr lang="de-DE" altLang="en-US" sz="1800" dirty="0" err="1"/>
              <a:t>correct</a:t>
            </a:r>
            <a:r>
              <a:rPr lang="de-DE" altLang="en-US" sz="1800" dirty="0"/>
              <a:t> </a:t>
            </a:r>
          </a:p>
          <a:p>
            <a:pPr>
              <a:buFont typeface="Arial"/>
              <a:buChar char="•"/>
            </a:pPr>
            <a:endParaRPr lang="de-DE" altLang="en-US" sz="1800" dirty="0"/>
          </a:p>
          <a:p>
            <a:pPr>
              <a:buFont typeface="Arial"/>
              <a:buChar char="•"/>
            </a:pPr>
            <a:r>
              <a:rPr lang="de-DE" altLang="en-US" sz="1800" dirty="0" err="1"/>
              <a:t>If</a:t>
            </a:r>
            <a:r>
              <a:rPr lang="de-DE" altLang="en-US" sz="1800" dirty="0"/>
              <a:t> </a:t>
            </a:r>
            <a:r>
              <a:rPr lang="de-DE" altLang="en-US" sz="1800" dirty="0" err="1"/>
              <a:t>you</a:t>
            </a:r>
            <a:r>
              <a:rPr lang="de-DE" altLang="en-US" sz="1800" dirty="0"/>
              <a:t> plan to </a:t>
            </a:r>
            <a:r>
              <a:rPr lang="de-DE" altLang="en-US" sz="1800" dirty="0" err="1"/>
              <a:t>make</a:t>
            </a:r>
            <a:r>
              <a:rPr lang="de-DE" altLang="en-US" sz="1800" dirty="0"/>
              <a:t> a </a:t>
            </a:r>
            <a:r>
              <a:rPr lang="de-DE" altLang="en-US" sz="1800" dirty="0" err="1"/>
              <a:t>submission</a:t>
            </a:r>
            <a:r>
              <a:rPr lang="de-DE" altLang="en-US" sz="1800" dirty="0"/>
              <a:t> </a:t>
            </a:r>
            <a:r>
              <a:rPr lang="de-DE" altLang="en-US" sz="1800" dirty="0" err="1"/>
              <a:t>be</a:t>
            </a:r>
            <a:r>
              <a:rPr lang="de-DE" altLang="en-US" sz="1800" dirty="0"/>
              <a:t> </a:t>
            </a:r>
            <a:r>
              <a:rPr lang="de-DE" altLang="en-US" sz="1800" dirty="0" err="1"/>
              <a:t>sure</a:t>
            </a:r>
            <a:r>
              <a:rPr lang="de-DE" altLang="en-US" sz="1800" dirty="0"/>
              <a:t> </a:t>
            </a:r>
            <a:r>
              <a:rPr lang="de-DE" altLang="en-US" sz="1800" dirty="0" err="1"/>
              <a:t>it</a:t>
            </a:r>
            <a:r>
              <a:rPr lang="de-DE" altLang="en-US" sz="1800" dirty="0"/>
              <a:t> </a:t>
            </a:r>
            <a:r>
              <a:rPr lang="de-DE" altLang="en-US" sz="1800" dirty="0" err="1"/>
              <a:t>does</a:t>
            </a:r>
            <a:r>
              <a:rPr lang="de-DE" altLang="en-US" sz="1800" dirty="0"/>
              <a:t> </a:t>
            </a:r>
            <a:r>
              <a:rPr lang="de-DE" altLang="en-US" sz="1800" dirty="0" err="1"/>
              <a:t>not</a:t>
            </a:r>
            <a:r>
              <a:rPr lang="de-DE" altLang="en-US" sz="1800" dirty="0"/>
              <a:t> </a:t>
            </a:r>
            <a:r>
              <a:rPr lang="de-DE" altLang="en-US" sz="1800" dirty="0" err="1"/>
              <a:t>contain</a:t>
            </a:r>
            <a:r>
              <a:rPr lang="de-DE" altLang="en-US" sz="1800" dirty="0"/>
              <a:t> </a:t>
            </a:r>
            <a:r>
              <a:rPr lang="de-DE" altLang="en-US" sz="1800" dirty="0" err="1"/>
              <a:t>company</a:t>
            </a:r>
            <a:r>
              <a:rPr lang="de-DE" altLang="en-US" sz="1800" dirty="0"/>
              <a:t> </a:t>
            </a:r>
            <a:r>
              <a:rPr lang="de-DE" altLang="en-US" sz="1800" dirty="0" err="1"/>
              <a:t>logos</a:t>
            </a:r>
            <a:r>
              <a:rPr lang="de-DE" altLang="en-US" sz="1800" dirty="0"/>
              <a:t> </a:t>
            </a:r>
            <a:r>
              <a:rPr lang="de-DE" altLang="en-US" sz="1800" dirty="0" err="1"/>
              <a:t>or</a:t>
            </a:r>
            <a:r>
              <a:rPr lang="de-DE" altLang="en-US" sz="1800" dirty="0"/>
              <a:t> </a:t>
            </a:r>
            <a:r>
              <a:rPr lang="de-DE" altLang="en-US" sz="1800" dirty="0" err="1"/>
              <a:t>advertising</a:t>
            </a:r>
            <a:endParaRPr lang="de-DE" altLang="en-US" sz="1800" dirty="0"/>
          </a:p>
          <a:p>
            <a:pPr>
              <a:buFont typeface="Arial"/>
              <a:buChar char="•"/>
            </a:pPr>
            <a:endParaRPr lang="de-DE" altLang="en-US" sz="1800" dirty="0"/>
          </a:p>
          <a:p>
            <a:pPr>
              <a:buFont typeface="Arial"/>
              <a:buChar char="•"/>
            </a:pPr>
            <a:r>
              <a:rPr lang="de-DE" altLang="en-US" sz="1800" dirty="0" err="1"/>
              <a:t>Questions</a:t>
            </a:r>
            <a:r>
              <a:rPr lang="de-DE" altLang="en-US" sz="1800" dirty="0"/>
              <a:t> on </a:t>
            </a:r>
            <a:r>
              <a:rPr lang="de-DE" altLang="en-US" sz="1800" dirty="0" err="1"/>
              <a:t>Voting</a:t>
            </a:r>
            <a:r>
              <a:rPr lang="de-DE" altLang="en-US" sz="1800" dirty="0"/>
              <a:t> </a:t>
            </a:r>
            <a:r>
              <a:rPr lang="de-DE" altLang="en-US" sz="1800" dirty="0" err="1"/>
              <a:t>status</a:t>
            </a:r>
            <a:r>
              <a:rPr lang="de-DE" altLang="en-US" sz="1800" dirty="0"/>
              <a:t>, </a:t>
            </a:r>
            <a:r>
              <a:rPr lang="de-DE" altLang="en-US" sz="1800" dirty="0" err="1"/>
              <a:t>Ballot</a:t>
            </a:r>
            <a:r>
              <a:rPr lang="de-DE" altLang="en-US" sz="1800" dirty="0"/>
              <a:t> </a:t>
            </a:r>
            <a:r>
              <a:rPr lang="de-DE" altLang="en-US" sz="1800" dirty="0" err="1"/>
              <a:t>pool</a:t>
            </a:r>
            <a:r>
              <a:rPr lang="de-DE" altLang="en-US" sz="1800" dirty="0"/>
              <a:t>, Access to </a:t>
            </a:r>
            <a:r>
              <a:rPr lang="de-DE" altLang="en-US" sz="1800" dirty="0" err="1"/>
              <a:t>Reflector</a:t>
            </a:r>
            <a:r>
              <a:rPr lang="de-DE" altLang="en-US" sz="1800" dirty="0"/>
              <a:t>, </a:t>
            </a:r>
            <a:r>
              <a:rPr lang="de-DE" altLang="en-US" sz="1800" dirty="0" err="1"/>
              <a:t>Documentation</a:t>
            </a:r>
            <a:r>
              <a:rPr lang="de-DE" altLang="en-US" sz="1800" dirty="0"/>
              <a:t>,  </a:t>
            </a:r>
            <a:r>
              <a:rPr lang="de-DE" altLang="en-US" sz="1800" dirty="0" err="1"/>
              <a:t>member’s</a:t>
            </a:r>
            <a:r>
              <a:rPr lang="de-DE" altLang="en-US" sz="1800" dirty="0"/>
              <a:t> </a:t>
            </a:r>
            <a:r>
              <a:rPr lang="de-DE" altLang="en-US" sz="1800" dirty="0" err="1"/>
              <a:t>area</a:t>
            </a:r>
            <a:r>
              <a:rPr lang="de-DE" altLang="en-US" sz="1800" dirty="0"/>
              <a:t>: </a:t>
            </a:r>
            <a:r>
              <a:rPr lang="de-DE" altLang="en-US" sz="1800" dirty="0" err="1"/>
              <a:t>see</a:t>
            </a:r>
            <a:r>
              <a:rPr lang="de-DE" altLang="en-US" sz="1800" dirty="0"/>
              <a:t> Jon </a:t>
            </a:r>
            <a:r>
              <a:rPr lang="de-DE" altLang="en-US" sz="1800" dirty="0" err="1"/>
              <a:t>Rosdahl</a:t>
            </a:r>
            <a:r>
              <a:rPr lang="de-DE" altLang="en-US" sz="1800" dirty="0"/>
              <a:t> –  </a:t>
            </a:r>
            <a:r>
              <a:rPr lang="de-DE" altLang="en-US" sz="1800" dirty="0" err="1"/>
              <a:t>jrosdahl@ieee.org</a:t>
            </a:r>
            <a:endParaRPr lang="de-DE" altLang="en-US" sz="1800" dirty="0"/>
          </a:p>
          <a:p>
            <a:pPr>
              <a:buFont typeface="Arial"/>
              <a:buChar char="•"/>
            </a:pPr>
            <a:endParaRPr lang="de-DE" altLang="en-US" sz="1800" dirty="0"/>
          </a:p>
          <a:p>
            <a:pPr>
              <a:buFont typeface="Arial"/>
              <a:buChar char="•"/>
            </a:pPr>
            <a:r>
              <a:rPr lang="de-DE" altLang="en-US" sz="1800" dirty="0" err="1"/>
              <a:t>Cell</a:t>
            </a:r>
            <a:r>
              <a:rPr lang="de-DE" altLang="en-US" sz="1800" dirty="0"/>
              <a:t> </a:t>
            </a:r>
            <a:r>
              <a:rPr lang="de-DE" altLang="en-US" sz="1800" dirty="0" err="1"/>
              <a:t>Phones</a:t>
            </a:r>
            <a:r>
              <a:rPr lang="de-DE" altLang="en-US" sz="1800" dirty="0"/>
              <a:t> </a:t>
            </a:r>
            <a:r>
              <a:rPr lang="de-DE" altLang="en-US" sz="1800" dirty="0" err="1"/>
              <a:t>Silent</a:t>
            </a:r>
            <a:r>
              <a:rPr lang="de-DE" altLang="en-US" sz="1800" dirty="0"/>
              <a:t> </a:t>
            </a:r>
            <a:r>
              <a:rPr lang="de-DE" altLang="en-US" sz="1800" dirty="0" err="1"/>
              <a:t>or</a:t>
            </a:r>
            <a:r>
              <a:rPr lang="de-DE" altLang="en-US" sz="1800" dirty="0"/>
              <a:t> Off</a:t>
            </a:r>
            <a:endParaRPr lang="en-US" altLang="en-US" sz="1800" dirty="0"/>
          </a:p>
          <a:p>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 wireless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sz="2000" dirty="0"/>
              <a:t>This meeting is part of the March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whether attending in-person or remotely</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here: </a:t>
            </a:r>
            <a:r>
              <a:rPr lang="en-US" sz="2000" dirty="0">
                <a:hlinkClick r:id="rId2"/>
              </a:rPr>
              <a:t>https://cvent.me/AwPbAx</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Marc Emmelmann (Koden-TI)</a:t>
            </a:r>
            <a:endParaRPr lang="en-GB" dirty="0"/>
          </a:p>
        </p:txBody>
      </p:sp>
      <p:sp>
        <p:nvSpPr>
          <p:cNvPr id="6" name="Date Placeholder 5"/>
          <p:cNvSpPr>
            <a:spLocks noGrp="1"/>
          </p:cNvSpPr>
          <p:nvPr>
            <p:ph type="dt" idx="15"/>
          </p:nvPr>
        </p:nvSpPr>
        <p:spPr/>
        <p:txBody>
          <a:bodyPr/>
          <a:lstStyle/>
          <a:p>
            <a:r>
              <a:rPr lang="en-GB"/>
              <a:t>March 2023</a:t>
            </a:r>
            <a:endParaRPr lang="en-GB" dirty="0"/>
          </a:p>
        </p:txBody>
      </p:sp>
    </p:spTree>
    <p:extLst>
      <p:ext uri="{BB962C8B-B14F-4D97-AF65-F5344CB8AC3E}">
        <p14:creationId xmlns:p14="http://schemas.microsoft.com/office/powerpoint/2010/main" val="9158424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Reminder to register attendance</a:t>
            </a:r>
          </a:p>
        </p:txBody>
      </p:sp>
      <p:sp>
        <p:nvSpPr>
          <p:cNvPr id="3" name="Inhaltsplatzhalter 2"/>
          <p:cNvSpPr>
            <a:spLocks noGrp="1"/>
          </p:cNvSpPr>
          <p:nvPr>
            <p:ph idx="1"/>
          </p:nvPr>
        </p:nvSpPr>
        <p:spPr>
          <a:xfrm>
            <a:off x="685800" y="1981200"/>
            <a:ext cx="7770813" cy="4113213"/>
          </a:xfrm>
        </p:spPr>
        <p:txBody>
          <a:bodyPr/>
          <a:lstStyle/>
          <a:p>
            <a:r>
              <a:rPr lang="de-DE" dirty="0"/>
              <a:t>https://</a:t>
            </a:r>
            <a:r>
              <a:rPr lang="de-DE" dirty="0" err="1"/>
              <a:t>imat.ieee.org</a:t>
            </a:r>
            <a:endParaRPr lang="de-DE" dirty="0"/>
          </a:p>
          <a:p>
            <a:endParaRPr lang="de-DE" dirty="0"/>
          </a:p>
          <a:p>
            <a:r>
              <a:rPr lang="de-DE" dirty="0"/>
              <a:t>Register</a:t>
            </a:r>
          </a:p>
          <a:p>
            <a:r>
              <a:rPr lang="de-DE" dirty="0" err="1"/>
              <a:t>Indicate</a:t>
            </a:r>
            <a:r>
              <a:rPr lang="de-DE" dirty="0"/>
              <a:t> </a:t>
            </a:r>
            <a:r>
              <a:rPr lang="de-DE" dirty="0" err="1"/>
              <a:t>attendance</a:t>
            </a:r>
            <a:endParaRPr lang="de-DE" dirty="0"/>
          </a:p>
          <a:p>
            <a:endParaRPr lang="en-US"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Review and Approve Agenda</a:t>
            </a:r>
          </a:p>
        </p:txBody>
      </p:sp>
      <p:sp>
        <p:nvSpPr>
          <p:cNvPr id="3" name="Inhaltsplatzhalter 2"/>
          <p:cNvSpPr>
            <a:spLocks noGrp="1"/>
          </p:cNvSpPr>
          <p:nvPr>
            <p:ph idx="1"/>
          </p:nvPr>
        </p:nvSpPr>
        <p:spPr/>
        <p:txBody>
          <a:bodyPr/>
          <a:lstStyle/>
          <a:p>
            <a:r>
              <a:rPr lang="en-US" dirty="0">
                <a:sym typeface="Wingdings" pitchFamily="2" charset="2"/>
              </a:rPr>
              <a:t> See Motion Booklet for Motion text</a:t>
            </a:r>
            <a:endParaRPr lang="en-US" strike="sngStrike"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March 2023</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TGbc-Chair-Slides-Template" id="{C60568A1-41DA-4749-9667-F5DA50CA42E9}" vid="{7B14898D-1AFA-634C-8E0A-34DB625E71F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401</TotalTime>
  <Words>3479</Words>
  <Application>Microsoft Macintosh PowerPoint</Application>
  <PresentationFormat>On-screen Show (4:3)</PresentationFormat>
  <Paragraphs>431</Paragraphs>
  <Slides>44</Slides>
  <Notes>10</Notes>
  <HiddenSlides>1</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3" baseType="lpstr">
      <vt:lpstr>Arial</vt:lpstr>
      <vt:lpstr>Arial Black</vt:lpstr>
      <vt:lpstr>Calibri</vt:lpstr>
      <vt:lpstr>Helvetica</vt:lpstr>
      <vt:lpstr>Monotype Sorts</vt:lpstr>
      <vt:lpstr>Montserrat</vt:lpstr>
      <vt:lpstr>Times New Roman</vt:lpstr>
      <vt:lpstr>802-11-BCS-Chair-Slides-Template</vt:lpstr>
      <vt:lpstr>Document</vt:lpstr>
      <vt:lpstr>Chair’s Meeting Slides TGbc Enhanced Broadcast Services</vt:lpstr>
      <vt:lpstr>Abstract</vt:lpstr>
      <vt:lpstr>  IEEE 802.11 BCS: BroadCast Services Task Group -- TGbc</vt:lpstr>
      <vt:lpstr>Opening Formalities</vt:lpstr>
      <vt:lpstr>Front Table Introduction</vt:lpstr>
      <vt:lpstr>Meeting Protocol</vt:lpstr>
      <vt:lpstr>Registration for the March 802 wireless plenary session</vt:lpstr>
      <vt:lpstr>Reminder to register attendance</vt:lpstr>
      <vt:lpstr>Review and Approve Agenda</vt:lpstr>
      <vt:lpstr>Review and Approve meeting minutes</vt:lpstr>
      <vt:lpstr>Review and Approve telephone conference minutes</vt:lpstr>
      <vt:lpstr>Announcements</vt:lpstr>
      <vt:lpstr>TGbc acting as SA Ballot Comment Resolution Committee</vt:lpstr>
      <vt:lpstr>PowerPoint Presentation</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PowerPoint Presentation</vt:lpstr>
      <vt:lpstr>TGbc Documents</vt:lpstr>
      <vt:lpstr>Motions</vt:lpstr>
      <vt:lpstr>Submissions</vt:lpstr>
      <vt:lpstr>Call for Submission</vt:lpstr>
      <vt:lpstr>Presentation and discussion of submissions</vt:lpstr>
      <vt:lpstr>Administrative Items</vt:lpstr>
      <vt:lpstr>Goals for the next meeting / upcoming telcos</vt:lpstr>
      <vt:lpstr>Telco Schedule: Discussion</vt:lpstr>
      <vt:lpstr>Motion to authorize Telcons</vt:lpstr>
      <vt:lpstr>Current TGbc Schedule (Revision as of 2022-09-12)</vt:lpstr>
      <vt:lpstr>Old Business</vt:lpstr>
      <vt:lpstr>TGbc Submission (cont)</vt:lpstr>
      <vt:lpstr>Other Old Business</vt:lpstr>
      <vt:lpstr>New Business</vt:lpstr>
      <vt:lpstr>PowerPoint Presentation</vt:lpstr>
      <vt:lpstr>References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Chair’s Meeting Slides TGbc Enhanced Broadcast Services</dc:title>
  <dc:subject/>
  <dc:creator>Microsoft Office User</dc:creator>
  <cp:keywords/>
  <dc:description/>
  <cp:lastModifiedBy>Emmelmann, Marc</cp:lastModifiedBy>
  <cp:revision>93</cp:revision>
  <cp:lastPrinted>1601-01-01T00:00:00Z</cp:lastPrinted>
  <dcterms:created xsi:type="dcterms:W3CDTF">2019-05-17T00:07:25Z</dcterms:created>
  <dcterms:modified xsi:type="dcterms:W3CDTF">2023-03-13T19:03:01Z</dcterms:modified>
  <cp:category/>
</cp:coreProperties>
</file>