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87" r:id="rId19"/>
    <p:sldId id="2388" r:id="rId20"/>
    <p:sldId id="2385" r:id="rId21"/>
    <p:sldId id="2386"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01" autoAdjust="0"/>
    <p:restoredTop sz="94660"/>
  </p:normalViewPr>
  <p:slideViewPr>
    <p:cSldViewPr>
      <p:cViewPr varScale="1">
        <p:scale>
          <a:sx n="63" d="100"/>
          <a:sy n="63" d="100"/>
        </p:scale>
        <p:origin x="1108"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22</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March 2023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2023-03-10</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March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 for AIML TIG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Remainder of agenda will depend on the discussion outcome</a:t>
            </a: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11-23/217r0 </a:t>
            </a:r>
            <a:r>
              <a:rPr lang="en-US" dirty="0">
                <a:latin typeface="Times New Roman" panose="02020603050405020304" pitchFamily="18" charset="0"/>
              </a:rPr>
              <a:t>Proposed IEEE 802.11 AIML TIG Technical Report Text for the Subcarrier Grouping Use Case</a:t>
            </a:r>
            <a:r>
              <a:rPr lang="en-GB" b="0" dirty="0">
                <a:effectLst/>
                <a:latin typeface="Times New Roman" panose="02020603050405020304" pitchFamily="18" charset="0"/>
                <a:ea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11-23/227r2 </a:t>
            </a:r>
            <a:r>
              <a:rPr lang="en-US" dirty="0">
                <a:latin typeface="Times New Roman" panose="02020603050405020304" pitchFamily="18" charset="0"/>
              </a:rPr>
              <a:t>Proposed IEEE 802.11 AIML TIG Technical Report Text for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11-23/218r1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AIML TIG was scheduled to end in March 2023</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We discussed several options for way forward during the January 2023 Interim meeting: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1: terminate the A</a:t>
            </a:r>
            <a:r>
              <a:rPr lang="en-GB" dirty="0">
                <a:latin typeface="Times New Roman" panose="02020603050405020304" pitchFamily="18" charset="0"/>
                <a:ea typeface="Times New Roman" panose="02020603050405020304" pitchFamily="18" charset="0"/>
              </a:rPr>
              <a:t>IML TIG as scheduled</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Need to focus on completing the AIML TIG technical report for the March meeting</a:t>
            </a:r>
          </a:p>
          <a:p>
            <a:pPr marL="1028700" lvl="2"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2: extend the AIML TIG for a number of meeting cycles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presentations and additional use cases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time to let WG members to get familiar with our work</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 number of possibilities towards the end of the extension</a:t>
            </a:r>
          </a:p>
          <a:p>
            <a:pPr marL="1714500" lvl="3">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Form an SG to define PAR for future work</a:t>
            </a:r>
          </a:p>
          <a:p>
            <a:pPr marL="1714500" lvl="3">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Look for opportunities to insert AIML related features in other SG/TG</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March 14,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11-23/275r0 </a:t>
            </a:r>
            <a:r>
              <a:rPr lang="en-US" dirty="0">
                <a:latin typeface="Times New Roman" panose="02020603050405020304" pitchFamily="18" charset="0"/>
              </a:rPr>
              <a:t>Improved AIML Enabled Index Based Beamforming CSI Feedback Schemes</a:t>
            </a:r>
            <a:r>
              <a:rPr lang="en-GB" dirty="0">
                <a:effectLst/>
                <a:latin typeface="Times New Roman" panose="02020603050405020304" pitchFamily="18" charset="0"/>
                <a:ea typeface="Times New Roman" panose="02020603050405020304" pitchFamily="18" charset="0"/>
              </a:rPr>
              <a:t>, </a:t>
            </a:r>
            <a:r>
              <a:rPr lang="en-GB" b="0" dirty="0" err="1">
                <a:effectLst/>
                <a:latin typeface="Times New Roman" panose="02020603050405020304" pitchFamily="18" charset="0"/>
                <a:ea typeface="Times New Roman" panose="02020603050405020304" pitchFamily="18" charset="0"/>
              </a:rPr>
              <a:t>Ziming</a:t>
            </a:r>
            <a:r>
              <a:rPr lang="en-GB" b="0" dirty="0">
                <a:effectLst/>
                <a:latin typeface="Times New Roman" panose="02020603050405020304" pitchFamily="18" charset="0"/>
                <a:ea typeface="Times New Roman" panose="02020603050405020304" pitchFamily="18" charset="0"/>
              </a:rPr>
              <a:t> He (Samsung): brief overview and Q&amp;A</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11-23/280r0 </a:t>
            </a:r>
            <a:r>
              <a:rPr lang="en-US" dirty="0">
                <a:latin typeface="Times New Roman" panose="02020603050405020304" pitchFamily="18" charset="0"/>
              </a:rPr>
              <a:t>ML aided Dual CSI Feedback for Next Generation WLANs,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11-23/290r0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endParaRPr lang="en-GB"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11-23/397r0 Technical feasibility analysis of ML model sharing</a:t>
            </a:r>
            <a:r>
              <a:rPr lang="en-US" sz="1400" b="0" i="0" dirty="0">
                <a:solidFill>
                  <a:srgbClr val="000000"/>
                </a:solidFill>
                <a:effectLst/>
                <a:latin typeface="Verdana" panose="020B0604030504040204" pitchFamily="34" charset="0"/>
              </a:rPr>
              <a:t>, </a:t>
            </a:r>
            <a:r>
              <a:rPr lang="en-US" dirty="0">
                <a:latin typeface="Times New Roman" panose="02020603050405020304" pitchFamily="18" charset="0"/>
              </a:rPr>
              <a:t>Liangxiao Xin (</a:t>
            </a:r>
            <a:r>
              <a:rPr lang="en-US" dirty="0" err="1">
                <a:latin typeface="Times New Roman" panose="02020603050405020304" pitchFamily="18" charset="0"/>
              </a:rPr>
              <a:t>Zeku</a:t>
            </a:r>
            <a:r>
              <a:rPr lang="en-US" dirty="0">
                <a:latin typeface="Times New Roman" panose="02020603050405020304" pitchFamily="18" charset="0"/>
              </a:rPr>
              <a:t>)</a:t>
            </a:r>
          </a:p>
          <a:p>
            <a:pPr marL="857250" lvl="1">
              <a:spcBef>
                <a:spcPts val="0"/>
              </a:spcBef>
              <a:spcAft>
                <a:spcPts val="0"/>
              </a:spcAft>
              <a:buFont typeface="Arial" panose="020B0604020202020204" pitchFamily="34" charset="0"/>
              <a:buChar char="•"/>
            </a:pPr>
            <a:endParaRPr lang="en-US" sz="14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11-23/433r0 AIML-based Roaming Enhancements Use Case, </a:t>
            </a:r>
            <a:r>
              <a:rPr lang="en-US" b="0" dirty="0">
                <a:latin typeface="Times New Roman" panose="02020603050405020304" pitchFamily="18" charset="0"/>
              </a:rPr>
              <a:t>Federico </a:t>
            </a:r>
            <a:r>
              <a:rPr lang="en-US" b="0" dirty="0" err="1">
                <a:latin typeface="Times New Roman" panose="02020603050405020304" pitchFamily="18" charset="0"/>
              </a:rPr>
              <a:t>Lovison</a:t>
            </a:r>
            <a:r>
              <a:rPr lang="en-US" b="0" dirty="0">
                <a:latin typeface="Times New Roman" panose="02020603050405020304" pitchFamily="18" charset="0"/>
              </a:rPr>
              <a:t> (Cisco)</a:t>
            </a: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March 16,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11-23/433r2 AIML-based Roaming Enhancements Use Case, </a:t>
            </a:r>
            <a:r>
              <a:rPr lang="en-US" b="0" dirty="0">
                <a:latin typeface="Times New Roman" panose="02020603050405020304" pitchFamily="18" charset="0"/>
              </a:rPr>
              <a:t>Federico </a:t>
            </a:r>
            <a:r>
              <a:rPr lang="en-US" b="0" dirty="0" err="1">
                <a:latin typeface="Times New Roman" panose="02020603050405020304" pitchFamily="18" charset="0"/>
              </a:rPr>
              <a:t>Lovison</a:t>
            </a:r>
            <a:r>
              <a:rPr lang="en-US" b="0" dirty="0">
                <a:latin typeface="Times New Roman" panose="02020603050405020304" pitchFamily="18" charset="0"/>
              </a:rPr>
              <a:t> (Cisco)</a:t>
            </a:r>
          </a:p>
          <a:p>
            <a:pPr marL="1257300" lvl="2">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Overview and Q&amp;A</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11-23/217 </a:t>
            </a:r>
            <a:r>
              <a:rPr lang="en-US" dirty="0">
                <a:latin typeface="Times New Roman" panose="02020603050405020304" pitchFamily="18" charset="0"/>
              </a:rPr>
              <a:t>Proposed IEEE 802.11 AIML TIG Technical Report Text for the Subcarrier Grouping Use Case</a:t>
            </a:r>
            <a:r>
              <a:rPr lang="en-GB" b="0" dirty="0">
                <a:effectLst/>
                <a:latin typeface="Times New Roman" panose="02020603050405020304" pitchFamily="18" charset="0"/>
                <a:ea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5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11-23/227 </a:t>
            </a:r>
            <a:r>
              <a:rPr lang="en-US" dirty="0">
                <a:latin typeface="Times New Roman" panose="02020603050405020304" pitchFamily="18" charset="0"/>
              </a:rPr>
              <a:t>Proposed IEEE 802.11 AIML TIG Technical Report Text for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6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11-23/218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r>
              <a:rPr lang="en-US" sz="2000" dirty="0">
                <a:latin typeface="Times New Roman" panose="02020603050405020304" pitchFamily="18" charset="0"/>
              </a:rPr>
              <a:t>11-22/987 AIML TIG Technical Report Draft, </a:t>
            </a:r>
            <a:r>
              <a:rPr lang="en-US" sz="2000" b="0" dirty="0">
                <a:latin typeface="Times New Roman" panose="02020603050405020304" pitchFamily="18" charset="0"/>
              </a:rPr>
              <a:t>Xiaofei Wang (InterDigital)</a:t>
            </a: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Teleconferences</a:t>
            </a: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March 2023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UHR contribution</a:t>
            </a:r>
          </a:p>
          <a:p>
            <a:pPr marL="0" indent="0">
              <a:spcBef>
                <a:spcPts val="300"/>
              </a:spcBef>
            </a:pPr>
            <a:r>
              <a:rPr lang="en-US" altLang="en-US" sz="2000" b="0" dirty="0"/>
              <a:t>	In May meeting we can discussion whether AIML TIG wants to submit a contribution to UHR SG and run a straw poll</a:t>
            </a:r>
          </a:p>
          <a:p>
            <a:pPr marL="0" indent="0">
              <a:spcBef>
                <a:spcPts val="300"/>
              </a:spcBef>
            </a:pPr>
            <a:endParaRPr lang="en-US" altLang="en-US" sz="1800" b="0" dirty="0"/>
          </a:p>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May 2023 Meeting Planning</a:t>
            </a:r>
          </a:p>
          <a:p>
            <a:pPr marL="800100" lvl="1" indent="-342900">
              <a:spcBef>
                <a:spcPts val="300"/>
              </a:spcBef>
              <a:buFont typeface="Arial" panose="020B0604020202020204" pitchFamily="34" charset="0"/>
              <a:buChar char="•"/>
            </a:pPr>
            <a:r>
              <a:rPr lang="en-US" altLang="en-US" dirty="0"/>
              <a:t>3-4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an EVE session and AM1/AM2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March 27, 2023, 10 am ET (1.5 hour)</a:t>
            </a:r>
          </a:p>
          <a:p>
            <a:pPr marL="1200150" lvl="2" indent="-342900">
              <a:spcBef>
                <a:spcPts val="300"/>
              </a:spcBef>
              <a:buFont typeface="Arial" panose="020B0604020202020204" pitchFamily="34" charset="0"/>
              <a:buChar char="•"/>
            </a:pPr>
            <a:r>
              <a:rPr lang="en-US" altLang="en-US" dirty="0"/>
              <a:t>April 24,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March 13, 2023, PM1: 13:30 – 15:30 ET</a:t>
            </a:r>
          </a:p>
          <a:p>
            <a:pPr marL="857250" lvl="1" indent="-457200">
              <a:buFont typeface="Arial" panose="020B0604020202020204" pitchFamily="34" charset="0"/>
              <a:buChar char="•"/>
              <a:defRPr/>
            </a:pPr>
            <a:r>
              <a:rPr lang="en-US" altLang="en-US" sz="1800" dirty="0"/>
              <a:t>Tuesday March 14, 2023, AM1: 8:00 - 10:00 ET</a:t>
            </a:r>
          </a:p>
          <a:p>
            <a:pPr marL="857250" lvl="1" indent="-457200">
              <a:buFont typeface="Arial" panose="020B0604020202020204" pitchFamily="34" charset="0"/>
              <a:buChar char="•"/>
              <a:defRPr/>
            </a:pPr>
            <a:r>
              <a:rPr lang="en-US" altLang="en-US" sz="1800" dirty="0"/>
              <a:t>Thursday March 16, 2023: AM1: 8:00 – 10:00 ET</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11-23/217r1 </a:t>
            </a:r>
            <a:r>
              <a:rPr lang="en-US" sz="1600" dirty="0">
                <a:latin typeface="Times New Roman" panose="02020603050405020304" pitchFamily="18" charset="0"/>
              </a:rPr>
              <a:t>Proposed IEEE 802.11 AIML TIG Technical Report Text for the Subcarrier Grouping Use Case</a:t>
            </a:r>
            <a:r>
              <a:rPr lang="en-GB" sz="1600" b="0" dirty="0">
                <a:effectLst/>
                <a:latin typeface="Times New Roman" panose="02020603050405020304" pitchFamily="18" charset="0"/>
                <a:ea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11-23/227r2 </a:t>
            </a:r>
            <a:r>
              <a:rPr lang="en-US" sz="1600" dirty="0">
                <a:latin typeface="Times New Roman" panose="02020603050405020304" pitchFamily="18" charset="0"/>
              </a:rPr>
              <a:t>Proposed IEEE 802.11 AIML TIG Technical Report Text for the Multi-AP Coordination Use Case</a:t>
            </a:r>
            <a:r>
              <a:rPr lang="en-GB" sz="16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11-23/218r1 </a:t>
            </a:r>
            <a:r>
              <a:rPr lang="en-US" sz="1600" dirty="0">
                <a:latin typeface="Times New Roman" panose="02020603050405020304" pitchFamily="18" charset="0"/>
              </a:rPr>
              <a:t>AIML methodology for dynamic spectrum sharing and coexistence</a:t>
            </a:r>
            <a:r>
              <a:rPr lang="en-GB" sz="1600" b="0" dirty="0">
                <a:effectLst/>
                <a:latin typeface="Times New Roman" panose="02020603050405020304" pitchFamily="18" charset="0"/>
                <a:ea typeface="Times New Roman" panose="02020603050405020304" pitchFamily="18" charset="0"/>
              </a:rPr>
              <a:t>, Marco Hernandez (YRP-IAI; CWC Oulu University)</a:t>
            </a:r>
          </a:p>
          <a:p>
            <a:pPr marL="457200">
              <a:spcBef>
                <a:spcPts val="0"/>
              </a:spcBef>
              <a:spcAft>
                <a:spcPts val="0"/>
              </a:spcAft>
              <a:buFont typeface="Arial" panose="020B0604020202020204" pitchFamily="34" charset="0"/>
              <a:buChar char="•"/>
            </a:pPr>
            <a:endParaRPr lang="en-GB" sz="10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11-23/275r0 </a:t>
            </a:r>
            <a:r>
              <a:rPr lang="en-US" sz="1600" dirty="0">
                <a:latin typeface="Times New Roman" panose="02020603050405020304" pitchFamily="18" charset="0"/>
              </a:rPr>
              <a:t>Improved AIML Enabled Index Based Beamforming CSI Feedback Schemes</a:t>
            </a:r>
            <a:r>
              <a:rPr lang="en-GB" sz="1600" dirty="0">
                <a:effectLst/>
                <a:latin typeface="Times New Roman" panose="02020603050405020304" pitchFamily="18" charset="0"/>
                <a:ea typeface="Times New Roman" panose="02020603050405020304" pitchFamily="18" charset="0"/>
              </a:rPr>
              <a:t>, </a:t>
            </a:r>
            <a:r>
              <a:rPr lang="en-GB" sz="1600" b="0" dirty="0" err="1">
                <a:effectLst/>
                <a:latin typeface="Times New Roman" panose="02020603050405020304" pitchFamily="18" charset="0"/>
                <a:ea typeface="Times New Roman" panose="02020603050405020304" pitchFamily="18" charset="0"/>
              </a:rPr>
              <a:t>Ziming</a:t>
            </a:r>
            <a:r>
              <a:rPr lang="en-GB" sz="1600" b="0" dirty="0">
                <a:effectLst/>
                <a:latin typeface="Times New Roman" panose="02020603050405020304" pitchFamily="18" charset="0"/>
                <a:ea typeface="Times New Roman" panose="02020603050405020304" pitchFamily="18" charset="0"/>
              </a:rPr>
              <a:t> He (Samsung)</a:t>
            </a:r>
          </a:p>
          <a:p>
            <a:pPr marL="457200">
              <a:spcBef>
                <a:spcPts val="0"/>
              </a:spcBef>
              <a:spcAft>
                <a:spcPts val="0"/>
              </a:spcAft>
              <a:buFont typeface="Arial" panose="020B0604020202020204" pitchFamily="34" charset="0"/>
              <a:buChar char="•"/>
            </a:pPr>
            <a:endParaRPr lang="en-US" sz="7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latin typeface="Times New Roman" panose="02020603050405020304" pitchFamily="18" charset="0"/>
              </a:rPr>
              <a:t>11-23/280r0 </a:t>
            </a:r>
            <a:r>
              <a:rPr lang="en-US" sz="1600" dirty="0">
                <a:latin typeface="Times New Roman" panose="02020603050405020304" pitchFamily="18" charset="0"/>
              </a:rPr>
              <a:t>ML aided Dual CSI Feedback for Next Generation WLANs, </a:t>
            </a:r>
            <a:r>
              <a:rPr lang="en-US" sz="1600" b="0" i="0" dirty="0">
                <a:solidFill>
                  <a:srgbClr val="000000"/>
                </a:solidFill>
                <a:effectLst/>
                <a:latin typeface="Verdana" panose="020B0604030504040204" pitchFamily="34"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latin typeface="Times New Roman" panose="02020603050405020304" pitchFamily="18" charset="0"/>
              </a:rPr>
              <a:t>11-23/290r0 </a:t>
            </a:r>
            <a:r>
              <a:rPr lang="en-US" sz="1600" dirty="0">
                <a:latin typeface="Times New Roman" panose="02020603050405020304" pitchFamily="18" charset="0"/>
              </a:rPr>
              <a:t>Study on AI CSI Compression, </a:t>
            </a:r>
            <a:r>
              <a:rPr lang="en-US" sz="1600" b="0" i="0" dirty="0">
                <a:solidFill>
                  <a:srgbClr val="000000"/>
                </a:solidFill>
                <a:effectLst/>
                <a:latin typeface="Verdana" panose="020B0604030504040204" pitchFamily="34" charset="0"/>
              </a:rPr>
              <a:t> </a:t>
            </a:r>
            <a:r>
              <a:rPr lang="en-US" sz="1600" b="0" dirty="0">
                <a:latin typeface="Times New Roman" panose="02020603050405020304" pitchFamily="18" charset="0"/>
              </a:rPr>
              <a:t>Ziyang Guo (Huawei)</a:t>
            </a:r>
            <a:endParaRPr lang="en-GB"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9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11-23/397r0 Technical feasibility analysis of ML model sharing</a:t>
            </a:r>
            <a:r>
              <a:rPr lang="en-US" sz="1200" b="0" i="0" dirty="0">
                <a:solidFill>
                  <a:srgbClr val="000000"/>
                </a:solidFill>
                <a:effectLst/>
                <a:latin typeface="Verdana" panose="020B0604030504040204" pitchFamily="34" charset="0"/>
              </a:rPr>
              <a:t>, Liangxiao Xin (</a:t>
            </a:r>
            <a:r>
              <a:rPr lang="en-US" sz="1200" b="0" i="0" dirty="0" err="1">
                <a:solidFill>
                  <a:srgbClr val="000000"/>
                </a:solidFill>
                <a:effectLst/>
                <a:latin typeface="Verdana" panose="020B0604030504040204" pitchFamily="34" charset="0"/>
              </a:rPr>
              <a:t>Zeku</a:t>
            </a:r>
            <a:r>
              <a:rPr lang="en-US" sz="1200" b="0" i="0" dirty="0">
                <a:solidFill>
                  <a:srgbClr val="000000"/>
                </a:solidFill>
                <a:effectLst/>
                <a:latin typeface="Verdana" panose="020B0604030504040204" pitchFamily="34" charset="0"/>
              </a:rPr>
              <a:t>)</a:t>
            </a:r>
          </a:p>
          <a:p>
            <a:pPr marL="457200">
              <a:spcBef>
                <a:spcPts val="0"/>
              </a:spcBef>
              <a:spcAft>
                <a:spcPts val="0"/>
              </a:spcAft>
              <a:buFont typeface="Arial" panose="020B0604020202020204" pitchFamily="34" charset="0"/>
              <a:buChar char="•"/>
            </a:pPr>
            <a:endParaRPr lang="en-US" sz="12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r>
              <a:rPr lang="en-US" sz="1600" dirty="0">
                <a:highlight>
                  <a:srgbClr val="FFFF00"/>
                </a:highlight>
                <a:latin typeface="Times New Roman" panose="02020603050405020304" pitchFamily="18" charset="0"/>
              </a:rPr>
              <a:t>11-23/433r0 AIML-based Roaming Enhancements Use Case, </a:t>
            </a:r>
            <a:r>
              <a:rPr lang="en-US" sz="1600" b="0" dirty="0">
                <a:highlight>
                  <a:srgbClr val="FFFF00"/>
                </a:highlight>
                <a:latin typeface="Times New Roman" panose="02020603050405020304" pitchFamily="18" charset="0"/>
              </a:rPr>
              <a:t>Federico </a:t>
            </a:r>
            <a:r>
              <a:rPr lang="en-US" sz="1600" b="0" dirty="0" err="1">
                <a:highlight>
                  <a:srgbClr val="FFFF00"/>
                </a:highlight>
                <a:latin typeface="Times New Roman" panose="02020603050405020304" pitchFamily="18" charset="0"/>
              </a:rPr>
              <a:t>Lovison</a:t>
            </a:r>
            <a:r>
              <a:rPr lang="en-US" sz="1600" b="0" dirty="0">
                <a:highlight>
                  <a:srgbClr val="FFFF00"/>
                </a:highlight>
                <a:latin typeface="Times New Roman" panose="02020603050405020304" pitchFamily="18" charset="0"/>
              </a:rPr>
              <a:t> (Cisco)</a:t>
            </a:r>
          </a:p>
          <a:p>
            <a:pPr marL="457200">
              <a:spcBef>
                <a:spcPts val="0"/>
              </a:spcBef>
              <a:spcAft>
                <a:spcPts val="0"/>
              </a:spcAft>
              <a:buFont typeface="Arial" panose="020B0604020202020204" pitchFamily="34" charset="0"/>
              <a:buChar char="•"/>
            </a:pPr>
            <a:endParaRPr lang="en-GB" sz="10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5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11-22/987r2 AIML TIG Technical Report Draft, </a:t>
            </a:r>
            <a:r>
              <a:rPr lang="en-US" sz="1600" b="0" dirty="0">
                <a:latin typeface="Times New Roman" panose="02020603050405020304" pitchFamily="18" charset="0"/>
              </a:rPr>
              <a:t>Xiaofei Wang (InterDigital)</a:t>
            </a:r>
            <a:endParaRPr lang="en-GB"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8875</TotalTime>
  <Words>2524</Words>
  <Application>Microsoft Office PowerPoint</Application>
  <PresentationFormat>Widescreen</PresentationFormat>
  <Paragraphs>305</Paragraphs>
  <Slides>22</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Lucida Grande</vt:lpstr>
      <vt:lpstr>Monotype Sorts</vt:lpstr>
      <vt:lpstr>Arial</vt:lpstr>
      <vt:lpstr>Calibri</vt:lpstr>
      <vt:lpstr>Helvetica</vt:lpstr>
      <vt:lpstr>Times New Roman</vt:lpstr>
      <vt:lpstr>Verdana</vt:lpstr>
      <vt:lpstr>Office Theme</vt:lpstr>
      <vt:lpstr>Document</vt:lpstr>
      <vt:lpstr>AIML TIG March 2023 Plenary Agenda</vt:lpstr>
      <vt:lpstr>Abstract</vt:lpstr>
      <vt:lpstr>PowerPoint Presentation</vt:lpstr>
      <vt:lpstr>PowerPoint Presentation</vt:lpstr>
      <vt:lpstr>Registration for the March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March 13, 2023 PM 1</vt:lpstr>
      <vt:lpstr>Discussion Way Forward</vt:lpstr>
      <vt:lpstr>Detailed Agenda Tuesday March 14, 2023 AM1</vt:lpstr>
      <vt:lpstr>Detailed Agenda Thursday March 16,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103</cp:revision>
  <cp:lastPrinted>1601-01-01T00:00:00Z</cp:lastPrinted>
  <dcterms:created xsi:type="dcterms:W3CDTF">2018-05-05T22:00:08Z</dcterms:created>
  <dcterms:modified xsi:type="dcterms:W3CDTF">2023-03-16T02:04:28Z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