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90" r:id="rId18"/>
    <p:sldId id="2387" r:id="rId19"/>
    <p:sldId id="2388"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7E3F46-73AF-4AE4-A319-8A130788A7BC}" v="1" dt="2023-03-13T16:00:57.6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01" autoAdjust="0"/>
    <p:restoredTop sz="94660"/>
  </p:normalViewPr>
  <p:slideViewPr>
    <p:cSldViewPr>
      <p:cViewPr>
        <p:scale>
          <a:sx n="69" d="100"/>
          <a:sy n="69" d="100"/>
        </p:scale>
        <p:origin x="868" y="-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20</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802.11-23/146r3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March 2023 Plenary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2023-03-10</a:t>
            </a:r>
          </a:p>
        </p:txBody>
      </p:sp>
      <p:sp>
        <p:nvSpPr>
          <p:cNvPr id="6" name="Date Placeholder 3"/>
          <p:cNvSpPr>
            <a:spLocks noGrp="1"/>
          </p:cNvSpPr>
          <p:nvPr>
            <p:ph type="dt" idx="10"/>
          </p:nvPr>
        </p:nvSpPr>
        <p:spPr/>
        <p:txBody>
          <a:bodyPr/>
          <a:lstStyle/>
          <a:p>
            <a:r>
              <a:rPr lang="en-US" dirty="0"/>
              <a:t>March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960926"/>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March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March 13, 2023 PM 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on way forward for AIML TIG</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Remainder of agenda will depend on the discussion outcome</a:t>
            </a:r>
          </a:p>
          <a:p>
            <a:pPr marL="857250" lvl="1">
              <a:spcBef>
                <a:spcPts val="0"/>
              </a:spcBef>
              <a:spcAft>
                <a:spcPts val="0"/>
              </a:spcAft>
              <a:buFont typeface="Arial" panose="020B0604020202020204" pitchFamily="34" charset="0"/>
              <a:buChar char="•"/>
            </a:pP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11-23/217r0 </a:t>
            </a:r>
            <a:r>
              <a:rPr lang="en-US" dirty="0">
                <a:latin typeface="Times New Roman" panose="02020603050405020304" pitchFamily="18" charset="0"/>
              </a:rPr>
              <a:t>Proposed IEEE 802.11 AIML TIG Technical Report Text for the Subcarrier Grouping Use Case</a:t>
            </a:r>
            <a:r>
              <a:rPr lang="en-GB" b="0" dirty="0">
                <a:effectLst/>
                <a:latin typeface="Times New Roman" panose="02020603050405020304" pitchFamily="18" charset="0"/>
                <a:ea typeface="Times New Roman" panose="02020603050405020304" pitchFamily="18"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GB" sz="6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11-23/227r2 </a:t>
            </a:r>
            <a:r>
              <a:rPr lang="en-US" dirty="0">
                <a:latin typeface="Times New Roman" panose="02020603050405020304" pitchFamily="18" charset="0"/>
              </a:rPr>
              <a:t>Proposed IEEE 802.11 AIML TIG Technical Report Text for the Multi-AP Coordination Use Case</a:t>
            </a:r>
            <a:r>
              <a:rPr lang="en-GB" b="0" dirty="0">
                <a:effectLst/>
                <a:latin typeface="Times New Roman" panose="02020603050405020304" pitchFamily="18" charset="0"/>
                <a:ea typeface="Times New Roman" panose="02020603050405020304" pitchFamily="18" charset="0"/>
              </a:rPr>
              <a:t>, Szymon Szott (AGH University)</a:t>
            </a:r>
          </a:p>
          <a:p>
            <a:pPr marL="857250" lvl="1">
              <a:spcBef>
                <a:spcPts val="0"/>
              </a:spcBef>
              <a:spcAft>
                <a:spcPts val="0"/>
              </a:spcAft>
              <a:buFont typeface="Arial" panose="020B0604020202020204" pitchFamily="34" charset="0"/>
              <a:buChar char="•"/>
            </a:pPr>
            <a:endParaRPr lang="en-GB" sz="700"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11-23/218r1 </a:t>
            </a:r>
            <a:r>
              <a:rPr lang="en-US" dirty="0">
                <a:latin typeface="Times New Roman" panose="02020603050405020304" pitchFamily="18" charset="0"/>
              </a:rPr>
              <a:t>AIML methodology for dynamic spectrum sharing and coexistence</a:t>
            </a:r>
            <a:r>
              <a:rPr lang="en-GB" b="0" dirty="0">
                <a:effectLst/>
                <a:latin typeface="Times New Roman" panose="02020603050405020304" pitchFamily="18" charset="0"/>
                <a:ea typeface="Times New Roman" panose="02020603050405020304" pitchFamily="18" charset="0"/>
              </a:rPr>
              <a:t>, Marco Hernandez (YRP-IAI; CWC Oulu University)</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The AIML TIG was scheduled to end in March 2023</a:t>
            </a:r>
            <a:endParaRPr lang="en-GB"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We discussed several options for way forward during the January 2023 Interim meeting:</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Option 1: terminate the A</a:t>
            </a:r>
            <a:r>
              <a:rPr lang="en-GB" dirty="0">
                <a:latin typeface="Times New Roman" panose="02020603050405020304" pitchFamily="18" charset="0"/>
                <a:ea typeface="Times New Roman" panose="02020603050405020304" pitchFamily="18" charset="0"/>
              </a:rPr>
              <a:t>IML TIG as scheduled</a:t>
            </a:r>
          </a:p>
          <a:p>
            <a:pPr marL="1257300" lvl="2">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Need to focus on completing the AIML TIG technical report for the March meeting</a:t>
            </a:r>
          </a:p>
          <a:p>
            <a:pPr marL="1028700" lvl="2" indent="0">
              <a:spcBef>
                <a:spcPts val="0"/>
              </a:spcBef>
              <a:spcAft>
                <a:spcPts val="0"/>
              </a:spcAft>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Option 2: extend the AIML TIG for a number of meeting cycles</a:t>
            </a:r>
          </a:p>
          <a:p>
            <a:pPr marL="1257300" lvl="2">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Allows for more presentations and additional use cases</a:t>
            </a:r>
          </a:p>
          <a:p>
            <a:pPr marL="1257300" lvl="2">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Allows for more time to let WG members to get familiar with our work</a:t>
            </a:r>
          </a:p>
          <a:p>
            <a:pPr marL="1257300" lvl="2">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A number of possibilities towards the end of the extension</a:t>
            </a:r>
          </a:p>
          <a:p>
            <a:pPr marL="1714500" lvl="3">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Form an SG to define PAR for future work</a:t>
            </a:r>
          </a:p>
          <a:p>
            <a:pPr marL="1714500" lvl="3">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Look for opportunities to insert AIML related features in other SG/TG</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8807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March 14,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March 16,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Potentially motion 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182055"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March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March 2023 Plenary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March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57250" lvl="1" indent="-457200">
              <a:buFont typeface="Arial" panose="020B0604020202020204" pitchFamily="34" charset="0"/>
              <a:buChar char="•"/>
              <a:defRPr/>
            </a:pPr>
            <a:r>
              <a:rPr lang="en-US" altLang="en-US" sz="1800" dirty="0"/>
              <a:t>Monday March 13, 2023, PM1: 13:30 – 15:30 ET</a:t>
            </a:r>
          </a:p>
          <a:p>
            <a:pPr marL="857250" lvl="1" indent="-457200">
              <a:buFont typeface="Arial" panose="020B0604020202020204" pitchFamily="34" charset="0"/>
              <a:buChar char="•"/>
              <a:defRPr/>
            </a:pPr>
            <a:r>
              <a:rPr lang="en-US" altLang="en-US" sz="1800" dirty="0"/>
              <a:t>Tuesday March 14, 2023, AM1: 8:00 - 10:00 ET</a:t>
            </a:r>
          </a:p>
          <a:p>
            <a:pPr marL="857250" lvl="1" indent="-457200">
              <a:buFont typeface="Arial" panose="020B0604020202020204" pitchFamily="34" charset="0"/>
              <a:buChar char="•"/>
              <a:defRPr/>
            </a:pPr>
            <a:r>
              <a:rPr lang="en-US" altLang="en-US" sz="1800" dirty="0"/>
              <a:t>Thursday March 16, 2023: AM1: 8:00 – 10:00 ET</a:t>
            </a:r>
          </a:p>
          <a:p>
            <a:pPr marL="457200" indent="-457200">
              <a:lnSpc>
                <a:spcPct val="90000"/>
              </a:lnSpc>
              <a:buFont typeface="Arial" panose="020B0604020202020204" pitchFamily="34" charset="0"/>
              <a:buChar char="•"/>
              <a:defRPr/>
            </a:pPr>
            <a:r>
              <a:rPr lang="en-US" altLang="en-US" dirty="0"/>
              <a:t>Discussion/Plans for Next Steps for the AIML TIG</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582737"/>
            <a:ext cx="9829800" cy="4556125"/>
          </a:xfrm>
        </p:spPr>
        <p:txBody>
          <a:bodyPr/>
          <a:lstStyle/>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11-23/217r1 </a:t>
            </a:r>
            <a:r>
              <a:rPr lang="en-US" sz="1800" dirty="0">
                <a:latin typeface="Times New Roman" panose="02020603050405020304" pitchFamily="18" charset="0"/>
              </a:rPr>
              <a:t>Proposed IEEE 802.11 AIML TIG Technical Report Text for the Subcarrier Grouping Use Case</a:t>
            </a:r>
            <a:r>
              <a:rPr lang="en-GB" sz="1800" b="0" dirty="0">
                <a:effectLst/>
                <a:latin typeface="Times New Roman" panose="02020603050405020304" pitchFamily="18" charset="0"/>
                <a:ea typeface="Times New Roman" panose="02020603050405020304" pitchFamily="18" charset="0"/>
              </a:rPr>
              <a:t>, </a:t>
            </a:r>
            <a:r>
              <a:rPr lang="en-US" sz="1800" b="0" dirty="0">
                <a:latin typeface="Times New Roman" panose="02020603050405020304" pitchFamily="18" charset="0"/>
              </a:rPr>
              <a:t>Eunsung </a:t>
            </a:r>
            <a:r>
              <a:rPr lang="en-US" sz="1800" b="0" dirty="0" err="1">
                <a:latin typeface="Times New Roman" panose="02020603050405020304" pitchFamily="18" charset="0"/>
              </a:rPr>
              <a:t>Joen</a:t>
            </a:r>
            <a:r>
              <a:rPr lang="en-US" sz="18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7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11-23/227r2 </a:t>
            </a:r>
            <a:r>
              <a:rPr lang="en-US" sz="1800" dirty="0">
                <a:latin typeface="Times New Roman" panose="02020603050405020304" pitchFamily="18" charset="0"/>
              </a:rPr>
              <a:t>Proposed IEEE 802.11 AIML TIG Technical Report Text for the Multi-AP Coordination Use Case</a:t>
            </a:r>
            <a:r>
              <a:rPr lang="en-GB" sz="1800" b="0" dirty="0">
                <a:effectLst/>
                <a:latin typeface="Times New Roman" panose="02020603050405020304" pitchFamily="18" charset="0"/>
                <a:ea typeface="Times New Roman" panose="02020603050405020304" pitchFamily="18" charset="0"/>
              </a:rPr>
              <a:t>, Szymon Szott (AGH University)</a:t>
            </a:r>
          </a:p>
          <a:p>
            <a:pPr marL="457200">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11-23/218r1 </a:t>
            </a:r>
            <a:r>
              <a:rPr lang="en-US" sz="1800" dirty="0">
                <a:latin typeface="Times New Roman" panose="02020603050405020304" pitchFamily="18" charset="0"/>
              </a:rPr>
              <a:t>AIML methodology for dynamic spectrum sharing and coexistence</a:t>
            </a:r>
            <a:r>
              <a:rPr lang="en-GB" sz="1800" b="0" dirty="0">
                <a:effectLst/>
                <a:latin typeface="Times New Roman" panose="02020603050405020304" pitchFamily="18" charset="0"/>
                <a:ea typeface="Times New Roman" panose="02020603050405020304" pitchFamily="18" charset="0"/>
              </a:rPr>
              <a:t>, Marco Hernandez (YRP-IAI; CWC Oulu University)</a:t>
            </a:r>
          </a:p>
          <a:p>
            <a:pPr marL="457200">
              <a:spcBef>
                <a:spcPts val="0"/>
              </a:spcBef>
              <a:spcAft>
                <a:spcPts val="0"/>
              </a:spcAft>
              <a:buFont typeface="Arial" panose="020B0604020202020204" pitchFamily="34" charset="0"/>
              <a:buChar char="•"/>
            </a:pPr>
            <a:endParaRPr lang="en-GB" sz="105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11-23/275r0 </a:t>
            </a:r>
            <a:r>
              <a:rPr lang="en-US" sz="1800" dirty="0">
                <a:latin typeface="Times New Roman" panose="02020603050405020304" pitchFamily="18" charset="0"/>
              </a:rPr>
              <a:t>Improved AIML Enabled Index Based Beamforming CSI Feedback Schemes</a:t>
            </a:r>
            <a:r>
              <a:rPr lang="en-GB" sz="1800" dirty="0">
                <a:effectLst/>
                <a:latin typeface="Times New Roman" panose="02020603050405020304" pitchFamily="18" charset="0"/>
                <a:ea typeface="Times New Roman" panose="02020603050405020304" pitchFamily="18" charset="0"/>
              </a:rPr>
              <a:t>, </a:t>
            </a:r>
            <a:r>
              <a:rPr lang="en-GB" sz="1800" b="0" dirty="0" err="1">
                <a:effectLst/>
                <a:latin typeface="Times New Roman" panose="02020603050405020304" pitchFamily="18" charset="0"/>
                <a:ea typeface="Times New Roman" panose="02020603050405020304" pitchFamily="18" charset="0"/>
              </a:rPr>
              <a:t>Ziming</a:t>
            </a:r>
            <a:r>
              <a:rPr lang="en-GB" sz="1800" b="0" dirty="0">
                <a:effectLst/>
                <a:latin typeface="Times New Roman" panose="02020603050405020304" pitchFamily="18" charset="0"/>
                <a:ea typeface="Times New Roman" panose="02020603050405020304" pitchFamily="18" charset="0"/>
              </a:rPr>
              <a:t> He (Samsung)</a:t>
            </a:r>
          </a:p>
          <a:p>
            <a:pPr marL="457200">
              <a:spcBef>
                <a:spcPts val="0"/>
              </a:spcBef>
              <a:spcAft>
                <a:spcPts val="0"/>
              </a:spcAft>
              <a:buFont typeface="Arial" panose="020B0604020202020204" pitchFamily="34" charset="0"/>
              <a:buChar char="•"/>
            </a:pPr>
            <a:endParaRPr lang="en-US" sz="8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11-23/280r0 </a:t>
            </a:r>
            <a:r>
              <a:rPr lang="en-US" sz="1800" dirty="0">
                <a:latin typeface="Times New Roman" panose="02020603050405020304" pitchFamily="18" charset="0"/>
              </a:rPr>
              <a:t>ML aided Dual CSI Feedback for Next Generation WLANs,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Eunsung </a:t>
            </a:r>
            <a:r>
              <a:rPr lang="en-US" sz="1800" b="0" dirty="0" err="1">
                <a:latin typeface="Times New Roman" panose="02020603050405020304" pitchFamily="18" charset="0"/>
              </a:rPr>
              <a:t>Joen</a:t>
            </a:r>
            <a:r>
              <a:rPr lang="en-US" sz="18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105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11-23/290r0 </a:t>
            </a:r>
            <a:r>
              <a:rPr lang="en-US" sz="1800" dirty="0">
                <a:latin typeface="Times New Roman" panose="02020603050405020304" pitchFamily="18" charset="0"/>
              </a:rPr>
              <a:t>Study on AI CSI Compression,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000" b="0" i="0" dirty="0">
              <a:solidFill>
                <a:srgbClr val="000000"/>
              </a:solidFill>
              <a:effectLst/>
              <a:latin typeface="Verdana" panose="020B0604030504040204" pitchFamily="34" charset="0"/>
            </a:endParaRPr>
          </a:p>
          <a:p>
            <a:pPr marL="457200">
              <a:spcBef>
                <a:spcPts val="0"/>
              </a:spcBef>
              <a:spcAft>
                <a:spcPts val="0"/>
              </a:spcAft>
              <a:buFont typeface="Arial" panose="020B0604020202020204" pitchFamily="34" charset="0"/>
              <a:buChar char="•"/>
            </a:pPr>
            <a:r>
              <a:rPr lang="en-US" sz="1800" dirty="0">
                <a:latin typeface="Times New Roman" panose="02020603050405020304" pitchFamily="18" charset="0"/>
              </a:rPr>
              <a:t>11-23/397r0 Technical feasibility analysis of ML model sharing</a:t>
            </a:r>
            <a:r>
              <a:rPr lang="en-US" sz="1400" b="0" i="0" dirty="0">
                <a:solidFill>
                  <a:srgbClr val="000000"/>
                </a:solidFill>
                <a:effectLst/>
                <a:latin typeface="Verdana" panose="020B0604030504040204" pitchFamily="34" charset="0"/>
              </a:rPr>
              <a:t>, Liangxiao Xin (</a:t>
            </a:r>
            <a:r>
              <a:rPr lang="en-US" sz="1400" b="0" i="0" dirty="0" err="1">
                <a:solidFill>
                  <a:srgbClr val="000000"/>
                </a:solidFill>
                <a:effectLst/>
                <a:latin typeface="Verdana" panose="020B0604030504040204" pitchFamily="34" charset="0"/>
              </a:rPr>
              <a:t>Zeku</a:t>
            </a:r>
            <a:r>
              <a:rPr lang="en-US" sz="1400" b="0" i="0" dirty="0">
                <a:solidFill>
                  <a:srgbClr val="000000"/>
                </a:solidFill>
                <a:effectLst/>
                <a:latin typeface="Verdana" panose="020B0604030504040204" pitchFamily="34" charset="0"/>
              </a:rPr>
              <a:t>)</a:t>
            </a:r>
          </a:p>
          <a:p>
            <a:pPr marL="457200">
              <a:spcBef>
                <a:spcPts val="0"/>
              </a:spcBef>
              <a:spcAft>
                <a:spcPts val="0"/>
              </a:spcAft>
              <a:buFont typeface="Arial" panose="020B0604020202020204" pitchFamily="34" charset="0"/>
              <a:buChar char="•"/>
            </a:pPr>
            <a:endParaRPr lang="en-GB" sz="105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800" dirty="0">
                <a:latin typeface="Times New Roman" panose="02020603050405020304" pitchFamily="18" charset="0"/>
              </a:rPr>
              <a:t>11-22/987r2 AIML TIG Technical Report Draft, </a:t>
            </a:r>
            <a:r>
              <a:rPr lang="en-US" sz="1800" b="0" dirty="0">
                <a:latin typeface="Times New Roman" panose="02020603050405020304" pitchFamily="18" charset="0"/>
              </a:rPr>
              <a:t>Xiaofei Wang (InterDigital)</a:t>
            </a: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March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March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March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March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6786</TotalTime>
  <Words>2202</Words>
  <Application>Microsoft Office PowerPoint</Application>
  <PresentationFormat>Widescreen</PresentationFormat>
  <Paragraphs>259</Paragraphs>
  <Slides>20</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Lucida Grande</vt:lpstr>
      <vt:lpstr>Monotype Sorts</vt:lpstr>
      <vt:lpstr>Arial</vt:lpstr>
      <vt:lpstr>Calibri</vt:lpstr>
      <vt:lpstr>Helvetica</vt:lpstr>
      <vt:lpstr>Times New Roman</vt:lpstr>
      <vt:lpstr>Verdana</vt:lpstr>
      <vt:lpstr>Office Theme</vt:lpstr>
      <vt:lpstr>Document</vt:lpstr>
      <vt:lpstr>AIML TIG March 2023 Plenary Agenda</vt:lpstr>
      <vt:lpstr>Abstract</vt:lpstr>
      <vt:lpstr>PowerPoint Presentation</vt:lpstr>
      <vt:lpstr>PowerPoint Presentation</vt:lpstr>
      <vt:lpstr>Registration for the March 802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March 13, 2023 PM 1</vt:lpstr>
      <vt:lpstr>Discussion Way Forward</vt:lpstr>
      <vt:lpstr>Detailed Agenda Tuesday March 14, 2023 AM1</vt:lpstr>
      <vt:lpstr>Detailed Agenda Thursday March 16, 2023 AM1</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100</cp:revision>
  <cp:lastPrinted>1601-01-01T00:00:00Z</cp:lastPrinted>
  <dcterms:created xsi:type="dcterms:W3CDTF">2018-05-05T22:00:08Z</dcterms:created>
  <dcterms:modified xsi:type="dcterms:W3CDTF">2023-03-13T18:15:24Z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