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2" r:id="rId3"/>
    <p:sldId id="299" r:id="rId4"/>
    <p:sldId id="298" r:id="rId5"/>
    <p:sldId id="300" r:id="rId6"/>
    <p:sldId id="297" r:id="rId7"/>
    <p:sldId id="290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0" autoAdjust="0"/>
    <p:restoredTop sz="94660"/>
  </p:normalViewPr>
  <p:slideViewPr>
    <p:cSldViewPr>
      <p:cViewPr>
        <p:scale>
          <a:sx n="107" d="100"/>
          <a:sy n="107" d="100"/>
        </p:scale>
        <p:origin x="396" y="4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066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179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0246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1311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January</a:t>
            </a:r>
            <a:r>
              <a:rPr lang="en-US" sz="1800" b="1" dirty="0"/>
              <a:t> 2023	doc.: IEEE 802.11-23/0145r0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124-06-00bh-agenda-tgbh-2023-jan-interim.pptx" TargetMode="External"/><Relationship Id="rId7" Type="http://schemas.openxmlformats.org/officeDocument/2006/relationships/hyperlink" Target="https://mentor.ieee.org/802.11/dcn/22/11-22-0651-09-00bh-tgbh-motions-list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973-13-00bh-cc41-comments-against-d0-2.xlsx" TargetMode="External"/><Relationship Id="rId5" Type="http://schemas.openxmlformats.org/officeDocument/2006/relationships/hyperlink" Target="https://mentor.ieee.org/802.11/dcn/21/11-21-0332-37-00bh-issues-tracking.docx" TargetMode="External"/><Relationship Id="rId4" Type="http://schemas.openxmlformats.org/officeDocument/2006/relationships/hyperlink" Target="https://mentor.ieee.org/802.11/dcn/23/11-23-0135-00-00bh-agenda-joint-tgbh-tgbi-2023-jan-interim.pptx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119-04-00bh-way-ahead-decisions.pptx" TargetMode="External"/><Relationship Id="rId13" Type="http://schemas.openxmlformats.org/officeDocument/2006/relationships/hyperlink" Target="https://mentor.ieee.org/802.11/dcn/22/11-22-1079-08-00bh-cr-for-sta-generated-id.docx" TargetMode="External"/><Relationship Id="rId3" Type="http://schemas.openxmlformats.org/officeDocument/2006/relationships/hyperlink" Target="https://mentor.ieee.org/802.11/dcn/22/11-22-2150-02-00bh-clarification-of-requirements.pptx" TargetMode="External"/><Relationship Id="rId7" Type="http://schemas.openxmlformats.org/officeDocument/2006/relationships/hyperlink" Target="https://mentor.ieee.org/802.11/dcn/23/11-23-0022-01-00bh-use-case-for-owe-mode.pptx" TargetMode="External"/><Relationship Id="rId12" Type="http://schemas.openxmlformats.org/officeDocument/2006/relationships/hyperlink" Target="https://mentor.ieee.org/802.11/dcn/22/11-22-1585-00-00bh-multiple-schemes-text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1329-13-00bh-cid-resolutoins-for-12-2-11.docx" TargetMode="External"/><Relationship Id="rId11" Type="http://schemas.openxmlformats.org/officeDocument/2006/relationships/hyperlink" Target="https://mentor.ieee.org/802.11/dcn/22/11-22-0925-03-00bh-maad-text-for-tgbh-draft-0-2.docx" TargetMode="External"/><Relationship Id="rId5" Type="http://schemas.openxmlformats.org/officeDocument/2006/relationships/hyperlink" Target="https://mentor.ieee.org/802.11/dcn/22/11-22-1084-02-00bh-sta-id-opt-in.pptx" TargetMode="External"/><Relationship Id="rId10" Type="http://schemas.openxmlformats.org/officeDocument/2006/relationships/hyperlink" Target="https://mentor.ieee.org/802.11/dcn/22/11-22-0928-01-00bh-text-maad-and-irm-tgbh-draft-0-2.docx" TargetMode="External"/><Relationship Id="rId4" Type="http://schemas.openxmlformats.org/officeDocument/2006/relationships/hyperlink" Target="https://mentor.ieee.org/802.11/dcn/22/11-22-1084-01-00bh-sta-id-opt-in.pptx" TargetMode="External"/><Relationship Id="rId9" Type="http://schemas.openxmlformats.org/officeDocument/2006/relationships/hyperlink" Target="https://mentor.ieee.org/802.11/dcn/22/11-22-2013-01-00bh-id-encoding-in-pre-schemes.pptx" TargetMode="External"/><Relationship Id="rId14" Type="http://schemas.openxmlformats.org/officeDocument/2006/relationships/hyperlink" Target="https://mentor.ieee.org/802.11/dcn/22/11-22-0435-02-00bh-open-issues-from-issues-tracking.ppt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/>
              <a:t>TGbh</a:t>
            </a:r>
            <a:r>
              <a:rPr lang="en-US" dirty="0"/>
              <a:t>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2023-01-19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</a:t>
            </a:r>
            <a:r>
              <a:rPr lang="en-US" dirty="0" err="1"/>
              <a:t>TGbh</a:t>
            </a:r>
            <a:endParaRPr lang="en-US" dirty="0"/>
          </a:p>
          <a:p>
            <a:pPr algn="ctr" eaLnBrk="1" hangingPunct="1">
              <a:buFontTx/>
              <a:buNone/>
            </a:pPr>
            <a:r>
              <a:rPr lang="en-US" dirty="0"/>
              <a:t>“Randomized and Changing MAC addresses” (RCM)</a:t>
            </a:r>
          </a:p>
          <a:p>
            <a:pPr algn="ctr" eaLnBrk="1" hangingPunct="1">
              <a:buFontTx/>
              <a:buNone/>
            </a:pPr>
            <a:r>
              <a:rPr lang="en-US" dirty="0"/>
              <a:t>January 2023 Plenary Session (mixed-mode)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- 1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229600" cy="4876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11-22/2124r6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Joint meeting with TGbi agenda is here: </a:t>
            </a:r>
            <a:r>
              <a:rPr lang="en-US" dirty="0">
                <a:hlinkClick r:id="rId4"/>
              </a:rPr>
              <a:t>11-23/0135r0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Latest Issue Tracking document:  </a:t>
            </a:r>
            <a:r>
              <a:rPr lang="en-US" dirty="0">
                <a:hlinkClick r:id="rId5"/>
              </a:rPr>
              <a:t>11-21/0332r37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Draft D0.2 is posted, in members’ area</a:t>
            </a:r>
          </a:p>
          <a:p>
            <a:pPr>
              <a:spcBef>
                <a:spcPts val="0"/>
              </a:spcBef>
            </a:pPr>
            <a:r>
              <a:rPr lang="en-US" dirty="0"/>
              <a:t>Comment resolution spreadsheet: </a:t>
            </a:r>
            <a:r>
              <a:rPr lang="en-US" dirty="0">
                <a:hlinkClick r:id="rId6"/>
              </a:rPr>
              <a:t>11-22/0973r13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Motions: </a:t>
            </a:r>
            <a:r>
              <a:rPr lang="en-US" dirty="0">
                <a:hlinkClick r:id="rId7"/>
              </a:rPr>
              <a:t>11-22/0651r9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endParaRPr lang="en-US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770729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- 2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229600" cy="5181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/>
              <a:t>Contributions considered: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hlinkClick r:id="rId3"/>
              </a:rPr>
              <a:t>11-22/2150r2</a:t>
            </a:r>
            <a:r>
              <a:rPr lang="en-US" altLang="en-US" sz="1800" dirty="0">
                <a:solidFill>
                  <a:schemeClr val="tx1"/>
                </a:solidFill>
              </a:rPr>
              <a:t>  – </a:t>
            </a:r>
            <a:r>
              <a:rPr lang="en-US" altLang="en-US" sz="1800" dirty="0" err="1">
                <a:solidFill>
                  <a:schemeClr val="tx1"/>
                </a:solidFill>
              </a:rPr>
              <a:t>Clarfication</a:t>
            </a:r>
            <a:r>
              <a:rPr lang="en-US" altLang="en-US" sz="1800" dirty="0">
                <a:solidFill>
                  <a:schemeClr val="tx1"/>
                </a:solidFill>
              </a:rPr>
              <a:t> of requirements (Graham Smith)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hlinkClick r:id="rId4"/>
              </a:rPr>
              <a:t>11-23/0061r1 </a:t>
            </a:r>
            <a:r>
              <a:rPr lang="en-US" altLang="en-US" sz="1800" dirty="0">
                <a:solidFill>
                  <a:schemeClr val="tx1"/>
                </a:solidFill>
              </a:rPr>
              <a:t>– Discussion on pre-association identification schemes (Jay Yang)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hlinkClick r:id="rId5"/>
              </a:rPr>
              <a:t>11-23/0083r2</a:t>
            </a:r>
            <a:r>
              <a:rPr lang="en-US" altLang="en-US" sz="1800" dirty="0">
                <a:solidFill>
                  <a:schemeClr val="tx1"/>
                </a:solidFill>
              </a:rPr>
              <a:t> – Identifier status codes (Kurt Lumbatis)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hlinkClick r:id="rId6"/>
              </a:rPr>
              <a:t>11-22/1329r13</a:t>
            </a:r>
            <a:r>
              <a:rPr lang="en-US" altLang="en-US" sz="1800" dirty="0">
                <a:solidFill>
                  <a:schemeClr val="tx1"/>
                </a:solidFill>
              </a:rPr>
              <a:t> – CID resolutions for 12.2.11 (Kurt Lumbatis)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hlinkClick r:id="rId7"/>
              </a:rPr>
              <a:t>11-23/0022r1</a:t>
            </a:r>
            <a:r>
              <a:rPr lang="en-US" altLang="en-US" sz="1800" dirty="0">
                <a:solidFill>
                  <a:schemeClr val="tx1"/>
                </a:solidFill>
              </a:rPr>
              <a:t> – Use case for OWE mode (Jay Yang)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hlinkClick r:id="rId8"/>
              </a:rPr>
              <a:t>11-23/0119r4</a:t>
            </a:r>
            <a:r>
              <a:rPr lang="en-US" altLang="en-US" sz="1800" dirty="0">
                <a:solidFill>
                  <a:schemeClr val="tx1"/>
                </a:solidFill>
              </a:rPr>
              <a:t> – Way Ahead Decisions (Graham Smith)</a:t>
            </a:r>
            <a:endParaRPr lang="en-US" altLang="en-US" sz="1800" dirty="0">
              <a:solidFill>
                <a:schemeClr val="tx1"/>
              </a:solidFill>
              <a:hlinkClick r:id="rId4"/>
            </a:endParaRP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endParaRPr lang="en-US" altLang="en-US" sz="1600" dirty="0"/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800" dirty="0">
                <a:solidFill>
                  <a:schemeClr val="tx1"/>
                </a:solidFill>
              </a:rPr>
              <a:t>Contributions still in queue: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hlinkClick r:id="rId9"/>
              </a:rPr>
              <a:t>11-22/2013r1</a:t>
            </a:r>
            <a:r>
              <a:rPr lang="en-US" altLang="en-US" sz="1800" dirty="0">
                <a:solidFill>
                  <a:schemeClr val="tx1"/>
                </a:solidFill>
              </a:rPr>
              <a:t> – ID encoding in pre-schemes (Jouni Malinen)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hlinkClick r:id="rId4"/>
              </a:rPr>
              <a:t>11-22/1084r1</a:t>
            </a:r>
            <a:r>
              <a:rPr lang="en-US" altLang="en-US" sz="1800" dirty="0">
                <a:solidFill>
                  <a:schemeClr val="tx1"/>
                </a:solidFill>
              </a:rPr>
              <a:t> – STA ID Opt-in (Sid Thakur)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hlinkClick r:id="rId10"/>
              </a:rPr>
              <a:t>11-22/0928r1</a:t>
            </a:r>
            <a:r>
              <a:rPr lang="en-US" altLang="en-US" sz="1800" dirty="0">
                <a:solidFill>
                  <a:schemeClr val="tx1"/>
                </a:solidFill>
              </a:rPr>
              <a:t> – MAAD Text for TGbh (Graham Smith)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hlinkClick r:id="rId11"/>
              </a:rPr>
              <a:t>11-22/0925r3</a:t>
            </a:r>
            <a:r>
              <a:rPr lang="en-US" altLang="en-US" sz="1800" dirty="0">
                <a:solidFill>
                  <a:schemeClr val="tx1"/>
                </a:solidFill>
              </a:rPr>
              <a:t> – Text for MAAD and IRM in TGbh (Graham Smith)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hlinkClick r:id="rId12"/>
              </a:rPr>
              <a:t>11-22/1585r0</a:t>
            </a:r>
            <a:r>
              <a:rPr lang="en-US" altLang="en-US" sz="1800" dirty="0">
                <a:solidFill>
                  <a:schemeClr val="tx1"/>
                </a:solidFill>
              </a:rPr>
              <a:t> – Multiple schemes text (Graham Smith)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hlinkClick r:id="rId13"/>
              </a:rPr>
              <a:t>11-22/1079r8</a:t>
            </a:r>
            <a:r>
              <a:rPr lang="en-US" altLang="en-US" sz="1800" dirty="0">
                <a:solidFill>
                  <a:schemeClr val="tx1"/>
                </a:solidFill>
              </a:rPr>
              <a:t> – CR for STA generated ID (Jay Yang)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hlinkClick r:id="rId14"/>
              </a:rPr>
              <a:t>11-22/0435r2</a:t>
            </a:r>
            <a:r>
              <a:rPr lang="en-US" sz="1800" dirty="0"/>
              <a:t> – Open issues from Issues Tracking document (Mark</a:t>
            </a:r>
            <a:r>
              <a:rPr lang="en-US" sz="1800" dirty="0">
                <a:solidFill>
                  <a:schemeClr val="tx1"/>
                </a:solidFill>
              </a:rPr>
              <a:t> Hamilton)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endParaRPr lang="en-US" altLang="en-US" sz="1600" dirty="0">
              <a:solidFill>
                <a:schemeClr val="tx1"/>
              </a:solidFill>
            </a:endParaRP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endParaRPr lang="en-US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988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- 3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229600" cy="5181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/>
              <a:t>Straw Polls on way forward (consideration of adding any more solutions to the D0.2 material</a:t>
            </a:r>
          </a:p>
          <a:p>
            <a:pPr lvl="1">
              <a:spcBef>
                <a:spcPts val="0"/>
              </a:spcBef>
            </a:pPr>
            <a:r>
              <a:rPr lang="en-US" altLang="en-US" sz="2400" dirty="0">
                <a:solidFill>
                  <a:schemeClr val="tx1"/>
                </a:solidFill>
              </a:rPr>
              <a:t>All </a:t>
            </a:r>
            <a:r>
              <a:rPr lang="en-US" altLang="en-US" sz="2400" dirty="0"/>
              <a:t>SPs failed to get majority support</a:t>
            </a:r>
          </a:p>
          <a:p>
            <a:pPr lvl="1">
              <a:spcBef>
                <a:spcPts val="0"/>
              </a:spcBef>
            </a:pPr>
            <a:r>
              <a:rPr lang="en-US" altLang="en-US" sz="2400" dirty="0">
                <a:solidFill>
                  <a:schemeClr val="tx1"/>
                </a:solidFill>
              </a:rPr>
              <a:t>One additional possible solution discussed, needs </a:t>
            </a:r>
            <a:r>
              <a:rPr lang="en-US" altLang="en-US" sz="2400" dirty="0"/>
              <a:t>details to be worked out off-line, to be considered on teleconference</a:t>
            </a:r>
          </a:p>
          <a:p>
            <a:pPr lvl="1">
              <a:spcBef>
                <a:spcPts val="0"/>
              </a:spcBef>
            </a:pPr>
            <a:endParaRPr lang="en-US" altLang="en-US" sz="24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800" dirty="0"/>
              <a:t>Joint meeting with TGbi (Agenda items):</a:t>
            </a:r>
          </a:p>
          <a:p>
            <a:pPr lvl="1">
              <a:spcBef>
                <a:spcPts val="0"/>
              </a:spcBef>
            </a:pPr>
            <a:r>
              <a:rPr lang="en-US" sz="2400" dirty="0"/>
              <a:t>Any concerns with overlap of scope between TGbh/TGbi?  Clarify the scope, if/as needed.</a:t>
            </a:r>
          </a:p>
          <a:p>
            <a:pPr lvl="1">
              <a:spcBef>
                <a:spcPts val="0"/>
              </a:spcBef>
            </a:pPr>
            <a:r>
              <a:rPr lang="en-US" sz="2400" dirty="0"/>
              <a:t>Can TGbh adopt a solution that can help or be leveraged into TGbi?</a:t>
            </a:r>
          </a:p>
          <a:p>
            <a:pPr lvl="1">
              <a:spcBef>
                <a:spcPts val="0"/>
              </a:spcBef>
            </a:pPr>
            <a:r>
              <a:rPr lang="en-US" sz="2400" dirty="0"/>
              <a:t>How do we ensure TGbh does _NOT_ adopt a solution that makes TGbi a harder problem, and/or causes TGbi to “undo” TGbh and do something different.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endParaRPr lang="en-US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097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4876800"/>
          </a:xfrm>
        </p:spPr>
        <p:txBody>
          <a:bodyPr/>
          <a:lstStyle/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PAR approved				</a:t>
            </a:r>
            <a:r>
              <a:rPr lang="en-US" altLang="zh-CN" sz="2400" dirty="0">
                <a:highlight>
                  <a:srgbClr val="00FF00"/>
                </a:highlight>
                <a:latin typeface="Times New Roman"/>
                <a:ea typeface="MS Gothic"/>
              </a:rPr>
              <a:t>Feb 2021</a:t>
            </a: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First TG meeting			</a:t>
            </a:r>
            <a:r>
              <a:rPr lang="en-US" altLang="zh-CN" sz="2400" dirty="0">
                <a:highlight>
                  <a:srgbClr val="00FF00"/>
                </a:highlight>
                <a:latin typeface="Times New Roman"/>
                <a:ea typeface="MS Gothic"/>
              </a:rPr>
              <a:t>Mar 2021</a:t>
            </a: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D0.2 CC					</a:t>
            </a:r>
            <a:r>
              <a:rPr lang="en-US" altLang="zh-CN" sz="2400" dirty="0">
                <a:highlight>
                  <a:srgbClr val="00FF00"/>
                </a:highlight>
                <a:latin typeface="Times New Roman"/>
                <a:ea typeface="MS Gothic"/>
                <a:sym typeface="Wingdings" panose="05000000000000000000" pitchFamily="2" charset="2"/>
              </a:rPr>
              <a:t>May 2022</a:t>
            </a:r>
            <a:endParaRPr lang="en-US" altLang="zh-CN" sz="2400" dirty="0">
              <a:latin typeface="Times New Roman"/>
              <a:ea typeface="MS Gothic"/>
            </a:endParaRP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Initial WG Letter Ballot (D1.0)		Mar 2023</a:t>
            </a: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Recirculation LB (D2.0)		Jul 2023</a:t>
            </a: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Initial SA Ballot (D3.0)			Nov 2023</a:t>
            </a: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Final 802.11 WG approval		Mar 2024</a:t>
            </a: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802 EC approval			Apr 2024</a:t>
            </a:r>
          </a:p>
          <a:p>
            <a:pPr lvl="1">
              <a:spcBef>
                <a:spcPts val="0"/>
              </a:spcBef>
              <a:defRPr/>
            </a:pPr>
            <a:r>
              <a:rPr lang="en-US" altLang="zh-CN" sz="2400" dirty="0" err="1">
                <a:latin typeface="Times New Roman"/>
                <a:ea typeface="MS Gothic"/>
              </a:rPr>
              <a:t>RevCom</a:t>
            </a:r>
            <a:r>
              <a:rPr lang="en-US" altLang="zh-CN" sz="2400" dirty="0">
                <a:latin typeface="Times New Roman"/>
                <a:ea typeface="MS Gothic"/>
              </a:rPr>
              <a:t> and SASB approval		Apr 2024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644291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701351" y="685800"/>
            <a:ext cx="7772400" cy="1066800"/>
          </a:xfrm>
        </p:spPr>
        <p:txBody>
          <a:bodyPr/>
          <a:lstStyle/>
          <a:p>
            <a:r>
              <a:rPr lang="en-US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399"/>
            <a:ext cx="7772400" cy="762001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000" dirty="0"/>
              <a:t>Dates TBD: Tuesdays between Jan and Mar, as possible (still working out conflicts), at 9:30am ET, 2 hours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dirty="0"/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dirty="0"/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buNone/>
            </a:pPr>
            <a:endParaRPr lang="en-US" sz="28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A56DEE3-4F27-40F2-868C-37E77A4708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351" y="24384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March plans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2F67E78-A60C-478A-A848-83B88C85A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428999"/>
            <a:ext cx="7772400" cy="76200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000" kern="0" dirty="0"/>
              <a:t>4 meeting slots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000" kern="0" dirty="0"/>
              <a:t>Target D1.0 initial WG LB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kern="0" dirty="0"/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kern="0" dirty="0"/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kern="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FontTx/>
              <a:buNone/>
            </a:pPr>
            <a:endParaRPr lang="en-US" sz="2800" kern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12442</TotalTime>
  <Words>551</Words>
  <Application>Microsoft Office PowerPoint</Application>
  <PresentationFormat>On-screen Show (4:3)</PresentationFormat>
  <Paragraphs>90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802-11-Submission</vt:lpstr>
      <vt:lpstr>Document</vt:lpstr>
      <vt:lpstr>TGbh Closing Report </vt:lpstr>
      <vt:lpstr>Abstract</vt:lpstr>
      <vt:lpstr>Work Completed - 1</vt:lpstr>
      <vt:lpstr>Work Completed - 2</vt:lpstr>
      <vt:lpstr>Work Completed - 3</vt:lpstr>
      <vt:lpstr>Timeline</vt:lpstr>
      <vt:lpstr>Teleconference(s)</vt:lpstr>
    </vt:vector>
  </TitlesOfParts>
  <Company>Ruckus/CommScope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TGbh closing report</dc:title>
  <dc:creator>Mark Hamilton</dc:creator>
  <cp:lastModifiedBy>Hamilton, Mark</cp:lastModifiedBy>
  <cp:revision>382</cp:revision>
  <cp:lastPrinted>1998-02-10T13:28:06Z</cp:lastPrinted>
  <dcterms:created xsi:type="dcterms:W3CDTF">2009-07-15T16:38:20Z</dcterms:created>
  <dcterms:modified xsi:type="dcterms:W3CDTF">2023-01-20T01:01:43Z</dcterms:modified>
</cp:coreProperties>
</file>