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79" r:id="rId5"/>
    <p:sldId id="28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D0.1 CR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436592000"/>
        <c:axId val="-1436599072"/>
      </c:barChart>
      <c:catAx>
        <c:axId val="-143659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436599072"/>
        <c:crosses val="autoZero"/>
        <c:auto val="1"/>
        <c:lblAlgn val="ctr"/>
        <c:lblOffset val="100"/>
        <c:noMultiLvlLbl val="0"/>
      </c:catAx>
      <c:valAx>
        <c:axId val="-14365990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436592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65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Draft may be ready by February 3</a:t>
            </a:r>
            <a:r>
              <a:rPr lang="en-US" altLang="zh-CN" sz="1200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rd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 (that is, 2 weeks after the interim closes).  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Given that Dorothy may need a day or two to open the ballot, let’s say that the ballot opens on February 6</a:t>
            </a:r>
            <a:r>
              <a:rPr lang="en-US" altLang="zh-CN" sz="1200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th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.  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30 days later means that the ballot would around March 10</a:t>
            </a:r>
            <a:r>
              <a:rPr lang="en-US" altLang="zh-CN" sz="1200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th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 – which is the week before the March plenary.</a:t>
            </a:r>
            <a:endParaRPr lang="zh-CN" altLang="zh-C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MS PGothic" pitchFamily="34" charset="-128"/>
              <a:cs typeface="MS PGothic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8943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802.11-23/0131r1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January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2023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2023-01-19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 smtClean="0">
                <a:solidFill>
                  <a:srgbClr val="0000FF"/>
                </a:solidFill>
                <a:latin typeface="Times New Roman"/>
              </a:rPr>
              <a:t>January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2023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  <a:endParaRPr lang="en-US" altLang="en-US" sz="2400" b="1" kern="0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January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447800"/>
            <a:ext cx="7315200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Progress during </a:t>
            </a:r>
            <a:r>
              <a:rPr lang="en-US" altLang="zh-CN" sz="1800" dirty="0" smtClean="0">
                <a:solidFill>
                  <a:srgbClr val="0000FF"/>
                </a:solidFill>
              </a:rPr>
              <a:t>January </a:t>
            </a:r>
            <a:r>
              <a:rPr lang="en-US" altLang="zh-CN" sz="1800" dirty="0" smtClean="0"/>
              <a:t>2023 session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solidFill>
                  <a:srgbClr val="0000FF"/>
                </a:solidFill>
              </a:rPr>
              <a:t>5</a:t>
            </a:r>
            <a:r>
              <a:rPr lang="en-US" altLang="zh-CN" sz="1600" dirty="0" smtClean="0"/>
              <a:t> meetings scheduled </a:t>
            </a:r>
            <a:r>
              <a:rPr lang="en-US" altLang="zh-CN" sz="1600" dirty="0"/>
              <a:t>for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(</a:t>
            </a:r>
            <a:r>
              <a:rPr lang="de-DE" altLang="zh-CN" sz="1600" dirty="0">
                <a:solidFill>
                  <a:schemeClr val="tx1"/>
                </a:solidFill>
              </a:rPr>
              <a:t>January 16 EV1, 17 AM1 &amp; EV1, 18 </a:t>
            </a:r>
            <a:r>
              <a:rPr lang="de-DE" altLang="zh-CN" sz="1600" dirty="0" smtClean="0">
                <a:solidFill>
                  <a:schemeClr val="tx1"/>
                </a:solidFill>
              </a:rPr>
              <a:t>AM1, </a:t>
            </a:r>
            <a:r>
              <a:rPr lang="de-DE" altLang="zh-CN" sz="1600" dirty="0">
                <a:solidFill>
                  <a:schemeClr val="tx1"/>
                </a:solidFill>
              </a:rPr>
              <a:t>19 </a:t>
            </a:r>
            <a:r>
              <a:rPr lang="de-DE" altLang="zh-CN" sz="1600" dirty="0" smtClean="0">
                <a:solidFill>
                  <a:schemeClr val="tx1"/>
                </a:solidFill>
              </a:rPr>
              <a:t>AM2</a:t>
            </a:r>
            <a:r>
              <a:rPr lang="en-US" altLang="zh-CN" sz="1600" dirty="0" smtClean="0">
                <a:solidFill>
                  <a:schemeClr val="tx1"/>
                </a:solidFill>
              </a:rPr>
              <a:t>)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Continued </a:t>
            </a:r>
            <a:r>
              <a:rPr lang="en-US" altLang="zh-CN" sz="1600" dirty="0" smtClean="0">
                <a:solidFill>
                  <a:srgbClr val="0000FF"/>
                </a:solidFill>
              </a:rPr>
              <a:t>comment resolution </a:t>
            </a:r>
            <a:r>
              <a:rPr lang="en-US" altLang="zh-CN" sz="1600" dirty="0" smtClean="0"/>
              <a:t>for D0.1 (802.11bf </a:t>
            </a:r>
            <a:r>
              <a:rPr lang="en-US" altLang="zh-CN" sz="1600" dirty="0"/>
              <a:t>CC40 comments</a:t>
            </a:r>
            <a:r>
              <a:rPr lang="en-US" altLang="zh-CN" sz="1600" dirty="0" smtClean="0"/>
              <a:t>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the Comment resolution for </a:t>
            </a:r>
            <a:r>
              <a:rPr lang="en-US" altLang="zh-CN" sz="1400" dirty="0" smtClean="0">
                <a:solidFill>
                  <a:srgbClr val="FF0000"/>
                </a:solidFill>
              </a:rPr>
              <a:t>6+</a:t>
            </a:r>
            <a:r>
              <a:rPr lang="en-US" altLang="zh-CN" sz="1400" dirty="0" smtClean="0">
                <a:solidFill>
                  <a:srgbClr val="0000FF"/>
                </a:solidFill>
              </a:rPr>
              <a:t> </a:t>
            </a:r>
            <a:r>
              <a:rPr lang="en-US" altLang="zh-CN" sz="1400" dirty="0"/>
              <a:t>CID </a:t>
            </a:r>
            <a:r>
              <a:rPr lang="en-US" altLang="zh-CN" sz="1400" dirty="0" smtClean="0"/>
              <a:t>are </a:t>
            </a:r>
            <a:r>
              <a:rPr lang="en-US" altLang="zh-CN" sz="1400" dirty="0" smtClean="0">
                <a:solidFill>
                  <a:srgbClr val="0000FF"/>
                </a:solidFill>
              </a:rPr>
              <a:t>newly</a:t>
            </a:r>
            <a:r>
              <a:rPr lang="en-US" altLang="zh-CN" sz="1400" dirty="0" smtClean="0"/>
              <a:t> approved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>
                <a:solidFill>
                  <a:srgbClr val="FF0000"/>
                </a:solidFill>
              </a:rPr>
              <a:t>100</a:t>
            </a:r>
            <a:r>
              <a:rPr lang="en-US" altLang="zh-CN" sz="1400" dirty="0" smtClean="0"/>
              <a:t>% </a:t>
            </a:r>
            <a:r>
              <a:rPr lang="en-US" altLang="zh-CN" sz="1400" dirty="0"/>
              <a:t>of all </a:t>
            </a:r>
            <a:r>
              <a:rPr lang="en-US" altLang="zh-CN" sz="1400" dirty="0" smtClean="0"/>
              <a:t>CC40 </a:t>
            </a:r>
            <a:r>
              <a:rPr lang="en-US" altLang="zh-CN" sz="1400" dirty="0"/>
              <a:t>comments are now resolved </a:t>
            </a:r>
            <a:r>
              <a:rPr lang="en-US" altLang="zh-CN" sz="1400" dirty="0" smtClean="0"/>
              <a:t>(</a:t>
            </a:r>
            <a:r>
              <a:rPr lang="en-US" altLang="zh-CN" sz="1400" dirty="0" smtClean="0">
                <a:solidFill>
                  <a:srgbClr val="FF0000"/>
                </a:solidFill>
              </a:rPr>
              <a:t>912/912</a:t>
            </a:r>
            <a:r>
              <a:rPr lang="en-US" altLang="zh-CN" sz="1400" dirty="0" smtClean="0">
                <a:solidFill>
                  <a:srgbClr val="0000FF"/>
                </a:solidFill>
              </a:rPr>
              <a:t>, </a:t>
            </a:r>
            <a:r>
              <a:rPr lang="en-US" altLang="zh-CN" sz="1400" dirty="0"/>
              <a:t>Please refer to the figure)</a:t>
            </a:r>
            <a:endParaRPr lang="en-US" sz="1400" dirty="0" smtClean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Presentation of technical submissions (e.g., </a:t>
            </a:r>
            <a:r>
              <a:rPr lang="en-US" altLang="zh-CN" sz="1600" dirty="0"/>
              <a:t>Comment </a:t>
            </a:r>
            <a:r>
              <a:rPr lang="en-US" altLang="zh-CN" sz="1600" dirty="0" smtClean="0"/>
              <a:t>resolution</a:t>
            </a:r>
            <a:r>
              <a:rPr lang="en-US" sz="1600" dirty="0" smtClean="0"/>
              <a:t>, PDT, </a:t>
            </a:r>
            <a:r>
              <a:rPr lang="en-US" altLang="zh-CN" sz="1600" dirty="0" smtClean="0"/>
              <a:t>and developing </a:t>
            </a:r>
            <a:r>
              <a:rPr lang="en-US" altLang="zh-CN" sz="1600" dirty="0" smtClean="0">
                <a:solidFill>
                  <a:schemeClr val="tx1"/>
                </a:solidFill>
              </a:rPr>
              <a:t>the Draft </a:t>
            </a:r>
            <a:r>
              <a:rPr lang="en-US" sz="1600" dirty="0" smtClean="0">
                <a:solidFill>
                  <a:schemeClr val="tx1"/>
                </a:solidFill>
              </a:rPr>
              <a:t>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Finished CC40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TG Motion passes: </a:t>
            </a:r>
            <a:r>
              <a:rPr lang="en-US" altLang="zh-CN" sz="1600" dirty="0" err="1">
                <a:solidFill>
                  <a:srgbClr val="0000FF"/>
                </a:solidFill>
              </a:rPr>
              <a:t>TGbf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en-US" sz="1600" dirty="0">
                <a:solidFill>
                  <a:srgbClr val="0000FF"/>
                </a:solidFill>
              </a:rPr>
              <a:t>Initial LB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1657350" lvl="3" indent="-342900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Release the </a:t>
            </a:r>
            <a:r>
              <a:rPr lang="en-US" altLang="zh-CN" sz="1600" dirty="0" smtClean="0">
                <a:solidFill>
                  <a:srgbClr val="0000FF"/>
                </a:solidFill>
              </a:rPr>
              <a:t>Draft 1.0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C</a:t>
            </a:r>
            <a:r>
              <a:rPr lang="en-US" altLang="zh-CN" sz="1600" dirty="0" smtClean="0"/>
              <a:t>omment collection </a:t>
            </a:r>
            <a:r>
              <a:rPr lang="en-US" altLang="zh-CN" sz="1600" dirty="0"/>
              <a:t>for </a:t>
            </a:r>
            <a:r>
              <a:rPr lang="en-US" altLang="zh-CN" sz="1600" dirty="0" smtClean="0"/>
              <a:t>D1.0, and assign the comments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Requested </a:t>
            </a:r>
            <a:r>
              <a:rPr lang="en-US" altLang="zh-CN" sz="1600" dirty="0" smtClean="0">
                <a:solidFill>
                  <a:srgbClr val="0000FF"/>
                </a:solidFill>
              </a:rPr>
              <a:t>1-2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calls per </a:t>
            </a:r>
            <a:r>
              <a:rPr lang="en-US" altLang="zh-CN" sz="1600" dirty="0" smtClean="0"/>
              <a:t>week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9" name="Chart 6">
            <a:extLst>
              <a:ext uri="{FF2B5EF4-FFF2-40B4-BE49-F238E27FC236}">
                <a16:creationId xmlns=""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511615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矩形 2"/>
          <p:cNvSpPr/>
          <p:nvPr/>
        </p:nvSpPr>
        <p:spPr bwMode="auto">
          <a:xfrm>
            <a:off x="9319084" y="1600200"/>
            <a:ext cx="1371600" cy="38100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Finished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770561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PAR approved		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</a:rPr>
              <a:t>	Sep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First TG meeting		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</a:rPr>
              <a:t>Oct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Jan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April 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2022</a:t>
            </a:r>
            <a:endParaRPr lang="en-US" altLang="zh-CN" sz="14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FF0000"/>
                </a:solidFill>
              </a:rPr>
              <a:t>Initial Letter Ballot (D1.0)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</a:rPr>
              <a:t>		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 smtClean="0">
                <a:solidFill>
                  <a:srgbClr val="FF0000"/>
                </a:solidFill>
              </a:rPr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(D2.0)	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strike="sngStrike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March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July 2023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(D3.0)		</a:t>
            </a:r>
            <a:r>
              <a:rPr lang="en-US" altLang="zh-CN" sz="1400" i="1" kern="0" dirty="0" smtClean="0"/>
              <a:t>May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Nov 2023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(D4.0)	 	</a:t>
            </a:r>
            <a:r>
              <a:rPr lang="en-US" altLang="zh-CN" sz="1400" i="1" kern="0" dirty="0" smtClean="0"/>
              <a:t>July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Initial SA Ballot (D4.0)	 	Sep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2024</a:t>
            </a:r>
            <a:endParaRPr lang="en-US" altLang="zh-CN" sz="1400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Final 802.11 WG approval	</a:t>
            </a:r>
            <a:r>
              <a:rPr lang="en-US" altLang="zh-CN" sz="1400" i="1" kern="0" dirty="0" smtClean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802 EC approval		</a:t>
            </a:r>
            <a:r>
              <a:rPr lang="en-US" altLang="zh-CN" sz="1400" i="1" kern="0" dirty="0" smtClean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 smtClean="0"/>
              <a:t>RevCom</a:t>
            </a:r>
            <a:r>
              <a:rPr lang="en-US" altLang="zh-CN" sz="1400" kern="0" dirty="0" smtClean="0"/>
              <a:t> and SASB approval 	Sep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2025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1713638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</a:t>
            </a:r>
            <a:r>
              <a:rPr lang="en-US" altLang="zh-CN" sz="3200" dirty="0" smtClean="0"/>
              <a:t>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324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Confirmed:</a:t>
            </a:r>
            <a:endParaRPr lang="en-US" altLang="zh-CN" sz="1200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23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(Holidays)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24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26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(Thursday),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 –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30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(1 calls/week for the first 3 weeks)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31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b="1" dirty="0">
                <a:solidFill>
                  <a:srgbClr val="FF0000"/>
                </a:solidFill>
                <a:cs typeface="Times New Roman" panose="02020603050405020304" pitchFamily="18" charset="0"/>
              </a:rPr>
              <a:t>February	2	(Thursday),	</a:t>
            </a:r>
            <a:r>
              <a:rPr lang="en-US" altLang="zh-CN" sz="1100" b="1" dirty="0">
                <a:solidFill>
                  <a:srgbClr val="00B050"/>
                </a:solidFill>
                <a:cs typeface="Times New Roman" panose="02020603050405020304" pitchFamily="18" charset="0"/>
              </a:rPr>
              <a:t>09</a:t>
            </a:r>
            <a:r>
              <a:rPr lang="zh-CN" altLang="en-US" sz="1100" b="1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b="1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</a:t>
            </a:r>
            <a:r>
              <a:rPr lang="en-US" altLang="zh-CN" sz="1100" b="1" dirty="0">
                <a:solidFill>
                  <a:srgbClr val="FF0000"/>
                </a:solidFill>
                <a:cs typeface="Times New Roman" panose="02020603050405020304" pitchFamily="18" charset="0"/>
              </a:rPr>
              <a:t>ET -- added back??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--CAC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7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9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13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 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(2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calls/week 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after the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first 3 weeks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)</a:t>
            </a: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14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16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20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23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27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 </a:t>
            </a:r>
            <a:r>
              <a:rPr lang="en-US" altLang="zh-CN" sz="1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-- CAC</a:t>
            </a:r>
            <a:endParaRPr lang="en-US" altLang="zh-CN" sz="11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28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March	2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strike="sngStrike" dirty="0" smtClean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March 	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March 	7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March	9	(Thursday),	22</a:t>
            </a:r>
            <a:r>
              <a:rPr lang="zh-CN" altLang="en-US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zh-CN" sz="1100" dirty="0"/>
              <a:t>12 Mar 2023 - </a:t>
            </a:r>
            <a:r>
              <a:rPr lang="en-US" altLang="zh-CN" sz="1100" dirty="0">
                <a:solidFill>
                  <a:srgbClr val="FF0000"/>
                </a:solidFill>
              </a:rPr>
              <a:t>Daylight Saving Time Starts</a:t>
            </a:r>
          </a:p>
          <a:p>
            <a:pPr>
              <a:spcBef>
                <a:spcPts val="0"/>
              </a:spcBef>
            </a:pPr>
            <a:r>
              <a:rPr lang="en-US" altLang="zh-CN" sz="1100" b="0" dirty="0" smtClean="0"/>
              <a:t>Sunday</a:t>
            </a:r>
            <a:r>
              <a:rPr lang="en-US" altLang="zh-CN" sz="1100" b="0" dirty="0"/>
              <a:t>, 12 March 2023, </a:t>
            </a:r>
            <a:r>
              <a:rPr lang="en-US" altLang="zh-CN" sz="1100" dirty="0"/>
              <a:t>02:00:00</a:t>
            </a:r>
            <a:r>
              <a:rPr lang="en-US" altLang="zh-CN" sz="1100" b="0" dirty="0"/>
              <a:t> clocks are turned </a:t>
            </a:r>
            <a:r>
              <a:rPr lang="en-US" altLang="zh-CN" sz="1100" dirty="0"/>
              <a:t>forward</a:t>
            </a:r>
            <a:r>
              <a:rPr lang="en-US" altLang="zh-CN" sz="1100" b="0" dirty="0"/>
              <a:t> 1 hour to</a:t>
            </a:r>
            <a:br>
              <a:rPr lang="en-US" altLang="zh-CN" sz="1100" b="0" dirty="0"/>
            </a:br>
            <a:r>
              <a:rPr lang="en-US" altLang="zh-CN" sz="1100" b="0" dirty="0"/>
              <a:t>Sunday, 12 March 2023, </a:t>
            </a:r>
            <a:r>
              <a:rPr lang="en-US" altLang="zh-CN" sz="1100" dirty="0"/>
              <a:t>03:00:00</a:t>
            </a:r>
            <a:r>
              <a:rPr lang="en-US" altLang="zh-CN" sz="1100" b="0" dirty="0"/>
              <a:t> local daylight time instead.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To be Confirmed: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1200" b="1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March </a:t>
            </a:r>
            <a:r>
              <a:rPr lang="en-US" altLang="zh-CN" sz="1600" b="1" dirty="0" smtClean="0"/>
              <a:t>Plenary 2023 </a:t>
            </a:r>
            <a:r>
              <a:rPr lang="en-US" altLang="zh-CN" sz="1600" b="1" dirty="0"/>
              <a:t>(March </a:t>
            </a:r>
            <a:r>
              <a:rPr lang="en-US" altLang="zh-CN" sz="1600" b="1" dirty="0" smtClean="0"/>
              <a:t>12-17) </a:t>
            </a:r>
            <a:r>
              <a:rPr lang="en-US" altLang="zh-CN" sz="1600" dirty="0"/>
              <a:t>	</a:t>
            </a:r>
            <a:endParaRPr lang="en-US" altLang="zh-CN" sz="1200" dirty="0" smtClean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March 13    </a:t>
            </a:r>
            <a:r>
              <a:rPr lang="en-US" altLang="zh-CN" sz="1200" strike="sngStrike" dirty="0">
                <a:solidFill>
                  <a:srgbClr val="0070C0"/>
                </a:solidFill>
                <a:cs typeface="Times New Roman" panose="02020603050405020304" pitchFamily="18" charset="0"/>
              </a:rPr>
              <a:t>(Monday EV 1),		19:30-21:30 Atlanta </a:t>
            </a:r>
            <a:r>
              <a:rPr lang="en-US" altLang="zh-CN" sz="1200" strike="sngStrike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time </a:t>
            </a:r>
            <a:r>
              <a:rPr lang="en-US" altLang="zh-CN" sz="1200" strike="sngStrike" dirty="0">
                <a:solidFill>
                  <a:srgbClr val="0070C0"/>
                </a:solidFill>
                <a:cs typeface="Times New Roman" panose="02020603050405020304" pitchFamily="18" charset="0"/>
              </a:rPr>
              <a:t>–Tutorial? </a:t>
            </a:r>
            <a:endParaRPr lang="en-US" altLang="zh-CN" sz="12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March 14    (Tuesday AM 1),		08:00-10:00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Atlanta time</a:t>
            </a:r>
            <a:endParaRPr lang="en-US" altLang="zh-CN" sz="12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>
                <a:solidFill>
                  <a:srgbClr val="0070C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200" strike="sngStrike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14    </a:t>
            </a:r>
            <a:r>
              <a:rPr lang="en-US" altLang="zh-CN" sz="1200" strike="sngStrike" dirty="0">
                <a:solidFill>
                  <a:srgbClr val="0070C0"/>
                </a:solidFill>
                <a:cs typeface="Times New Roman" panose="02020603050405020304" pitchFamily="18" charset="0"/>
              </a:rPr>
              <a:t>(Tuesday EV 1),		19:30-21:30 Atlanta time </a:t>
            </a:r>
            <a:endParaRPr lang="en-US" altLang="zh-CN" sz="1200" strike="sngStrike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15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(Wednesday AM 1),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	08:00-10:00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Atlanta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March </a:t>
            </a:r>
            <a:r>
              <a:rPr lang="en-US" altLang="zh-CN" sz="1200" dirty="0" smtClean="0">
                <a:solidFill>
                  <a:srgbClr val="00B0F0"/>
                </a:solidFill>
                <a:ea typeface="宋体" panose="02010600030101010101" pitchFamily="2" charset="-122"/>
              </a:rPr>
              <a:t>15    </a:t>
            </a: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(Wednesday AM 2),	</a:t>
            </a:r>
            <a:r>
              <a:rPr lang="en-US" altLang="zh-CN" sz="1200" dirty="0" smtClean="0">
                <a:solidFill>
                  <a:srgbClr val="00B0F0"/>
                </a:solidFill>
                <a:ea typeface="宋体" panose="02010600030101010101" pitchFamily="2" charset="-122"/>
              </a:rPr>
              <a:t>	10:30-12:30 </a:t>
            </a: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Atlanta </a:t>
            </a:r>
            <a:r>
              <a:rPr lang="en-US" altLang="zh-CN" sz="1200" dirty="0" smtClean="0">
                <a:solidFill>
                  <a:srgbClr val="00B0F0"/>
                </a:solidFill>
                <a:ea typeface="宋体" panose="02010600030101010101" pitchFamily="2" charset="-122"/>
              </a:rPr>
              <a:t>time </a:t>
            </a:r>
            <a:endParaRPr lang="en-US" altLang="zh-CN" sz="1200" dirty="0">
              <a:solidFill>
                <a:srgbClr val="00B0F0"/>
              </a:solidFill>
              <a:ea typeface="宋体" panose="02010600030101010101" pitchFamily="2" charset="-122"/>
            </a:endParaRP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strike="sngStrike" dirty="0">
              <a:solidFill>
                <a:srgbClr val="1F497D"/>
              </a:solidFill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16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(Thursday AM 1),		08:00-10:00 Atlanta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16    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(Thursday AM 2),		10:30-12:30 Atlanta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 smtClean="0">
                <a:cs typeface="Times New Roman" panose="02020603050405020304" pitchFamily="18" charset="0"/>
              </a:rPr>
              <a:t>** </a:t>
            </a:r>
            <a:r>
              <a:rPr lang="en-US" altLang="zh-CN" sz="900" dirty="0">
                <a:cs typeface="Times New Roman" panose="02020603050405020304" pitchFamily="18" charset="0"/>
              </a:rPr>
              <a:t>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(Jan2023 – Mar 2023 CAC calls: </a:t>
            </a:r>
            <a:r>
              <a:rPr lang="en-US" altLang="zh-CN" sz="900" dirty="0">
                <a:solidFill>
                  <a:srgbClr val="0000FF"/>
                </a:solidFill>
                <a:cs typeface="Times New Roman" panose="02020603050405020304" pitchFamily="18" charset="0"/>
              </a:rPr>
              <a:t>February 6, </a:t>
            </a:r>
            <a:r>
              <a:rPr lang="en-US" altLang="zh-CN" sz="9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27</a:t>
            </a:r>
            <a:r>
              <a:rPr lang="en-US" altLang="zh-CN" sz="900" smtClean="0">
                <a:solidFill>
                  <a:srgbClr val="0000FF"/>
                </a:solidFill>
                <a:cs typeface="Times New Roman" panose="02020603050405020304" pitchFamily="18" charset="0"/>
              </a:rPr>
              <a:t>, and March 12</a:t>
            </a:r>
            <a:r>
              <a:rPr lang="en-US" altLang="zh-CN" sz="900" smtClean="0">
                <a:cs typeface="Times New Roman" panose="02020603050405020304" pitchFamily="18" charset="0"/>
              </a:rPr>
              <a:t>)</a:t>
            </a:r>
            <a:endParaRPr lang="en-US" altLang="zh-CN" sz="9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2. </a:t>
            </a:r>
            <a:r>
              <a:rPr lang="en-US" altLang="zh-CN" sz="900" dirty="0"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cs typeface="Times New Roman" panose="02020603050405020304" pitchFamily="18" charset="0"/>
              </a:rPr>
              <a:t>22:00 - 00:00am ET </a:t>
            </a:r>
            <a:r>
              <a:rPr lang="en-US" altLang="zh-CN" sz="900" dirty="0">
                <a:cs typeface="MS PGothic" charset="0"/>
              </a:rPr>
              <a:t>(Thursday 19</a:t>
            </a:r>
            <a:r>
              <a:rPr lang="zh-CN" altLang="en-US" sz="900" dirty="0">
                <a:cs typeface="MS PGothic" charset="0"/>
              </a:rPr>
              <a:t>：</a:t>
            </a:r>
            <a:r>
              <a:rPr lang="en-US" altLang="zh-CN" sz="900" dirty="0">
                <a:cs typeface="MS PGothic" charset="0"/>
              </a:rPr>
              <a:t>00  – 21:00 PT, Friday 11am-13:00 in China, Friday 5am-7am in Israel, Friday 4am – 6am in Central Europe), and </a:t>
            </a:r>
            <a:r>
              <a:rPr lang="en-US" altLang="zh-CN" sz="9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900" dirty="0">
                <a:cs typeface="MS PGothic" charset="0"/>
              </a:rPr>
              <a:t>will help to take the minutes for these slots</a:t>
            </a:r>
            <a:r>
              <a:rPr lang="en-US" altLang="zh-CN" sz="900" dirty="0" smtClean="0">
                <a:cs typeface="MS PGothic" charset="0"/>
              </a:rPr>
              <a:t>.</a:t>
            </a:r>
            <a:endParaRPr lang="zh-CN" altLang="en-US" sz="9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6553200" y="3752215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/>
                <a:gridCol w="762000"/>
                <a:gridCol w="762000"/>
                <a:gridCol w="914400"/>
                <a:gridCol w="762000"/>
                <a:gridCol w="838200"/>
                <a:gridCol w="838200"/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Atlanta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 smtClean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13:00-15:00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07:00-09:00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05:00-07:00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15:30-17:30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09:30-11:30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18:30-20:30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12:30-14:30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21:00-23:00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22:00-00:00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15:00-17:00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13:00-15:00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00:30-02:30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18:30-20:30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68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1323</TotalTime>
  <Words>339</Words>
  <Application>Microsoft Office PowerPoint</Application>
  <PresentationFormat>宽屏</PresentationFormat>
  <Paragraphs>183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January 2023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63</cp:revision>
  <cp:lastPrinted>1601-01-01T00:00:00Z</cp:lastPrinted>
  <dcterms:created xsi:type="dcterms:W3CDTF">2019-09-06T19:28:44Z</dcterms:created>
  <dcterms:modified xsi:type="dcterms:W3CDTF">2023-01-20T01:31:16Z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(3)sDdxNHK2lRO9tFczoHUAvuAx0jP/TQDoo41ppXL7aEP0U3Id+DolQdK26U5SmX+7H+FG1v7c
/exQtdqGdaKoJ44jnxc2p8AQT1rdyHB1UevZ9l5BswgszqqdtcilQ+I4FVSd91lfmHL9gywc
74qmW3ndg7zg9a78vKnTqhIQN1hSQKIKuXa1XBkr2SBSKpQUajCetxHx4rsSDHGONnFIZQNs
GSJaR69M9Ka9y1E9PM</vt:lpwstr>
  </property>
  <property fmtid="{D5CDD505-2E9C-101B-9397-08002B2CF9AE}" pid="3" name="_2015_ms_pID_7253431">
    <vt:lpwstr>qfVHf3Wm3Y0BVMYr8MSDZoEHNA46cV/qATCQ5FrcRD72kmZgpk+hu9
TAxBY/RUDprsU3lLj7lT80uFv/jHv1Q2UBOzULQWga0c4BmmaBQEHHow3JXpPLyK0I+conXw
3ldVJahQKnY3Rc6thYJdxIW0TRQGjB9kcMVI7ltbAelHxqU4VRFByp3DvoFAn6jiyC5jrCr9
a50QjHQFuh6WECW4y1gTj5GdbNDn4Bph4aoa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r1D0h4vLI9inM0zBMVKZRP4=</vt:lpwstr>
  </property>
</Properties>
</file>