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9" r:id="rId5"/>
    <p:sldId id="28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102" d="100"/>
          <a:sy n="102" d="100"/>
        </p:scale>
        <p:origin x="854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43521024"/>
        <c:axId val="1043515040"/>
      </c:barChart>
      <c:catAx>
        <c:axId val="104352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43515040"/>
        <c:crosses val="autoZero"/>
        <c:auto val="1"/>
        <c:lblAlgn val="ctr"/>
        <c:lblOffset val="100"/>
        <c:noMultiLvlLbl val="0"/>
      </c:catAx>
      <c:valAx>
        <c:axId val="10435150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43521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65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Draft may be ready by February 3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rd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(that is, 2 weeks after the interim closes).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Given that Dorothy may need a day or two to open the ballot, let’s say that the ballot opens on February 6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30 days later means that the ballot would around March 10</a:t>
            </a:r>
            <a:r>
              <a:rPr lang="en-US" altLang="zh-CN" sz="120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– which is the week before the March plenary.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MS PGothic" pitchFamily="34" charset="-128"/>
              <a:cs typeface="MS PGothic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740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802.11-23/0131r0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January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2023-01-19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January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January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 smtClean="0">
                <a:solidFill>
                  <a:srgbClr val="0000FF"/>
                </a:solidFill>
              </a:rPr>
              <a:t>January </a:t>
            </a:r>
            <a:r>
              <a:rPr lang="en-US" altLang="zh-CN" sz="1800" dirty="0" smtClean="0"/>
              <a:t>2023 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</a:rPr>
              <a:t>5</a:t>
            </a:r>
            <a:r>
              <a:rPr lang="en-US" altLang="zh-CN" sz="1600" dirty="0" smtClean="0"/>
              <a:t> meetings scheduled </a:t>
            </a:r>
            <a:r>
              <a:rPr lang="en-US" altLang="zh-CN" sz="1600" dirty="0"/>
              <a:t>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</a:t>
            </a:r>
            <a:r>
              <a:rPr lang="de-DE" altLang="zh-CN" sz="1600" dirty="0">
                <a:solidFill>
                  <a:schemeClr val="tx1"/>
                </a:solidFill>
              </a:rPr>
              <a:t>January 16 EV1, 17 AM1 &amp; EV1, 18 </a:t>
            </a:r>
            <a:r>
              <a:rPr lang="de-DE" altLang="zh-CN" sz="1600" dirty="0" smtClean="0">
                <a:solidFill>
                  <a:schemeClr val="tx1"/>
                </a:solidFill>
              </a:rPr>
              <a:t>AM1, </a:t>
            </a:r>
            <a:r>
              <a:rPr lang="de-DE" altLang="zh-CN" sz="1600" dirty="0">
                <a:solidFill>
                  <a:schemeClr val="tx1"/>
                </a:solidFill>
              </a:rPr>
              <a:t>19 </a:t>
            </a:r>
            <a:r>
              <a:rPr lang="de-DE" altLang="zh-CN" sz="1600" dirty="0" smtClean="0">
                <a:solidFill>
                  <a:schemeClr val="tx1"/>
                </a:solidFill>
              </a:rPr>
              <a:t>AM2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Continued </a:t>
            </a:r>
            <a:r>
              <a:rPr lang="en-US" altLang="zh-CN" sz="16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 smtClean="0"/>
              <a:t>for D0.1 (802.11bf </a:t>
            </a:r>
            <a:r>
              <a:rPr lang="en-US" altLang="zh-CN" sz="1600" dirty="0"/>
              <a:t>CC40 comments</a:t>
            </a:r>
            <a:r>
              <a:rPr lang="en-US" altLang="zh-CN" sz="16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6+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/>
              <a:t>CID </a:t>
            </a:r>
            <a:r>
              <a:rPr lang="en-US" altLang="zh-CN" sz="1400" dirty="0" smtClean="0"/>
              <a:t>are </a:t>
            </a: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FF0000"/>
                </a:solidFill>
              </a:rPr>
              <a:t>100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resolved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912/912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(e.g., </a:t>
            </a:r>
            <a:r>
              <a:rPr lang="en-US" altLang="zh-CN" sz="1600" dirty="0"/>
              <a:t>Comment </a:t>
            </a:r>
            <a:r>
              <a:rPr lang="en-US" altLang="zh-CN" sz="1600" dirty="0" smtClean="0"/>
              <a:t>resolution</a:t>
            </a:r>
            <a:r>
              <a:rPr lang="en-US" sz="1600" dirty="0" smtClean="0"/>
              <a:t>, PDT, </a:t>
            </a:r>
            <a:r>
              <a:rPr lang="en-US" altLang="zh-CN" sz="1600" dirty="0" smtClean="0"/>
              <a:t>and developing </a:t>
            </a:r>
            <a:r>
              <a:rPr lang="en-US" altLang="zh-CN" sz="1600" dirty="0" smtClean="0">
                <a:solidFill>
                  <a:schemeClr val="tx1"/>
                </a:solidFill>
              </a:rPr>
              <a:t>the Draft </a:t>
            </a:r>
            <a:r>
              <a:rPr lang="en-US" sz="1600" dirty="0" smtClean="0">
                <a:solidFill>
                  <a:schemeClr val="tx1"/>
                </a:solidFill>
              </a:rPr>
              <a:t>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Finished CC40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TG Motion passes: </a:t>
            </a:r>
            <a:r>
              <a:rPr lang="en-US" altLang="zh-CN" sz="1600" dirty="0" err="1">
                <a:solidFill>
                  <a:srgbClr val="0000FF"/>
                </a:solidFill>
              </a:rPr>
              <a:t>TGbf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>
                <a:solidFill>
                  <a:srgbClr val="0000FF"/>
                </a:solidFill>
              </a:rPr>
              <a:t>Initial LB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1657350" lvl="3" indent="-34290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Release the </a:t>
            </a:r>
            <a:r>
              <a:rPr lang="en-US" altLang="zh-CN" sz="1600" dirty="0" smtClean="0">
                <a:solidFill>
                  <a:srgbClr val="0000FF"/>
                </a:solidFill>
              </a:rPr>
              <a:t>Draft 1.0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C</a:t>
            </a:r>
            <a:r>
              <a:rPr lang="en-US" altLang="zh-CN" sz="1600" dirty="0" smtClean="0"/>
              <a:t>omment collection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D1.0, and assign the comments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1-2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 per </a:t>
            </a:r>
            <a:r>
              <a:rPr lang="en-US" altLang="zh-CN" sz="1600" dirty="0" smtClean="0"/>
              <a:t>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9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9389747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矩形 2"/>
          <p:cNvSpPr/>
          <p:nvPr/>
        </p:nvSpPr>
        <p:spPr bwMode="auto">
          <a:xfrm>
            <a:off x="9319084" y="1600200"/>
            <a:ext cx="1371600" cy="38100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770561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Oct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2022</a:t>
            </a:r>
            <a:endParaRPr lang="en-US" altLang="zh-CN" sz="14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 smtClean="0">
                <a:solidFill>
                  <a:srgbClr val="FF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(D2.0)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March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(D3.0)		</a:t>
            </a:r>
            <a:r>
              <a:rPr lang="en-US" altLang="zh-CN" sz="1400" i="1" kern="0" dirty="0" smtClean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(D4.0)	 	</a:t>
            </a:r>
            <a:r>
              <a:rPr lang="en-US" altLang="zh-CN" sz="1400" i="1" kern="0" dirty="0" smtClean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Final 802.11 WG approval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802 EC approval	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 smtClean="0"/>
              <a:t>RevCom</a:t>
            </a:r>
            <a:r>
              <a:rPr lang="en-US" altLang="zh-CN" sz="1400" kern="0" dirty="0" smtClean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1713638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</a:t>
            </a:r>
            <a:r>
              <a:rPr lang="en-US" altLang="zh-CN" sz="3200" dirty="0" smtClean="0"/>
              <a:t>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23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(Holidays)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24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26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(Thursday),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 –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30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(1 calls/week for the first 3 weeks)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b="1" dirty="0">
                <a:solidFill>
                  <a:srgbClr val="FF0000"/>
                </a:solidFill>
                <a:cs typeface="Times New Roman" panose="02020603050405020304" pitchFamily="18" charset="0"/>
              </a:rPr>
              <a:t>February	2	(Thursday),	</a:t>
            </a:r>
            <a:r>
              <a:rPr lang="en-US" altLang="zh-CN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09</a:t>
            </a:r>
            <a:r>
              <a:rPr lang="zh-CN" altLang="en-US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b="1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--CAC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13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(2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calls/week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after the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first 3 weeks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)</a:t>
            </a: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14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20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23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27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February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28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	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 smtClean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7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March	9	(Thursday),	22</a:t>
            </a:r>
            <a:r>
              <a:rPr lang="zh-CN" altLang="en-US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2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March </a:t>
            </a:r>
            <a:r>
              <a:rPr lang="en-US" altLang="zh-CN" sz="1600" b="1" dirty="0" smtClean="0"/>
              <a:t>Plenary 2023 </a:t>
            </a:r>
            <a:r>
              <a:rPr lang="en-US" altLang="zh-CN" sz="1600" b="1" dirty="0"/>
              <a:t>(March </a:t>
            </a:r>
            <a:r>
              <a:rPr lang="en-US" altLang="zh-CN" sz="1600" b="1" dirty="0" smtClean="0"/>
              <a:t>12-17) </a:t>
            </a:r>
            <a:r>
              <a:rPr lang="en-US" altLang="zh-CN" sz="1600" dirty="0"/>
              <a:t>	</a:t>
            </a:r>
            <a:endParaRPr lang="en-US" altLang="zh-CN" sz="1200" dirty="0" smtClean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March 13    </a:t>
            </a: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(Monday EV 1),		19:30-21:30 Atlanta </a:t>
            </a:r>
            <a:r>
              <a:rPr lang="en-US" altLang="zh-CN" sz="1200" strike="sngStrike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time </a:t>
            </a:r>
            <a:r>
              <a:rPr lang="en-US" altLang="zh-CN" sz="1200" strike="sngStrike" dirty="0">
                <a:solidFill>
                  <a:srgbClr val="0070C0"/>
                </a:solidFill>
                <a:cs typeface="Times New Roman" panose="02020603050405020304" pitchFamily="18" charset="0"/>
              </a:rPr>
              <a:t>–Tutorial? </a:t>
            </a: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14    (Tuesday AM 1),		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Atlanta time</a:t>
            </a: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14    </a:t>
            </a: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(Tuesday EV 1),		19:30-21:30 Atlanta time </a:t>
            </a:r>
            <a:endParaRPr lang="en-US" altLang="zh-CN" sz="12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15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(Wednesday AM 1),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	08:00-10:00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00B0F0"/>
                </a:solidFill>
                <a:ea typeface="宋体" panose="02010600030101010101" pitchFamily="2" charset="-122"/>
              </a:rPr>
              <a:t>March </a:t>
            </a:r>
            <a:r>
              <a:rPr lang="en-US" altLang="zh-CN" sz="1200" strike="sngStrike" dirty="0" smtClean="0">
                <a:solidFill>
                  <a:srgbClr val="00B0F0"/>
                </a:solidFill>
                <a:ea typeface="宋体" panose="02010600030101010101" pitchFamily="2" charset="-122"/>
              </a:rPr>
              <a:t>15    </a:t>
            </a:r>
            <a:r>
              <a:rPr lang="en-US" altLang="zh-CN" sz="1200" strike="sngStrike" dirty="0">
                <a:solidFill>
                  <a:srgbClr val="00B0F0"/>
                </a:solidFill>
                <a:ea typeface="宋体" panose="02010600030101010101" pitchFamily="2" charset="-122"/>
              </a:rPr>
              <a:t>(Wednesday AM 2),	</a:t>
            </a:r>
            <a:r>
              <a:rPr lang="en-US" altLang="zh-CN" sz="1200" strike="sngStrike" dirty="0" smtClean="0">
                <a:solidFill>
                  <a:srgbClr val="00B0F0"/>
                </a:solidFill>
                <a:ea typeface="宋体" panose="02010600030101010101" pitchFamily="2" charset="-122"/>
              </a:rPr>
              <a:t>	10:30-12:30 </a:t>
            </a:r>
            <a:r>
              <a:rPr lang="en-US" altLang="zh-CN" sz="1200" strike="sngStrike" dirty="0">
                <a:solidFill>
                  <a:srgbClr val="00B0F0"/>
                </a:solidFill>
                <a:ea typeface="宋体" panose="02010600030101010101" pitchFamily="2" charset="-122"/>
              </a:rPr>
              <a:t>Atlanta </a:t>
            </a:r>
            <a:r>
              <a:rPr lang="en-US" altLang="zh-CN" sz="1200" strike="sngStrike" dirty="0" smtClean="0">
                <a:solidFill>
                  <a:srgbClr val="00B0F0"/>
                </a:solidFill>
                <a:ea typeface="宋体" panose="02010600030101010101" pitchFamily="2" charset="-122"/>
              </a:rPr>
              <a:t>time – </a:t>
            </a:r>
            <a:r>
              <a:rPr lang="en-US" altLang="zh-CN" sz="1200" strike="sngStrike" dirty="0">
                <a:solidFill>
                  <a:srgbClr val="00B0F0"/>
                </a:solidFill>
                <a:ea typeface="宋体" panose="02010600030101010101" pitchFamily="2" charset="-122"/>
              </a:rPr>
              <a:t>Mid?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16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(Thursday AM 1),		08:00-10:00 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March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16    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(Thursday AM 2),		10:30-12:30 Atlanta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900" dirty="0">
                <a:cs typeface="Times New Roman" panose="02020603050405020304" pitchFamily="18" charset="0"/>
              </a:rPr>
              <a:t>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(Jan2023 – Mar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February 6, 27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22:00 - 00:00am ET </a:t>
            </a:r>
            <a:r>
              <a:rPr lang="en-US" altLang="zh-CN" sz="900" dirty="0">
                <a:cs typeface="MS PGothic" charset="0"/>
              </a:rPr>
              <a:t>(Thursday 19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21:00 PT, Friday 11am-13:00 in China, Friday 5am-7am in Israel, Friday 4am – 6am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</a:t>
            </a:r>
            <a:r>
              <a:rPr lang="en-US" altLang="zh-CN" sz="900" dirty="0" smtClean="0">
                <a:cs typeface="MS PGothic" charset="0"/>
              </a:rPr>
              <a:t>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85632"/>
              </p:ext>
            </p:extLst>
          </p:nvPr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/>
                <a:gridCol w="762000"/>
                <a:gridCol w="762000"/>
                <a:gridCol w="914400"/>
                <a:gridCol w="762000"/>
                <a:gridCol w="838200"/>
                <a:gridCol w="838200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Atlanta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 smtClean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06:00-08:00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18:30-20:30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08:30-10:30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21:30-23:30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00:00-02:00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14:00-16:00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03:30-05:30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17:30-19:30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1278</TotalTime>
  <Words>339</Words>
  <Application>Microsoft Office PowerPoint</Application>
  <PresentationFormat>宽屏</PresentationFormat>
  <Paragraphs>180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January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59</cp:revision>
  <cp:lastPrinted>1601-01-01T00:00:00Z</cp:lastPrinted>
  <dcterms:created xsi:type="dcterms:W3CDTF">2019-09-06T19:28:44Z</dcterms:created>
  <dcterms:modified xsi:type="dcterms:W3CDTF">2023-01-19T16:34:15Z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(3)sDdxNHK2lRO9tFczoHUAvuAx0jP/TQDoo41ppXL7aEP0U3Id+DolQdK26U5SmX+7H+FG1v7c
/exQtdqGdaKoJ44jnxc2p8AQT1rdyHB1UevZ9l5BswgszqqdtcilQ+I4FVSd91lfmHL9gywc
74qmW3ndg7zg9a78vKnTqhIQN1hSQKIKuXa1XBkr2SBSKpQUajCetxHx4rsSDHGONnFIZQNs
GSJaR69M9Ka9y1E9PM</vt:lpwstr>
  </property>
  <property fmtid="{D5CDD505-2E9C-101B-9397-08002B2CF9AE}" pid="3" name="_2015_ms_pID_7253431">
    <vt:lpwstr>qfVHf3Wm3Y0BVMYr8MSDZoEHNA46cV/qATCQ5FrcRD72kmZgpk+hu9
TAxBY/RUDprsU3lLj7lT80uFv/jHv1Q2UBOzULQWga0c4BmmaBQEHHow3JXpPLyK0I+conXw
3ldVJahQKnY3Rc6thYJdxIW0TRQGjB9kcMVI7ltbAelHxqU4VRFByp3DvoFAn6jiyC5jrCr9
a50QjHQFuh6WECW4y1gTj5GdbNDn4Bph4aoa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r1D0h4vLI9inM0zBMVKZRP4=</vt:lpwstr>
  </property>
</Properties>
</file>