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79" r:id="rId9"/>
    <p:sldId id="353" r:id="rId10"/>
    <p:sldId id="364" r:id="rId11"/>
    <p:sldId id="376" r:id="rId12"/>
    <p:sldId id="374" r:id="rId13"/>
    <p:sldId id="378" r:id="rId14"/>
    <p:sldId id="343" r:id="rId15"/>
    <p:sldId id="348" r:id="rId16"/>
    <p:sldId id="357" r:id="rId17"/>
    <p:sldId id="377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86" autoAdjust="0"/>
    <p:restoredTop sz="96791" autoAdjust="0"/>
  </p:normalViewPr>
  <p:slideViewPr>
    <p:cSldViewPr>
      <p:cViewPr varScale="1">
        <p:scale>
          <a:sx n="128" d="100"/>
          <a:sy n="128" d="100"/>
        </p:scale>
        <p:origin x="2344" y="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419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6111" y="95706"/>
            <a:ext cx="228562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802.11-21/1601r00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419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2023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2023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2023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180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02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2023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2023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2023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2023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2023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535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802.11-23/0128r00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6lo-nfc/" TargetMode="External"/><Relationship Id="rId5" Type="http://schemas.openxmlformats.org/officeDocument/2006/relationships/hyperlink" Target="https://datatracker.ietf.org/doc/draft-ietf-6lo-use-cases/" TargetMode="External"/><Relationship Id="rId4" Type="http://schemas.openxmlformats.org/officeDocument/2006/relationships/hyperlink" Target="https://datatracker.ietf.org/doc/draft-ietf-6lo-multicast-registration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madinas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madinas-mac-address-randomization/" TargetMode="External"/><Relationship Id="rId4" Type="http://schemas.openxmlformats.org/officeDocument/2006/relationships/hyperlink" Target="https://datatracker.ietf.org/doc/draft-ietf-madinas-use-case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emu-aka-pfs/" TargetMode="External"/><Relationship Id="rId5" Type="http://schemas.openxmlformats.org/officeDocument/2006/relationships/hyperlink" Target="https://datatracker.ietf.org/doc/draft-ietf-emu-tls-eap-types/" TargetMode="External"/><Relationship Id="rId4" Type="http://schemas.openxmlformats.org/officeDocument/2006/relationships/hyperlink" Target="https://datatracker.ietf.org/doc/draft-ietf-emu-rfc7170bis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www.ietf.org/topics/netmgmt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rfc6632" TargetMode="External"/><Relationship Id="rId5" Type="http://schemas.openxmlformats.org/officeDocument/2006/relationships/hyperlink" Target="https://datatracker.ietf.org/doc/draft-ietf-opsawg-service-assurance-architecture/" TargetMode="External"/><Relationship Id="rId4" Type="http://schemas.openxmlformats.org/officeDocument/2006/relationships/hyperlink" Target="https://datatracker.ietf.org/doc/draft-ietf-opsawg-sbom-access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tls-ctls/" TargetMode="External"/><Relationship Id="rId4" Type="http://schemas.openxmlformats.org/officeDocument/2006/relationships/hyperlink" Target="https://datatracker.ietf.org/doc/draft-ietf-tls-rfc8446bi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detnet-controller-plane-framework/" TargetMode="External"/><Relationship Id="rId4" Type="http://schemas.openxmlformats.org/officeDocument/2006/relationships/hyperlink" Target="https://datatracker.ietf.org/doc/draft-ietf-detnet-scaling-requirements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raw/charter/" TargetMode="External"/><Relationship Id="rId7" Type="http://schemas.openxmlformats.org/officeDocument/2006/relationships/hyperlink" Target="https://datatracker.ietf.org/doc/draft-ietf-raw-use-cases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raw-architecture/" TargetMode="External"/><Relationship Id="rId5" Type="http://schemas.openxmlformats.org/officeDocument/2006/relationships/hyperlink" Target="https://www.ietf.org/mailman/listinfo/raw" TargetMode="External"/><Relationship Id="rId4" Type="http://schemas.openxmlformats.org/officeDocument/2006/relationships/hyperlink" Target="mailto:raw@ietf.or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anima-constrained-voucher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iabasg/ietfieee/meetings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mimi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apn/about/" TargetMode="External"/><Relationship Id="rId13" Type="http://schemas.openxmlformats.org/officeDocument/2006/relationships/hyperlink" Target="https://datatracker.ietf.org/doc/charter-ietf-dkim/" TargetMode="External"/><Relationship Id="rId18" Type="http://schemas.openxmlformats.org/officeDocument/2006/relationships/hyperlink" Target="https://datatracker.ietf.org/wg/mimi/about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rtf-ufmrg/" TargetMode="External"/><Relationship Id="rId12" Type="http://schemas.openxmlformats.org/officeDocument/2006/relationships/hyperlink" Target="https://datatracker.ietf.org/wg/dkim/about/" TargetMode="External"/><Relationship Id="rId17" Type="http://schemas.openxmlformats.org/officeDocument/2006/relationships/hyperlink" Target="https://datatracker.ietf.org/doc/charter-ietf-jose/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https://datatracker.ietf.org/wg/jose/abou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rg/ufmrg/about/" TargetMode="External"/><Relationship Id="rId11" Type="http://schemas.openxmlformats.org/officeDocument/2006/relationships/hyperlink" Target="https://datatracker.ietf.org/doc/charter-ietf-ccamp/" TargetMode="External"/><Relationship Id="rId5" Type="http://schemas.openxmlformats.org/officeDocument/2006/relationships/hyperlink" Target="https://datatracker.ietf.org/doc/charter-irtf-iccrg/" TargetMode="External"/><Relationship Id="rId15" Type="http://schemas.openxmlformats.org/officeDocument/2006/relationships/hyperlink" Target="https://datatracker.ietf.org/doc/charter-ietf-grow/" TargetMode="External"/><Relationship Id="rId10" Type="http://schemas.openxmlformats.org/officeDocument/2006/relationships/hyperlink" Target="https://datatracker.ietf.org/wg/ccamp/about/" TargetMode="External"/><Relationship Id="rId19" Type="http://schemas.openxmlformats.org/officeDocument/2006/relationships/hyperlink" Target="https://datatracker.ietf.org/doc/charter-ietf-mimi/" TargetMode="External"/><Relationship Id="rId4" Type="http://schemas.openxmlformats.org/officeDocument/2006/relationships/hyperlink" Target="https://datatracker.ietf.org/rg/iccrg/about/" TargetMode="External"/><Relationship Id="rId9" Type="http://schemas.openxmlformats.org/officeDocument/2006/relationships/hyperlink" Target="https://datatracker.ietf.org/doc/charter-ietf-apn/" TargetMode="External"/><Relationship Id="rId14" Type="http://schemas.openxmlformats.org/officeDocument/2006/relationships/hyperlink" Target="https://datatracker.ietf.org/wg/grow/about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radext/about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pquip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pquip/about/" TargetMode="External"/><Relationship Id="rId11" Type="http://schemas.openxmlformats.org/officeDocument/2006/relationships/hyperlink" Target="https://datatracker.ietf.org/doc/charter-ietf-satp/" TargetMode="External"/><Relationship Id="rId5" Type="http://schemas.openxmlformats.org/officeDocument/2006/relationships/hyperlink" Target="https://datatracker.ietf.org/doc/charter-ietf-opsawg/" TargetMode="External"/><Relationship Id="rId10" Type="http://schemas.openxmlformats.org/officeDocument/2006/relationships/hyperlink" Target="https://datatracker.ietf.org/wg/satp/about/" TargetMode="External"/><Relationship Id="rId4" Type="http://schemas.openxmlformats.org/officeDocument/2006/relationships/hyperlink" Target="https://datatracker.ietf.org/wg/opsawg/about/" TargetMode="External"/><Relationship Id="rId9" Type="http://schemas.openxmlformats.org/officeDocument/2006/relationships/hyperlink" Target="https://datatracker.ietf.org/doc/charter-ietf-radext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2023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2023-01-18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4844781"/>
              </p:ext>
            </p:extLst>
          </p:nvPr>
        </p:nvGraphicFramePr>
        <p:xfrm>
          <a:off x="847725" y="2520950"/>
          <a:ext cx="719137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1066800" progId="Word.Document.8">
                  <p:embed/>
                </p:oleObj>
              </mc:Choice>
              <mc:Fallback>
                <p:oleObj name="Document" r:id="rId3" imgW="8255000" imgH="10668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2520950"/>
                        <a:ext cx="7191375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IPv6 Neighbor Discovery Multicast Address Listener Registration: </a:t>
            </a:r>
            <a:r>
              <a:rPr lang="en-US" sz="1400" dirty="0">
                <a:hlinkClick r:id="rId4"/>
              </a:rPr>
              <a:t>https://datatracker.ietf.org/doc/draft-ietf-6lo-multicast-registration/</a:t>
            </a:r>
            <a:r>
              <a:rPr lang="en-US" sz="1400" dirty="0"/>
              <a:t> (November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Submitted for publication, needs revision: IPv6 over Constrained Node Networks (6lo) Applicability &amp; Use cases: </a:t>
            </a:r>
            <a:r>
              <a:rPr lang="en-US" sz="1400" dirty="0">
                <a:hlinkClick r:id="rId5"/>
              </a:rPr>
              <a:t>https://datatracker.ietf.org/doc/draft-ietf-6lo-use-cases/</a:t>
            </a:r>
            <a:r>
              <a:rPr lang="en-US" sz="1400" dirty="0"/>
              <a:t> (October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 after submitted for publication: Transmission of IPv6 Packets over Near Field Communication: </a:t>
            </a:r>
            <a:r>
              <a:rPr lang="en-US" sz="1400" dirty="0">
                <a:hlinkClick r:id="rId6"/>
              </a:rPr>
              <a:t>https://datatracker.ietf.org/doc/draft-ietf-6lo-nfc/</a:t>
            </a:r>
            <a:r>
              <a:rPr lang="en-US" sz="1400" dirty="0"/>
              <a:t> (January 2023)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Lossy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MADINAS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http://datatracker.ietf.org/wg/madinas/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r>
              <a:rPr lang="en-US" sz="1800" dirty="0"/>
              <a:t>MAC Address Device Identification for Network and Application Services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is the IETF’s equivalent of IEEE 802.11bh – how to deal with the implications of the deployment of random and changing MAC addresses. </a:t>
            </a: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Randomized and Changing MAC Address Use Cases, see </a:t>
            </a:r>
            <a:r>
              <a:rPr lang="en-US" sz="1400" dirty="0">
                <a:hlinkClick r:id="rId4"/>
              </a:rPr>
              <a:t>https://datatracker.ietf.org/doc/draft-ietf-madinas-use-cases</a:t>
            </a:r>
            <a:r>
              <a:rPr lang="en-US" sz="1400" dirty="0"/>
              <a:t> (October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MAC address randomization, see </a:t>
            </a:r>
            <a:r>
              <a:rPr lang="en-US" sz="1400" dirty="0">
                <a:hlinkClick r:id="rId5"/>
              </a:rPr>
              <a:t>https://datatracker.ietf.org/doc/draft-ietf-madinas-mac-address-randomization/</a:t>
            </a:r>
            <a:r>
              <a:rPr lang="en-US" sz="1400" dirty="0"/>
              <a:t> (October 2022)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2023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Adopted and updated: Tunnel Extensible Authentication Protocol (TEAP) Version 1, see </a:t>
            </a:r>
            <a:r>
              <a:rPr lang="en-US" sz="1400" dirty="0">
                <a:hlinkClick r:id="rId4"/>
              </a:rPr>
              <a:t>https://datatracker.ietf.org/doc/draft-ietf-emu-rfc7170bis/</a:t>
            </a:r>
            <a:r>
              <a:rPr lang="en-US" sz="1400" dirty="0"/>
              <a:t> (January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 and now in IETF Last Call: TLS-based EAP types and TLS 1.3: </a:t>
            </a:r>
            <a:r>
              <a:rPr lang="en-US" sz="1400" dirty="0">
                <a:hlinkClick r:id="rId5"/>
              </a:rPr>
              <a:t>https://datatracker.ietf.org/doc/draft-ietf-emu-tls-eap-types/</a:t>
            </a:r>
            <a:r>
              <a:rPr lang="en-US" sz="1400" dirty="0"/>
              <a:t> (January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WG approved – awaiting writeup: Forward Secrecy for the Extensible Authentication Protocol Method for Authentication and Key Agreement (EAP-AKA' FS), see </a:t>
            </a:r>
            <a:r>
              <a:rPr lang="en-US" sz="1400" dirty="0">
                <a:hlinkClick r:id="rId6"/>
              </a:rPr>
              <a:t>https://datatracker.ietf.org/doc/draft-ietf-emu-aka-pfs/</a:t>
            </a:r>
            <a:r>
              <a:rPr lang="en-US" sz="1400" dirty="0"/>
              <a:t> (January 2023)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2023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0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Updated after submitted for publication: Discovering and Retrieving Software Transparency and Vulnerability Information, see </a:t>
            </a:r>
            <a:r>
              <a:rPr lang="en-US" sz="1400" dirty="0">
                <a:hlinkClick r:id="rId4"/>
              </a:rPr>
              <a:t>https://datatracker.ietf.org/doc/draft-ietf-opsawg-sbom-access/</a:t>
            </a:r>
            <a:r>
              <a:rPr lang="en-US" sz="1400" dirty="0"/>
              <a:t> (January 2023)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Updated: Service Assurance for Intent-based Networking Architecture, see </a:t>
            </a:r>
            <a:r>
              <a:rPr lang="en-US" sz="1400" dirty="0">
                <a:hlinkClick r:id="rId5"/>
              </a:rPr>
              <a:t>https://datatracker.ietf.org/doc/draft-ietf-opsawg-service-assurance-architecture/</a:t>
            </a:r>
            <a:r>
              <a:rPr lang="en-US" sz="1400" dirty="0"/>
              <a:t> (January 2023)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6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7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Updated: The Transport Layer Security (TLS) Protocol Version 1.3, see </a:t>
            </a:r>
            <a:r>
              <a:rPr lang="en-US" sz="1400" dirty="0">
                <a:hlinkClick r:id="rId4"/>
              </a:rPr>
              <a:t>https://datatracker.ietf.org/doc/draft-ietf-tls-rfc8446bis/</a:t>
            </a:r>
            <a:r>
              <a:rPr lang="en-US" sz="1400" dirty="0"/>
              <a:t> (October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Updated: Compact TLS 1.3, see </a:t>
            </a:r>
            <a:r>
              <a:rPr lang="en-US" sz="1400" dirty="0">
                <a:hlinkClick r:id="rId5"/>
              </a:rPr>
              <a:t>https://datatracker.ietf.org/doc/draft-ietf-tls-ctls/</a:t>
            </a:r>
            <a:r>
              <a:rPr lang="en-US" sz="1400" dirty="0"/>
              <a:t> (January 2023)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/>
            <a:r>
              <a:rPr lang="en-US" sz="1400" dirty="0"/>
              <a:t>New: Requirements for Large-Scale Deterministic Networks, see </a:t>
            </a:r>
            <a:r>
              <a:rPr lang="en-US" sz="1400" dirty="0">
                <a:hlinkClick r:id="rId4"/>
              </a:rPr>
              <a:t>https://datatracker.ietf.org/doc/draft-ietf-detnet-scaling-requirements/</a:t>
            </a:r>
            <a:r>
              <a:rPr lang="en-US" sz="1400" dirty="0"/>
              <a:t> (December 2023)</a:t>
            </a:r>
          </a:p>
          <a:p>
            <a:pPr lvl="1">
              <a:spcAft>
                <a:spcPts val="600"/>
              </a:spcAft>
            </a:pPr>
            <a:r>
              <a:rPr lang="en-US" sz="1400" dirty="0"/>
              <a:t>Updated: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Controller Plane Framework, see </a:t>
            </a:r>
            <a:r>
              <a:rPr lang="en-US" sz="1400" dirty="0">
                <a:hlinkClick r:id="rId5"/>
              </a:rPr>
              <a:t>https://datatracker.ietf.org/doc/draft-ietf-detnet-controller-plane-framework/</a:t>
            </a:r>
            <a:r>
              <a:rPr lang="en-US" sz="1400" dirty="0"/>
              <a:t> (December 2022)</a:t>
            </a:r>
            <a:endParaRPr lang="en-US" sz="1400" dirty="0">
              <a:sym typeface="Wingdings" pitchFamily="2" charset="2"/>
            </a:endParaRP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Wireless (RAW)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https://datatracker.ietf.org/wg/raw/charter/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RAW 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…, IEEE 802.11ax/be…</a:t>
            </a:r>
          </a:p>
          <a:p>
            <a:r>
              <a:rPr lang="en-US" sz="2200" b="1" dirty="0"/>
              <a:t>Request:</a:t>
            </a:r>
          </a:p>
          <a:p>
            <a:pPr lvl="1"/>
            <a:r>
              <a:rPr lang="en-US" sz="1400" dirty="0"/>
              <a:t>Interested IEEE 802.11 members are invited to review RAW documents (</a:t>
            </a:r>
            <a:r>
              <a:rPr lang="en-US" sz="1400" i="1" dirty="0"/>
              <a:t>e.g.</a:t>
            </a:r>
            <a:r>
              <a:rPr lang="en-US" sz="1400" dirty="0"/>
              <a:t>, architecture, technologies) and send input to the RAW mailing list: </a:t>
            </a:r>
            <a:r>
              <a:rPr lang="en-US" sz="1400" dirty="0">
                <a:hlinkClick r:id="rId4"/>
              </a:rPr>
              <a:t>raw@ietf.org</a:t>
            </a:r>
            <a:r>
              <a:rPr lang="en-US" sz="1400" dirty="0"/>
              <a:t>; join here: </a:t>
            </a:r>
            <a:r>
              <a:rPr lang="en-US" sz="1400" dirty="0">
                <a:hlinkClick r:id="rId5"/>
              </a:rPr>
              <a:t>https://www.ietf.org/mailman/listinfo/raw</a:t>
            </a:r>
            <a:r>
              <a:rPr lang="en-US" sz="1400" dirty="0"/>
              <a:t> </a:t>
            </a:r>
          </a:p>
          <a:p>
            <a:r>
              <a:rPr lang="en-US" sz="2200" b="1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Reliable and Available Wireless Architecture, see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https://datatracker.ietf.org/doc/draft-ietf-raw-architecture/</a:t>
            </a:r>
            <a:r>
              <a:rPr lang="en-US" sz="1400" dirty="0">
                <a:sym typeface="Wingdings" pitchFamily="2" charset="2"/>
              </a:rPr>
              <a:t> (December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Submitted for publication, but needs Security Considerations update: RAW Use-Cases, see </a:t>
            </a:r>
            <a:r>
              <a:rPr lang="en-US" sz="1400" dirty="0">
                <a:sym typeface="Wingdings" pitchFamily="2" charset="2"/>
                <a:hlinkClick r:id="rId7"/>
              </a:rPr>
              <a:t>https://datatracker.ietf.org/doc/draft-ietf-raw-use-cases/</a:t>
            </a:r>
            <a:r>
              <a:rPr lang="en-US" sz="1400" dirty="0">
                <a:sym typeface="Wingdings" pitchFamily="2" charset="2"/>
              </a:rPr>
              <a:t> (October 2022)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Constrained Bootstrapping Remote Secure Key Infrastructure (BRSKI), see </a:t>
            </a:r>
            <a:r>
              <a:rPr lang="en-US" sz="1400" dirty="0">
                <a:hlinkClick r:id="rId4"/>
              </a:rPr>
              <a:t>https://datatracker.ietf.org/doc/draft-ietf-anima-constrained-voucher/</a:t>
            </a:r>
            <a:r>
              <a:rPr lang="en-US" sz="1400" dirty="0"/>
              <a:t> (January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January 2023.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March 25-31, 2023 – Yokohama, JP</a:t>
            </a:r>
          </a:p>
          <a:p>
            <a:pPr lvl="1"/>
            <a:r>
              <a:rPr lang="en-US" dirty="0"/>
              <a:t>July 22-28, 2023 – San Francisco, CA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September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2023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Proceedings: </a:t>
            </a:r>
            <a:r>
              <a:rPr lang="en-US" sz="1600" dirty="0">
                <a:hlinkClick r:id="rId4"/>
              </a:rPr>
              <a:t>https://datatracker.ietf.org/iabasg/ietfieee/meetings/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Capability Discovery, Data Center Bridging, use of Local Address in virtualization and IoT, MAC address randomization, DETNET/TSN/RAW,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October 19, 2022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None in the last two months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116 March 25-31, 2023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600200"/>
            <a:ext cx="7772400" cy="41148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2023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845057"/>
              </p:ext>
            </p:extLst>
          </p:nvPr>
        </p:nvGraphicFramePr>
        <p:xfrm>
          <a:off x="1083220" y="2574504"/>
          <a:ext cx="6977557" cy="52341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4"/>
                        </a:rPr>
                        <a:t>mimi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More Instant Messaging Interoperability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30121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IETF/IRTF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  <a:noFill/>
        </p:spPr>
        <p:txBody>
          <a:bodyPr/>
          <a:lstStyle/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2023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692568"/>
              </p:ext>
            </p:extLst>
          </p:nvPr>
        </p:nvGraphicFramePr>
        <p:xfrm>
          <a:off x="993625" y="1997116"/>
          <a:ext cx="6977558" cy="397291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5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2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4"/>
                        </a:rPr>
                        <a:t>iccrg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Internet Congestion Control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42013009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>
                          <a:hlinkClick r:id="rId6"/>
                        </a:rPr>
                        <a:t>ufmrg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Usable Formal Methods Research Group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172428294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8"/>
                        </a:rPr>
                        <a:t>apn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9"/>
                        </a:rPr>
                        <a:t>Application-aware Networking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97900896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0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1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34012707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12"/>
                        </a:rPr>
                        <a:t>dkim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3"/>
                        </a:rPr>
                        <a:t>Domain Keys Identified Mail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728098895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14"/>
                        </a:rPr>
                        <a:t>grow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15"/>
                        </a:rPr>
                        <a:t>Global Routing Operations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71467416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16"/>
                        </a:rPr>
                        <a:t>jose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7"/>
                        </a:rPr>
                        <a:t>Javascript Object Signing and Encryption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090769944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hlinkClick r:id="rId18"/>
                        </a:rPr>
                        <a:t>mimi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9"/>
                        </a:rPr>
                        <a:t>More Instant Messaging Interoperability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780033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IETF/IRTF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  <a:noFill/>
        </p:spPr>
        <p:txBody>
          <a:bodyPr/>
          <a:lstStyle/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2023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679055"/>
              </p:ext>
            </p:extLst>
          </p:nvPr>
        </p:nvGraphicFramePr>
        <p:xfrm>
          <a:off x="993625" y="1997116"/>
          <a:ext cx="6977558" cy="198645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5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2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4"/>
                        </a:rPr>
                        <a:t>opsawg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Operations and Management Area Working Group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927453625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pquip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7"/>
                        </a:rPr>
                        <a:t>Post-Quantum Use In Protocols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360998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8"/>
                        </a:rPr>
                        <a:t>radext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9"/>
                        </a:rPr>
                        <a:t>RADIUS EXTensions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4608647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0"/>
                        </a:rPr>
                        <a:t>satp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1"/>
                        </a:rPr>
                        <a:t>Secure Asset Transfer Protocol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557233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FA0CC2E-55F0-DBD1-9724-8A76DF2577BF}"/>
              </a:ext>
            </a:extLst>
          </p:cNvPr>
          <p:cNvSpPr txBox="1"/>
          <p:nvPr/>
        </p:nvSpPr>
        <p:spPr>
          <a:xfrm>
            <a:off x="1172817" y="1858617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757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141706</TotalTime>
  <Words>2109</Words>
  <Application>Microsoft Macintosh PowerPoint</Application>
  <PresentationFormat>On-screen Show (4:3)</PresentationFormat>
  <Paragraphs>321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802-11-Submission</vt:lpstr>
      <vt:lpstr>Microsoft Word 97 - 2004 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116 March 25-31, 2023</vt:lpstr>
      <vt:lpstr>IETF/IRTF groups being (re-)chartered</vt:lpstr>
      <vt:lpstr>IETF/IRTF groups being (re-)chartered</vt:lpstr>
      <vt:lpstr>YANG Model Catalog</vt:lpstr>
      <vt:lpstr>IoT-related work</vt:lpstr>
      <vt:lpstr>IoT-related work (cont.)</vt:lpstr>
      <vt:lpstr>MADINAS WG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982</cp:revision>
  <cp:lastPrinted>1998-02-10T13:28:06Z</cp:lastPrinted>
  <dcterms:created xsi:type="dcterms:W3CDTF">2005-01-04T21:26:55Z</dcterms:created>
  <dcterms:modified xsi:type="dcterms:W3CDTF">2023-01-18T17:21:10Z</dcterms:modified>
  <cp:category/>
</cp:coreProperties>
</file>