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 id="2147483670" r:id="rId3"/>
    <p:sldMasterId id="2147483682" r:id="rId4"/>
    <p:sldMasterId id="2147483694" r:id="rId5"/>
  </p:sldMasterIdLst>
  <p:notesMasterIdLst>
    <p:notesMasterId r:id="rId16"/>
  </p:notesMasterIdLst>
  <p:handoutMasterIdLst>
    <p:handoutMasterId r:id="rId17"/>
  </p:handoutMasterIdLst>
  <p:sldIdLst>
    <p:sldId id="256" r:id="rId6"/>
    <p:sldId id="257" r:id="rId7"/>
    <p:sldId id="258" r:id="rId8"/>
    <p:sldId id="312" r:id="rId9"/>
    <p:sldId id="314" r:id="rId10"/>
    <p:sldId id="316" r:id="rId11"/>
    <p:sldId id="319" r:id="rId12"/>
    <p:sldId id="322" r:id="rId13"/>
    <p:sldId id="321" r:id="rId14"/>
    <p:sldId id="320" r:id="rId15"/>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1A19DCD-474F-49A0-BD6E-79F9A4CA8838}">
  <a:tblStyle styleId="{A1A19DCD-474F-49A0-BD6E-79F9A4CA883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28" autoAdjust="0"/>
    <p:restoredTop sz="94709" autoAdjust="0"/>
  </p:normalViewPr>
  <p:slideViewPr>
    <p:cSldViewPr>
      <p:cViewPr varScale="1">
        <p:scale>
          <a:sx n="75" d="100"/>
          <a:sy n="75" d="100"/>
        </p:scale>
        <p:origin x="702" y="66"/>
      </p:cViewPr>
      <p:guideLst>
        <p:guide orient="horz" pos="2160"/>
        <p:guide pos="3840"/>
      </p:guideLst>
    </p:cSldViewPr>
  </p:slideViewPr>
  <p:notesTextViewPr>
    <p:cViewPr>
      <p:scale>
        <a:sx n="1" d="1"/>
        <a:sy n="1" d="1"/>
      </p:scale>
      <p:origin x="0" y="0"/>
    </p:cViewPr>
  </p:notesTextViewPr>
  <p:sorterViewPr>
    <p:cViewPr>
      <p:scale>
        <a:sx n="100" d="100"/>
        <a:sy n="100" d="100"/>
      </p:scale>
      <p:origin x="0" y="492"/>
    </p:cViewPr>
  </p:sorterViewPr>
  <p:notesViewPr>
    <p:cSldViewPr>
      <p:cViewPr varScale="1">
        <p:scale>
          <a:sx n="56" d="100"/>
          <a:sy n="56" d="100"/>
        </p:scale>
        <p:origin x="306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F7E0132C-FB33-4BA1-9E40-323B478DFC0F}" type="slidenum">
              <a:rPr lang="en-US" smtClean="0"/>
              <a:t>‹#›</a:t>
            </a:fld>
            <a:endParaRPr lang="en-US"/>
          </a:p>
        </p:txBody>
      </p:sp>
    </p:spTree>
    <p:extLst>
      <p:ext uri="{BB962C8B-B14F-4D97-AF65-F5344CB8AC3E}">
        <p14:creationId xmlns:p14="http://schemas.microsoft.com/office/powerpoint/2010/main" val="29403279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8" name="Shape 8"/>
          <p:cNvSpPr txBox="1">
            <a:spLocks noGrp="1"/>
          </p:cNvSpPr>
          <p:nvPr>
            <p:ph type="ftr" idx="11"/>
          </p:nvPr>
        </p:nvSpPr>
        <p:spPr>
          <a:xfrm>
            <a:off x="4464050" y="8892382"/>
            <a:ext cx="1822450" cy="182562"/>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
        <p:nvSpPr>
          <p:cNvPr id="2" name="Notes Placeholder 1"/>
          <p:cNvSpPr>
            <a:spLocks noGrp="1"/>
          </p:cNvSpPr>
          <p:nvPr>
            <p:ph type="body" sz="quarter" idx="3"/>
          </p:nvPr>
        </p:nvSpPr>
        <p:spPr>
          <a:xfrm>
            <a:off x="693738" y="4408488"/>
            <a:ext cx="5546725" cy="417671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4248463"/>
      </p:ext>
    </p:extLst>
  </p:cSld>
  <p:clrMap bg1="lt1" tx1="dk1" bg2="dk2" tx2="lt2" accent1="accent1" accent2="accent2" accent3="accent3" accent4="accent4" accent5="accent5" accent6="accent6" hlink="hlink" folHlink="folHlink"/>
  <p:hf hdr="0" ftr="0" dt="0"/>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0857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673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66224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dirty="0">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4514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7518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2273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21" name="Shape 12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0151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dirty="0"/>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73272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21143342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745393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088539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January  2023</a:t>
            </a:r>
            <a:endParaRPr lang="en-GB"/>
          </a:p>
        </p:txBody>
      </p:sp>
      <p:sp>
        <p:nvSpPr>
          <p:cNvPr id="8" name="Footer Placeholder 7"/>
          <p:cNvSpPr>
            <a:spLocks noGrp="1"/>
          </p:cNvSpPr>
          <p:nvPr>
            <p:ph type="ftr" sz="quarter" idx="11"/>
          </p:nvPr>
        </p:nvSpPr>
        <p:spPr/>
        <p:txBody>
          <a:bodyPr/>
          <a:lstStyle/>
          <a:p>
            <a:r>
              <a:rPr lang="en-GB" smtClean="0"/>
              <a:t>David Boldy (Broadcom)</a:t>
            </a:r>
            <a:endParaRPr lang="en-GB"/>
          </a:p>
        </p:txBody>
      </p:sp>
      <p:sp>
        <p:nvSpPr>
          <p:cNvPr id="9" name="Slide Number Placeholder 8"/>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15922771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January  2023</a:t>
            </a:r>
            <a:endParaRPr lang="en-GB"/>
          </a:p>
        </p:txBody>
      </p:sp>
      <p:sp>
        <p:nvSpPr>
          <p:cNvPr id="4" name="Footer Placeholder 3"/>
          <p:cNvSpPr>
            <a:spLocks noGrp="1"/>
          </p:cNvSpPr>
          <p:nvPr>
            <p:ph type="ftr" sz="quarter" idx="11"/>
          </p:nvPr>
        </p:nvSpPr>
        <p:spPr/>
        <p:txBody>
          <a:bodyPr/>
          <a:lstStyle/>
          <a:p>
            <a:r>
              <a:rPr lang="en-GB" smtClean="0"/>
              <a:t>David Boldy (Broadcom)</a:t>
            </a:r>
            <a:endParaRPr lang="en-GB"/>
          </a:p>
        </p:txBody>
      </p:sp>
      <p:sp>
        <p:nvSpPr>
          <p:cNvPr id="5" name="Slide Number Placeholder 4"/>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229283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2023</a:t>
            </a:r>
            <a:endParaRPr lang="en-GB"/>
          </a:p>
        </p:txBody>
      </p:sp>
      <p:sp>
        <p:nvSpPr>
          <p:cNvPr id="3" name="Footer Placeholder 2"/>
          <p:cNvSpPr>
            <a:spLocks noGrp="1"/>
          </p:cNvSpPr>
          <p:nvPr>
            <p:ph type="ftr" sz="quarter" idx="11"/>
          </p:nvPr>
        </p:nvSpPr>
        <p:spPr/>
        <p:txBody>
          <a:bodyPr/>
          <a:lstStyle/>
          <a:p>
            <a:r>
              <a:rPr lang="en-GB" smtClean="0"/>
              <a:t>David Boldy (Broadcom)</a:t>
            </a:r>
            <a:endParaRPr lang="en-GB"/>
          </a:p>
        </p:txBody>
      </p:sp>
      <p:sp>
        <p:nvSpPr>
          <p:cNvPr id="4" name="Slide Number Placeholder 3"/>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906758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41329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18608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62800" y="6400800"/>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David </a:t>
            </a:r>
            <a:r>
              <a:rPr lang="en-US" dirty="0" err="1" smtClean="0"/>
              <a:t>Boldy</a:t>
            </a:r>
            <a:r>
              <a:rPr lang="en-US" dirty="0" smtClean="0"/>
              <a:t> (Broadcom)</a:t>
            </a:r>
            <a:endParaRPr lang="en-US" dirty="0"/>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0391731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BBA05C82-DEB1-4EC7-A39C-3C137512214A}" type="slidenum">
              <a:rPr lang="en-GB" smtClean="0"/>
              <a:t>‹#›</a:t>
            </a:fld>
            <a:endParaRPr lang="en-GB"/>
          </a:p>
        </p:txBody>
      </p:sp>
    </p:spTree>
    <p:extLst>
      <p:ext uri="{BB962C8B-B14F-4D97-AF65-F5344CB8AC3E}">
        <p14:creationId xmlns:p14="http://schemas.microsoft.com/office/powerpoint/2010/main" val="3689771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9546352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5668266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2251082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9492080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January  2023</a:t>
            </a:r>
            <a:endParaRPr lang="en-GB"/>
          </a:p>
        </p:txBody>
      </p:sp>
      <p:sp>
        <p:nvSpPr>
          <p:cNvPr id="8" name="Footer Placeholder 7"/>
          <p:cNvSpPr>
            <a:spLocks noGrp="1"/>
          </p:cNvSpPr>
          <p:nvPr>
            <p:ph type="ftr" sz="quarter" idx="11"/>
          </p:nvPr>
        </p:nvSpPr>
        <p:spPr/>
        <p:txBody>
          <a:bodyPr/>
          <a:lstStyle/>
          <a:p>
            <a:r>
              <a:rPr lang="en-GB" smtClean="0"/>
              <a:t>David Boldy (Broadcom)</a:t>
            </a:r>
            <a:endParaRPr lang="en-GB"/>
          </a:p>
        </p:txBody>
      </p:sp>
      <p:sp>
        <p:nvSpPr>
          <p:cNvPr id="9" name="Slide Number Placeholder 8"/>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425954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January  2023</a:t>
            </a:r>
            <a:endParaRPr lang="en-GB"/>
          </a:p>
        </p:txBody>
      </p:sp>
      <p:sp>
        <p:nvSpPr>
          <p:cNvPr id="4" name="Footer Placeholder 3"/>
          <p:cNvSpPr>
            <a:spLocks noGrp="1"/>
          </p:cNvSpPr>
          <p:nvPr>
            <p:ph type="ftr" sz="quarter" idx="11"/>
          </p:nvPr>
        </p:nvSpPr>
        <p:spPr/>
        <p:txBody>
          <a:bodyPr/>
          <a:lstStyle/>
          <a:p>
            <a:r>
              <a:rPr lang="en-GB" smtClean="0"/>
              <a:t>David Boldy (Broadcom)</a:t>
            </a:r>
            <a:endParaRPr lang="en-GB"/>
          </a:p>
        </p:txBody>
      </p:sp>
      <p:sp>
        <p:nvSpPr>
          <p:cNvPr id="5" name="Slide Number Placeholder 4"/>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29703022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2023</a:t>
            </a:r>
            <a:endParaRPr lang="en-GB"/>
          </a:p>
        </p:txBody>
      </p:sp>
      <p:sp>
        <p:nvSpPr>
          <p:cNvPr id="3" name="Footer Placeholder 2"/>
          <p:cNvSpPr>
            <a:spLocks noGrp="1"/>
          </p:cNvSpPr>
          <p:nvPr>
            <p:ph type="ftr" sz="quarter" idx="11"/>
          </p:nvPr>
        </p:nvSpPr>
        <p:spPr/>
        <p:txBody>
          <a:bodyPr/>
          <a:lstStyle/>
          <a:p>
            <a:r>
              <a:rPr lang="en-GB" smtClean="0"/>
              <a:t>David Boldy (Broadcom)</a:t>
            </a:r>
            <a:endParaRPr lang="en-GB"/>
          </a:p>
        </p:txBody>
      </p:sp>
      <p:sp>
        <p:nvSpPr>
          <p:cNvPr id="4" name="Slide Number Placeholder 3"/>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40465181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411417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38914565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137918251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517CEF0-E0EC-44C7-8FFE-8C3BE7CF977F}" type="slidenum">
              <a:rPr lang="en-GB" smtClean="0"/>
              <a:t>‹#›</a:t>
            </a:fld>
            <a:endParaRPr lang="en-GB"/>
          </a:p>
        </p:txBody>
      </p:sp>
    </p:spTree>
    <p:extLst>
      <p:ext uri="{BB962C8B-B14F-4D97-AF65-F5344CB8AC3E}">
        <p14:creationId xmlns:p14="http://schemas.microsoft.com/office/powerpoint/2010/main" val="8558209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23396771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1969931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4579544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9246229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January  2023</a:t>
            </a:r>
            <a:endParaRPr lang="en-GB"/>
          </a:p>
        </p:txBody>
      </p:sp>
      <p:sp>
        <p:nvSpPr>
          <p:cNvPr id="8" name="Footer Placeholder 7"/>
          <p:cNvSpPr>
            <a:spLocks noGrp="1"/>
          </p:cNvSpPr>
          <p:nvPr>
            <p:ph type="ftr" sz="quarter" idx="11"/>
          </p:nvPr>
        </p:nvSpPr>
        <p:spPr/>
        <p:txBody>
          <a:bodyPr/>
          <a:lstStyle/>
          <a:p>
            <a:r>
              <a:rPr lang="en-GB" smtClean="0"/>
              <a:t>David Boldy (Broadcom)</a:t>
            </a:r>
            <a:endParaRPr lang="en-GB"/>
          </a:p>
        </p:txBody>
      </p:sp>
      <p:sp>
        <p:nvSpPr>
          <p:cNvPr id="9" name="Slide Number Placeholder 8"/>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14070087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January  2023</a:t>
            </a:r>
            <a:endParaRPr lang="en-GB"/>
          </a:p>
        </p:txBody>
      </p:sp>
      <p:sp>
        <p:nvSpPr>
          <p:cNvPr id="4" name="Footer Placeholder 3"/>
          <p:cNvSpPr>
            <a:spLocks noGrp="1"/>
          </p:cNvSpPr>
          <p:nvPr>
            <p:ph type="ftr" sz="quarter" idx="11"/>
          </p:nvPr>
        </p:nvSpPr>
        <p:spPr/>
        <p:txBody>
          <a:bodyPr/>
          <a:lstStyle/>
          <a:p>
            <a:r>
              <a:rPr lang="en-GB" smtClean="0"/>
              <a:t>David Boldy (Broadcom)</a:t>
            </a:r>
            <a:endParaRPr lang="en-GB"/>
          </a:p>
        </p:txBody>
      </p:sp>
      <p:sp>
        <p:nvSpPr>
          <p:cNvPr id="5" name="Slide Number Placeholder 4"/>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81382305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2023</a:t>
            </a:r>
            <a:endParaRPr lang="en-GB"/>
          </a:p>
        </p:txBody>
      </p:sp>
      <p:sp>
        <p:nvSpPr>
          <p:cNvPr id="3" name="Footer Placeholder 2"/>
          <p:cNvSpPr>
            <a:spLocks noGrp="1"/>
          </p:cNvSpPr>
          <p:nvPr>
            <p:ph type="ftr" sz="quarter" idx="11"/>
          </p:nvPr>
        </p:nvSpPr>
        <p:spPr/>
        <p:txBody>
          <a:bodyPr/>
          <a:lstStyle/>
          <a:p>
            <a:r>
              <a:rPr lang="en-GB" smtClean="0"/>
              <a:t>David Boldy (Broadcom)</a:t>
            </a:r>
            <a:endParaRPr lang="en-GB"/>
          </a:p>
        </p:txBody>
      </p:sp>
      <p:sp>
        <p:nvSpPr>
          <p:cNvPr id="4" name="Slide Number Placeholder 3"/>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3310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35425853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3898353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93828623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66E73E65-3973-4CB9-A5E1-BA07C693EE03}" type="slidenum">
              <a:rPr lang="en-GB" smtClean="0"/>
              <a:t>‹#›</a:t>
            </a:fld>
            <a:endParaRPr lang="en-GB"/>
          </a:p>
        </p:txBody>
      </p:sp>
    </p:spTree>
    <p:extLst>
      <p:ext uri="{BB962C8B-B14F-4D97-AF65-F5344CB8AC3E}">
        <p14:creationId xmlns:p14="http://schemas.microsoft.com/office/powerpoint/2010/main" val="24328435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6896973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3908843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82744618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4329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r>
              <a:rPr lang="en-US" smtClean="0"/>
              <a:t>January  2023</a:t>
            </a:r>
            <a:endParaRPr lang="en-GB"/>
          </a:p>
        </p:txBody>
      </p:sp>
      <p:sp>
        <p:nvSpPr>
          <p:cNvPr id="8" name="Footer Placeholder 7"/>
          <p:cNvSpPr>
            <a:spLocks noGrp="1"/>
          </p:cNvSpPr>
          <p:nvPr>
            <p:ph type="ftr" sz="quarter" idx="11"/>
          </p:nvPr>
        </p:nvSpPr>
        <p:spPr/>
        <p:txBody>
          <a:bodyPr/>
          <a:lstStyle/>
          <a:p>
            <a:r>
              <a:rPr lang="en-GB" smtClean="0"/>
              <a:t>David Boldy (Broadcom)</a:t>
            </a:r>
            <a:endParaRPr lang="en-GB"/>
          </a:p>
        </p:txBody>
      </p:sp>
      <p:sp>
        <p:nvSpPr>
          <p:cNvPr id="9" name="Slide Number Placeholder 8"/>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5644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r>
              <a:rPr lang="en-US" smtClean="0"/>
              <a:t>January  2023</a:t>
            </a:r>
            <a:endParaRPr lang="en-GB"/>
          </a:p>
        </p:txBody>
      </p:sp>
      <p:sp>
        <p:nvSpPr>
          <p:cNvPr id="4" name="Footer Placeholder 3"/>
          <p:cNvSpPr>
            <a:spLocks noGrp="1"/>
          </p:cNvSpPr>
          <p:nvPr>
            <p:ph type="ftr" sz="quarter" idx="11"/>
          </p:nvPr>
        </p:nvSpPr>
        <p:spPr/>
        <p:txBody>
          <a:bodyPr/>
          <a:lstStyle/>
          <a:p>
            <a:r>
              <a:rPr lang="en-GB" smtClean="0"/>
              <a:t>David Boldy (Broadcom)</a:t>
            </a:r>
            <a:endParaRPr lang="en-GB"/>
          </a:p>
        </p:txBody>
      </p:sp>
      <p:sp>
        <p:nvSpPr>
          <p:cNvPr id="5" name="Slide Number Placeholder 4"/>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4048924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January  2023</a:t>
            </a:r>
            <a:endParaRPr lang="en-GB"/>
          </a:p>
        </p:txBody>
      </p:sp>
      <p:sp>
        <p:nvSpPr>
          <p:cNvPr id="3" name="Footer Placeholder 2"/>
          <p:cNvSpPr>
            <a:spLocks noGrp="1"/>
          </p:cNvSpPr>
          <p:nvPr>
            <p:ph type="ftr" sz="quarter" idx="11"/>
          </p:nvPr>
        </p:nvSpPr>
        <p:spPr/>
        <p:txBody>
          <a:bodyPr/>
          <a:lstStyle/>
          <a:p>
            <a:r>
              <a:rPr lang="en-GB" smtClean="0"/>
              <a:t>David Boldy (Broadcom)</a:t>
            </a:r>
            <a:endParaRPr lang="en-GB"/>
          </a:p>
        </p:txBody>
      </p:sp>
      <p:sp>
        <p:nvSpPr>
          <p:cNvPr id="4" name="Slide Number Placeholder 3"/>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1132320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6125911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January  2023</a:t>
            </a:r>
            <a:endParaRPr lang="en-GB"/>
          </a:p>
        </p:txBody>
      </p:sp>
      <p:sp>
        <p:nvSpPr>
          <p:cNvPr id="6" name="Footer Placeholder 5"/>
          <p:cNvSpPr>
            <a:spLocks noGrp="1"/>
          </p:cNvSpPr>
          <p:nvPr>
            <p:ph type="ftr" sz="quarter" idx="11"/>
          </p:nvPr>
        </p:nvSpPr>
        <p:spPr/>
        <p:txBody>
          <a:bodyPr/>
          <a:lstStyle/>
          <a:p>
            <a:r>
              <a:rPr lang="en-GB" smtClean="0"/>
              <a:t>David Boldy (Broadcom)</a:t>
            </a:r>
            <a:endParaRPr lang="en-GB"/>
          </a:p>
        </p:txBody>
      </p:sp>
      <p:sp>
        <p:nvSpPr>
          <p:cNvPr id="7" name="Slide Number Placeholder 6"/>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5463458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25625756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r>
              <a:rPr lang="en-US" smtClean="0"/>
              <a:t>January  2023</a:t>
            </a:r>
            <a:endParaRPr lang="en-GB"/>
          </a:p>
        </p:txBody>
      </p:sp>
      <p:sp>
        <p:nvSpPr>
          <p:cNvPr id="5" name="Footer Placeholder 4"/>
          <p:cNvSpPr>
            <a:spLocks noGrp="1"/>
          </p:cNvSpPr>
          <p:nvPr>
            <p:ph type="ftr" sz="quarter" idx="11"/>
          </p:nvPr>
        </p:nvSpPr>
        <p:spPr/>
        <p:txBody>
          <a:bodyPr/>
          <a:lstStyle/>
          <a:p>
            <a:r>
              <a:rPr lang="en-GB" smtClean="0"/>
              <a:t>David Boldy (Broadcom)</a:t>
            </a:r>
            <a:endParaRPr lang="en-GB"/>
          </a:p>
        </p:txBody>
      </p:sp>
      <p:sp>
        <p:nvSpPr>
          <p:cNvPr id="6" name="Slide Number Placeholder 5"/>
          <p:cNvSpPr>
            <a:spLocks noGrp="1"/>
          </p:cNvSpPr>
          <p:nvPr>
            <p:ph type="sldNum" sz="quarter" idx="12"/>
          </p:nvPr>
        </p:nvSpPr>
        <p:spPr/>
        <p:txBody>
          <a:bodyPr/>
          <a:lstStyle/>
          <a:p>
            <a:fld id="{F4143655-ABB6-443F-A8D7-C3EEE5F680C6}" type="slidenum">
              <a:rPr lang="en-GB" smtClean="0"/>
              <a:t>‹#›</a:t>
            </a:fld>
            <a:endParaRPr lang="en-GB"/>
          </a:p>
        </p:txBody>
      </p:sp>
    </p:spTree>
    <p:extLst>
      <p:ext uri="{BB962C8B-B14F-4D97-AF65-F5344CB8AC3E}">
        <p14:creationId xmlns:p14="http://schemas.microsoft.com/office/powerpoint/2010/main" val="170357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userDrawn="1">
  <p:cSld name="TITLE_ONLY">
    <p:spTree>
      <p:nvGrpSpPr>
        <p:cNvPr id="1" name="Shape 57"/>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9" name="Date Placeholder 8"/>
          <p:cNvSpPr>
            <a:spLocks noGrp="1"/>
          </p:cNvSpPr>
          <p:nvPr>
            <p:ph type="dt" idx="10"/>
          </p:nvPr>
        </p:nvSpPr>
        <p:spPr/>
        <p:txBody>
          <a:bodyPr/>
          <a:lstStyle/>
          <a:p>
            <a:r>
              <a:rPr lang="en-US" smtClean="0"/>
              <a:t>January  2023</a:t>
            </a:r>
            <a:endParaRPr lang="en-US" dirty="0"/>
          </a:p>
        </p:txBody>
      </p:sp>
      <p:sp>
        <p:nvSpPr>
          <p:cNvPr id="10" name="Footer Placeholder 9"/>
          <p:cNvSpPr>
            <a:spLocks noGrp="1"/>
          </p:cNvSpPr>
          <p:nvPr>
            <p:ph type="ftr" idx="11"/>
          </p:nvPr>
        </p:nvSpPr>
        <p:spPr>
          <a:xfrm>
            <a:off x="7162800" y="6400800"/>
            <a:ext cx="4246027" cy="712789"/>
          </a:xfrm>
        </p:spPr>
        <p:txBody>
          <a:bodyPr/>
          <a:lstStyle/>
          <a:p>
            <a:r>
              <a:rPr lang="en-US" dirty="0" smtClean="0"/>
              <a:t>David </a:t>
            </a:r>
            <a:r>
              <a:rPr lang="en-US" dirty="0" err="1" smtClean="0"/>
              <a:t>Boldy</a:t>
            </a:r>
            <a:r>
              <a:rPr lang="en-US" dirty="0" smtClean="0"/>
              <a:t> (Broadcom)</a:t>
            </a:r>
            <a:endParaRPr lang="en-GB" dirty="0"/>
          </a:p>
        </p:txBody>
      </p:sp>
      <p:sp>
        <p:nvSpPr>
          <p:cNvPr id="11" name="Slide Number Placeholder 10"/>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p>
            <a:r>
              <a:rPr lang="en-US" smtClean="0"/>
              <a:t>January  2023</a:t>
            </a:r>
            <a:endParaRPr lang="en-US" dirty="0"/>
          </a:p>
        </p:txBody>
      </p:sp>
      <p:sp>
        <p:nvSpPr>
          <p:cNvPr id="4" name="Footer Placeholder 3"/>
          <p:cNvSpPr>
            <a:spLocks noGrp="1"/>
          </p:cNvSpPr>
          <p:nvPr>
            <p:ph type="ftr" idx="11"/>
          </p:nvPr>
        </p:nvSpPr>
        <p:spPr/>
        <p:txBody>
          <a:bodyPr/>
          <a:lstStyle/>
          <a:p>
            <a:r>
              <a:rPr lang="en-GB" smtClean="0"/>
              <a:t>David Boldy (Broadcom)</a:t>
            </a:r>
            <a:endParaRPr lang="en-GB"/>
          </a:p>
        </p:txBody>
      </p:sp>
      <p:sp>
        <p:nvSpPr>
          <p:cNvPr id="5" name="Slide Number Placeholder 4"/>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extLst>
      <p:ext uri="{BB962C8B-B14F-4D97-AF65-F5344CB8AC3E}">
        <p14:creationId xmlns:p14="http://schemas.microsoft.com/office/powerpoint/2010/main" val="5514692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1.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theme" Target="../theme/theme5.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2023</a:t>
            </a:r>
            <a:endParaRPr lang="en-US" dirty="0" smtClean="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GB" smtClean="0"/>
              <a:t>David Boldy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600" b="1" i="0" u="none" strike="noStrike" cap="none" dirty="0" smtClean="0">
                <a:solidFill>
                  <a:srgbClr val="000000"/>
                </a:solidFill>
                <a:effectLst/>
                <a:latin typeface="Arial"/>
                <a:ea typeface="Arial"/>
                <a:cs typeface="Arial"/>
                <a:sym typeface="Arial"/>
              </a:rPr>
              <a:t>doc.: IEEE </a:t>
            </a:r>
            <a:r>
              <a:rPr lang="en-US" sz="1600" b="1" i="0" u="none" strike="noStrike" cap="none" dirty="0" smtClean="0">
                <a:solidFill>
                  <a:srgbClr val="000000"/>
                </a:solidFill>
                <a:effectLst/>
                <a:latin typeface="Arial"/>
                <a:ea typeface="Arial"/>
                <a:cs typeface="Arial"/>
                <a:sym typeface="Arial"/>
              </a:rPr>
              <a:t>802.11-23/0126</a:t>
            </a:r>
            <a:endParaRPr sz="20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706" r:id="rId7"/>
    <p:sldLayoutId id="2147483654" r:id="rId8"/>
    <p:sldLayoutId id="2147483655" r:id="rId9"/>
    <p:sldLayoutId id="2147483656" r:id="rId10"/>
  </p:sldLayoutIdLst>
  <p:timing>
    <p:tnLst>
      <p:par>
        <p:cTn id="1" dur="indefinite" restart="never" nodeType="tmRoot"/>
      </p:par>
    </p:tnLst>
  </p:timing>
  <p:hf sldNum="0"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2023</a:t>
            </a:r>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David Boldy (Broadcom)</a:t>
            </a:r>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A05C82-DEB1-4EC7-A39C-3C137512214A}" type="slidenum">
              <a:rPr lang="en-GB" smtClean="0"/>
              <a:t>‹#›</a:t>
            </a:fld>
            <a:endParaRPr lang="en-GB"/>
          </a:p>
        </p:txBody>
      </p:sp>
    </p:spTree>
    <p:extLst>
      <p:ext uri="{BB962C8B-B14F-4D97-AF65-F5344CB8AC3E}">
        <p14:creationId xmlns:p14="http://schemas.microsoft.com/office/powerpoint/2010/main" val="1461346331"/>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2023</a:t>
            </a:r>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David Boldy (Broadcom)</a:t>
            </a:r>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7CEF0-E0EC-44C7-8FFE-8C3BE7CF977F}" type="slidenum">
              <a:rPr lang="en-GB" smtClean="0"/>
              <a:t>‹#›</a:t>
            </a:fld>
            <a:endParaRPr lang="en-GB"/>
          </a:p>
        </p:txBody>
      </p:sp>
    </p:spTree>
    <p:extLst>
      <p:ext uri="{BB962C8B-B14F-4D97-AF65-F5344CB8AC3E}">
        <p14:creationId xmlns:p14="http://schemas.microsoft.com/office/powerpoint/2010/main" val="258938109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2023</a:t>
            </a:r>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David Boldy (Broadcom)</a:t>
            </a:r>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E73E65-3973-4CB9-A5E1-BA07C693EE03}" type="slidenum">
              <a:rPr lang="en-GB" smtClean="0"/>
              <a:t>‹#›</a:t>
            </a:fld>
            <a:endParaRPr lang="en-GB"/>
          </a:p>
        </p:txBody>
      </p:sp>
    </p:spTree>
    <p:extLst>
      <p:ext uri="{BB962C8B-B14F-4D97-AF65-F5344CB8AC3E}">
        <p14:creationId xmlns:p14="http://schemas.microsoft.com/office/powerpoint/2010/main" val="205827628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January  2023</a:t>
            </a:r>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David Boldy (Broadcom)</a:t>
            </a:r>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143655-ABB6-443F-A8D7-C3EEE5F680C6}" type="slidenum">
              <a:rPr lang="en-GB" smtClean="0"/>
              <a:t>‹#›</a:t>
            </a:fld>
            <a:endParaRPr lang="en-GB"/>
          </a:p>
        </p:txBody>
      </p:sp>
    </p:spTree>
    <p:extLst>
      <p:ext uri="{BB962C8B-B14F-4D97-AF65-F5344CB8AC3E}">
        <p14:creationId xmlns:p14="http://schemas.microsoft.com/office/powerpoint/2010/main" val="11003880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alpha val="93000"/>
          </a:srgbClr>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p:txBody>
          <a:bodyPr/>
          <a:lstStyle/>
          <a:p>
            <a:pPr lvl="0"/>
            <a:r>
              <a:rPr lang="en-US" smtClean="0"/>
              <a:t>EN 301 893 EDT Update</a:t>
            </a:r>
            <a:endParaRPr lang="en-US" dirty="0">
              <a:sym typeface="Times New Roman"/>
            </a:endParaRPr>
          </a:p>
        </p:txBody>
      </p:sp>
      <p:sp>
        <p:nvSpPr>
          <p:cNvPr id="3" name="Date Placeholder 2"/>
          <p:cNvSpPr>
            <a:spLocks noGrp="1"/>
          </p:cNvSpPr>
          <p:nvPr>
            <p:ph type="dt" idx="10"/>
          </p:nvPr>
        </p:nvSpPr>
        <p:spPr/>
        <p:txBody>
          <a:bodyPr/>
          <a:lstStyle/>
          <a:p>
            <a:r>
              <a:rPr lang="en-US" smtClean="0"/>
              <a:t>January  2023</a:t>
            </a:r>
            <a:endParaRPr lang="en-US" dirty="0"/>
          </a:p>
        </p:txBody>
      </p:sp>
      <p:sp>
        <p:nvSpPr>
          <p:cNvPr id="2" name="Footer Placeholder 1"/>
          <p:cNvSpPr>
            <a:spLocks noGrp="1"/>
          </p:cNvSpPr>
          <p:nvPr>
            <p:ph type="ftr" idx="11"/>
          </p:nvPr>
        </p:nvSpPr>
        <p:spPr/>
        <p:txBody>
          <a:bodyPr/>
          <a:lstStyle/>
          <a:p>
            <a:r>
              <a:rPr lang="en-GB" smtClean="0"/>
              <a:t>David Boldy (Broadcom)</a:t>
            </a:r>
            <a:endParaRPr lang="en-GB"/>
          </a:p>
        </p:txBody>
      </p:sp>
      <p:sp>
        <p:nvSpPr>
          <p:cNvPr id="88" name="Shape 88"/>
          <p:cNvSpPr txBox="1">
            <a:spLocks noGrp="1"/>
          </p:cNvSpPr>
          <p:nvPr>
            <p:ph type="subTitle" idx="4294967295"/>
          </p:nvPr>
        </p:nvSpPr>
        <p:spPr>
          <a:xfrm>
            <a:off x="0" y="1512888"/>
            <a:ext cx="8534400" cy="47625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2023-01-1</a:t>
            </a:r>
            <a:r>
              <a:rPr lang="en-US" sz="2000" b="0" dirty="0" smtClean="0"/>
              <a:t>7</a:t>
            </a:r>
            <a:endParaRPr sz="2000" b="0" i="0" u="none" strike="noStrike" cap="none" dirty="0">
              <a:solidFill>
                <a:srgbClr val="000000"/>
              </a:solidFill>
              <a:latin typeface="Times New Roman"/>
              <a:ea typeface="Times New Roman"/>
              <a:cs typeface="Times New Roman"/>
              <a:sym typeface="Times New Roman"/>
            </a:endParaRPr>
          </a:p>
        </p:txBody>
      </p:sp>
      <p:sp>
        <p:nvSpPr>
          <p:cNvPr id="91" name="Shape 91"/>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92" name="Shape 92"/>
          <p:cNvGraphicFramePr/>
          <p:nvPr>
            <p:extLst>
              <p:ext uri="{D42A27DB-BD31-4B8C-83A1-F6EECF244321}">
                <p14:modId xmlns:p14="http://schemas.microsoft.com/office/powerpoint/2010/main" val="4245756136"/>
              </p:ext>
            </p:extLst>
          </p:nvPr>
        </p:nvGraphicFramePr>
        <p:xfrm>
          <a:off x="1044400" y="2471150"/>
          <a:ext cx="10826200" cy="1948450"/>
        </p:xfrm>
        <a:graphic>
          <a:graphicData uri="http://schemas.openxmlformats.org/drawingml/2006/table">
            <a:tbl>
              <a:tblPr>
                <a:noFill/>
                <a:tableStyleId>{A1A19DCD-474F-49A0-BD6E-79F9A4CA8838}</a:tableStyleId>
              </a:tblPr>
              <a:tblGrid>
                <a:gridCol w="2163300">
                  <a:extLst>
                    <a:ext uri="{9D8B030D-6E8A-4147-A177-3AD203B41FA5}">
                      <a16:colId xmlns:a16="http://schemas.microsoft.com/office/drawing/2014/main" val="20000"/>
                    </a:ext>
                  </a:extLst>
                </a:gridCol>
                <a:gridCol w="1840650">
                  <a:extLst>
                    <a:ext uri="{9D8B030D-6E8A-4147-A177-3AD203B41FA5}">
                      <a16:colId xmlns:a16="http://schemas.microsoft.com/office/drawing/2014/main" val="20001"/>
                    </a:ext>
                  </a:extLst>
                </a:gridCol>
                <a:gridCol w="2078525">
                  <a:extLst>
                    <a:ext uri="{9D8B030D-6E8A-4147-A177-3AD203B41FA5}">
                      <a16:colId xmlns:a16="http://schemas.microsoft.com/office/drawing/2014/main" val="20002"/>
                    </a:ext>
                  </a:extLst>
                </a:gridCol>
                <a:gridCol w="1314475">
                  <a:extLst>
                    <a:ext uri="{9D8B030D-6E8A-4147-A177-3AD203B41FA5}">
                      <a16:colId xmlns:a16="http://schemas.microsoft.com/office/drawing/2014/main" val="20003"/>
                    </a:ext>
                  </a:extLst>
                </a:gridCol>
                <a:gridCol w="3429250">
                  <a:extLst>
                    <a:ext uri="{9D8B030D-6E8A-4147-A177-3AD203B41FA5}">
                      <a16:colId xmlns:a16="http://schemas.microsoft.com/office/drawing/2014/main" val="20004"/>
                    </a:ext>
                  </a:extLst>
                </a:gridCol>
              </a:tblGrid>
              <a:tr h="1019575">
                <a:tc>
                  <a:txBody>
                    <a:bodyPr/>
                    <a:lstStyle/>
                    <a:p>
                      <a:pPr marL="0" lvl="0" indent="0" rtl="0">
                        <a:lnSpc>
                          <a:spcPct val="115000"/>
                        </a:lnSpc>
                        <a:spcBef>
                          <a:spcPts val="2400"/>
                        </a:spcBef>
                        <a:spcAft>
                          <a:spcPts val="600"/>
                        </a:spcAft>
                        <a:buNone/>
                      </a:pPr>
                      <a:r>
                        <a:rPr lang="en-US" sz="2300" b="1" dirty="0"/>
                        <a:t>Name</a:t>
                      </a:r>
                      <a:endParaRPr sz="2300" b="1"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Affiliations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Address</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Phone</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2400"/>
                        </a:spcBef>
                        <a:spcAft>
                          <a:spcPts val="600"/>
                        </a:spcAft>
                        <a:buNone/>
                      </a:pPr>
                      <a:r>
                        <a:rPr lang="en-US" sz="2300" b="1"/>
                        <a:t>email</a:t>
                      </a:r>
                      <a:endParaRPr sz="2300" b="1"/>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455350">
                <a:tc>
                  <a:txBody>
                    <a:bodyPr/>
                    <a:lstStyle/>
                    <a:p>
                      <a:pPr marL="0" marR="0" lvl="0" indent="0" algn="l" rtl="0">
                        <a:lnSpc>
                          <a:spcPct val="115000"/>
                        </a:lnSpc>
                        <a:spcBef>
                          <a:spcPts val="0"/>
                        </a:spcBef>
                        <a:spcAft>
                          <a:spcPts val="0"/>
                        </a:spcAft>
                        <a:buNone/>
                      </a:pPr>
                      <a:r>
                        <a:rPr lang="en-US" dirty="0" smtClean="0"/>
                        <a:t>David Boldy</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r>
                        <a:rPr lang="en-US" dirty="0" smtClean="0"/>
                        <a:t>Broadcom</a:t>
                      </a: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dirty="0" smtClean="0"/>
                        <a:t>david.boldy@broadcom.com</a:t>
                      </a: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73525">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rtl="0">
                        <a:lnSpc>
                          <a:spcPct val="115000"/>
                        </a:lnSpc>
                        <a:spcBef>
                          <a:spcPts val="0"/>
                        </a:spcBef>
                        <a:spcAft>
                          <a:spcPts val="0"/>
                        </a:spcAft>
                        <a:buNone/>
                      </a:pPr>
                      <a:endParaRPr dirty="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US" sz="1400" dirty="0" smtClean="0"/>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lgn="ctr">
                      <a:solidFill>
                        <a:srgbClr val="000000"/>
                      </a:solidFill>
                      <a:prstDash val="solid"/>
                      <a:round/>
                      <a:headEnd type="none" w="sm" len="sm"/>
                      <a:tailEnd type="none" w="sm" len="sm"/>
                    </a:lnT>
                    <a:lnB w="126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GB" sz="2800" dirty="0" smtClean="0">
                <a:latin typeface="Times New Roman" panose="02020603050405020304" pitchFamily="18" charset="0"/>
                <a:ea typeface="Arial"/>
                <a:cs typeface="Times New Roman" panose="02020603050405020304" pitchFamily="18" charset="0"/>
                <a:sym typeface="Arial"/>
              </a:rPr>
              <a:t>Related information</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127000" indent="0">
              <a:spcBef>
                <a:spcPts val="0"/>
              </a:spcBef>
              <a:buClr>
                <a:schemeClr val="dk1"/>
              </a:buClr>
              <a:buSzPts val="1600"/>
            </a:pPr>
            <a:endParaRPr lang="en-US" sz="2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90000"/>
              <a:buFont typeface="Arial" panose="020B0604020202020204" pitchFamily="34" charset="0"/>
              <a:buChar char="•"/>
            </a:pPr>
            <a:r>
              <a:rPr lang="en-US" sz="2800" b="0" dirty="0" smtClean="0">
                <a:latin typeface="Times New Roman" panose="02020603050405020304" pitchFamily="18" charset="0"/>
                <a:ea typeface="Arial"/>
                <a:cs typeface="Times New Roman" panose="02020603050405020304" pitchFamily="18" charset="0"/>
                <a:sym typeface="Arial"/>
              </a:rPr>
              <a:t>Extract from BRAN#118 meeting minutes  - BRAN(22)117002</a:t>
            </a:r>
            <a:endParaRPr lang="en-US" sz="2800" b="0" dirty="0">
              <a:latin typeface="Times New Roman" panose="02020603050405020304" pitchFamily="18" charset="0"/>
              <a:ea typeface="Arial"/>
              <a:cs typeface="Times New Roman" panose="02020603050405020304" pitchFamily="18" charset="0"/>
              <a:sym typeface="Arial"/>
            </a:endParaRPr>
          </a:p>
          <a:p>
            <a:pPr lvl="0" fontAlgn="auto" hangingPunct="1"/>
            <a:r>
              <a:rPr lang="en-GB" dirty="0"/>
              <a:t>The following guidance is agreed in BRAN(22)116e003r3 and is listed below: </a:t>
            </a:r>
          </a:p>
          <a:p>
            <a:pPr lvl="1" fontAlgn="auto" hangingPunct="1"/>
            <a:r>
              <a:rPr lang="en-GB" dirty="0" smtClean="0"/>
              <a:t>   With </a:t>
            </a:r>
            <a:r>
              <a:rPr lang="en-GB" dirty="0"/>
              <a:t>respect to IEEE 802.11ax equipment only, ETSI TC BRAN agrees that such equipment could be treated under the existing rules for option 1 EDT defined in EN 301 893 v2.1.1 clause 4.2.7.3.2.5 until the date of withdrawal of that standard.</a:t>
            </a:r>
          </a:p>
          <a:p>
            <a:pPr fontAlgn="auto" hangingPunct="1"/>
            <a:r>
              <a:rPr lang="en-GB" dirty="0"/>
              <a:t> </a:t>
            </a:r>
          </a:p>
          <a:p>
            <a:pPr lvl="1" fontAlgn="auto" hangingPunct="1"/>
            <a:r>
              <a:rPr lang="en-GB" dirty="0" smtClean="0"/>
              <a:t>   ETSI </a:t>
            </a:r>
            <a:r>
              <a:rPr lang="en-GB" dirty="0"/>
              <a:t>TC BRAN will contact the EC before ENAP to discuss the acceptance of an extension to the default date of withdrawal to at least 36 months after listing of the new version of the standard in the Official Journal</a:t>
            </a:r>
            <a:r>
              <a:rPr lang="en-GB" dirty="0" smtClean="0"/>
              <a:t>.</a:t>
            </a:r>
          </a:p>
          <a:p>
            <a:pPr lvl="1" fontAlgn="auto" hangingPunct="1"/>
            <a:endParaRPr lang="en-GB" dirty="0"/>
          </a:p>
          <a:p>
            <a:pPr marL="584200" indent="-457200">
              <a:spcBef>
                <a:spcPts val="0"/>
              </a:spcBef>
              <a:buClr>
                <a:schemeClr val="dk1"/>
              </a:buClr>
              <a:buSzPct val="90000"/>
              <a:buFont typeface="Arial" panose="020B0604020202020204" pitchFamily="34" charset="0"/>
              <a:buChar char="•"/>
            </a:pPr>
            <a:r>
              <a:rPr lang="en-GB" b="0" dirty="0" smtClean="0"/>
              <a:t>Typical transition </a:t>
            </a:r>
            <a:r>
              <a:rPr lang="en-GB" b="0" dirty="0"/>
              <a:t>period to </a:t>
            </a:r>
            <a:r>
              <a:rPr lang="en-GB" b="0" dirty="0" smtClean="0"/>
              <a:t>of standard to new </a:t>
            </a:r>
            <a:r>
              <a:rPr lang="en-GB" b="0" dirty="0"/>
              <a:t>EDT requirements (at least 18 months after citation in OJEU) ~mid </a:t>
            </a:r>
            <a:r>
              <a:rPr lang="en-GB" b="0" dirty="0" smtClean="0"/>
              <a:t>2025. Above increases transition to early 2027.</a:t>
            </a:r>
            <a:endParaRPr lang="en-US" sz="2800" b="0" dirty="0" smtClean="0">
              <a:latin typeface="Times New Roman" panose="02020603050405020304" pitchFamily="18" charset="0"/>
              <a:ea typeface="Arial"/>
              <a:cs typeface="Times New Roman" panose="02020603050405020304" pitchFamily="18" charset="0"/>
              <a:sym typeface="Arial"/>
            </a:endParaRPr>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21495294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smtClean="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lvl="0" indent="-342900">
              <a:spcBef>
                <a:spcPts val="0"/>
              </a:spcBef>
              <a:buSzPts val="2400"/>
              <a:buFont typeface="Arial"/>
              <a:buChar char="•"/>
            </a:pPr>
            <a:r>
              <a:rPr lang="en-GB" b="0" dirty="0" smtClean="0"/>
              <a:t>Updates from ETSI BRAN Meeting#117 (related to EDT in the EN 301 893 standard).</a:t>
            </a:r>
            <a:endParaRPr sz="2400" b="0" i="0" u="none" strike="noStrike" cap="none" dirty="0">
              <a:solidFill>
                <a:srgbClr val="000000"/>
              </a:solidFill>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lvl="0"/>
            <a:r>
              <a:rPr lang="en-US" smtClean="0"/>
              <a:t>January  2023</a:t>
            </a:r>
            <a:endParaRPr lang="en-US" dirty="0"/>
          </a:p>
        </p:txBody>
      </p:sp>
      <p:sp>
        <p:nvSpPr>
          <p:cNvPr id="2" name="Footer Placeholder 1"/>
          <p:cNvSpPr>
            <a:spLocks noGrp="1"/>
          </p:cNvSpPr>
          <p:nvPr>
            <p:ph type="ftr" idx="11"/>
          </p:nvPr>
        </p:nvSpPr>
        <p:spPr/>
        <p:txBody>
          <a:bodyPr/>
          <a:lstStyle/>
          <a:p>
            <a:r>
              <a:rPr lang="en-US" smtClean="0"/>
              <a:t>David Boldy (Broadcom)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8" name="Shape 118"/>
          <p:cNvSpPr txBox="1">
            <a:spLocks noGrp="1"/>
          </p:cNvSpPr>
          <p:nvPr>
            <p:ph type="dt" idx="10"/>
          </p:nvPr>
        </p:nvSpPr>
        <p:spPr>
          <a:prstGeom prst="rect">
            <a:avLst/>
          </a:prstGeom>
          <a:noFill/>
          <a:ln>
            <a:noFill/>
          </a:ln>
        </p:spPr>
        <p:txBody>
          <a:bodyPr spcFirstLastPara="1" wrap="square" lIns="0" tIns="0" rIns="0" bIns="0" anchor="b" anchorCtr="0">
            <a:noAutofit/>
          </a:bodyPr>
          <a:lstStyle/>
          <a:p>
            <a:pPr lvl="0"/>
            <a:r>
              <a:rPr lang="en-US" smtClean="0"/>
              <a:t>January  2023</a:t>
            </a:r>
            <a:endParaRPr lang="en-US" dirty="0"/>
          </a:p>
        </p:txBody>
      </p:sp>
      <p:sp>
        <p:nvSpPr>
          <p:cNvPr id="2" name="Footer Placeholder 1"/>
          <p:cNvSpPr>
            <a:spLocks noGrp="1"/>
          </p:cNvSpPr>
          <p:nvPr>
            <p:ph type="ftr" idx="11"/>
          </p:nvPr>
        </p:nvSpPr>
        <p:spPr/>
        <p:txBody>
          <a:bodyPr/>
          <a:lstStyle/>
          <a:p>
            <a:r>
              <a:rPr lang="en-GB" smtClean="0"/>
              <a:t>David Boldy (Broadcom)</a:t>
            </a:r>
            <a:endParaRPr lang="en-GB"/>
          </a:p>
        </p:txBody>
      </p:sp>
      <p:sp>
        <p:nvSpPr>
          <p:cNvPr id="7" name="Shape 102"/>
          <p:cNvSpPr txBox="1">
            <a:spLocks/>
          </p:cNvSpPr>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3200" b="1" dirty="0" smtClean="0">
                <a:latin typeface="Times New Roman"/>
                <a:ea typeface="Times New Roman"/>
                <a:cs typeface="Times New Roman"/>
                <a:sym typeface="Times New Roman"/>
              </a:rPr>
              <a:t>Background</a:t>
            </a:r>
            <a:endParaRPr lang="en-US" dirty="0"/>
          </a:p>
        </p:txBody>
      </p:sp>
      <p:sp>
        <p:nvSpPr>
          <p:cNvPr id="3" name="Rectangle 2"/>
          <p:cNvSpPr/>
          <p:nvPr/>
        </p:nvSpPr>
        <p:spPr>
          <a:xfrm>
            <a:off x="533400" y="1676400"/>
            <a:ext cx="10896600" cy="4555093"/>
          </a:xfrm>
          <a:prstGeom prst="rect">
            <a:avLst/>
          </a:prstGeom>
        </p:spPr>
        <p:txBody>
          <a:bodyPr wrap="square">
            <a:spAutoFit/>
          </a:bodyPr>
          <a:lstStyle/>
          <a:p>
            <a:pPr hangingPunct="0">
              <a:spcBef>
                <a:spcPts val="600"/>
              </a:spcBef>
              <a:spcAft>
                <a:spcPts val="600"/>
              </a:spcAft>
            </a:pPr>
            <a:r>
              <a:rPr lang="en-GB" sz="2800" dirty="0" smtClean="0">
                <a:latin typeface="Times New Roman" panose="02020603050405020304" pitchFamily="18" charset="0"/>
                <a:ea typeface="Times New Roman" panose="02020603050405020304" pitchFamily="18" charset="0"/>
              </a:rPr>
              <a:t>At BRAN#117 EN 301 893 stable draft v2.1.50 was sent for EC assessment. This version included the accepted text for a new PSD scaled proposal for EDT from BRAN(22)116e003r3. TC BRAN agreed that further work needs to be done prior to submission to ENAP to address the “</a:t>
            </a:r>
            <a:r>
              <a:rPr lang="en-GB" sz="2800" i="1" dirty="0" smtClean="0">
                <a:latin typeface="Times New Roman" panose="02020603050405020304" pitchFamily="18" charset="0"/>
                <a:ea typeface="Times New Roman" panose="02020603050405020304" pitchFamily="18" charset="0"/>
              </a:rPr>
              <a:t>Maximum PSD levels for transmissions within a larger configured BW” </a:t>
            </a:r>
            <a:r>
              <a:rPr lang="en-GB" sz="2800" dirty="0" smtClean="0">
                <a:latin typeface="Times New Roman" panose="02020603050405020304" pitchFamily="18" charset="0"/>
                <a:ea typeface="Times New Roman" panose="02020603050405020304" pitchFamily="18" charset="0"/>
              </a:rPr>
              <a:t>issues highlighted in the Broadcom contribution BRAN(22)117009 response document and captured for further work in clause 4.2.7.3.2.5 by the square bracketed </a:t>
            </a:r>
            <a:r>
              <a:rPr lang="en-GB" sz="2800" dirty="0">
                <a:latin typeface="Times New Roman" panose="02020603050405020304" pitchFamily="18" charset="0"/>
                <a:ea typeface="Times New Roman" panose="02020603050405020304" pitchFamily="18" charset="0"/>
              </a:rPr>
              <a:t>text</a:t>
            </a:r>
            <a:r>
              <a:rPr lang="en-GB" sz="2800" dirty="0" smtClean="0">
                <a:latin typeface="Times New Roman" panose="02020603050405020304" pitchFamily="18" charset="0"/>
                <a:ea typeface="Times New Roman" panose="02020603050405020304" pitchFamily="18" charset="0"/>
              </a:rPr>
              <a:t>:</a:t>
            </a:r>
          </a:p>
          <a:p>
            <a:pPr hangingPunct="0">
              <a:spcBef>
                <a:spcPts val="600"/>
              </a:spcBef>
              <a:spcAft>
                <a:spcPts val="600"/>
              </a:spcAft>
            </a:pPr>
            <a:r>
              <a:rPr lang="en-GB" sz="2800" dirty="0" smtClean="0">
                <a:latin typeface="Times New Roman" panose="02020603050405020304" pitchFamily="18" charset="0"/>
                <a:ea typeface="Times New Roman" panose="02020603050405020304" pitchFamily="18" charset="0"/>
              </a:rPr>
              <a:t>[</a:t>
            </a:r>
            <a:r>
              <a:rPr lang="en-GB" sz="2800" dirty="0">
                <a:latin typeface="Times New Roman" panose="02020603050405020304" pitchFamily="18" charset="0"/>
                <a:ea typeface="Times New Roman" panose="02020603050405020304" pitchFamily="18" charset="0"/>
              </a:rPr>
              <a:t>For concurrent operation on more than 4 channels, 3 dB shall be added to </a:t>
            </a:r>
            <a:r>
              <a:rPr lang="en-GB" sz="2800" dirty="0" err="1">
                <a:latin typeface="Times New Roman" panose="02020603050405020304" pitchFamily="18" charset="0"/>
                <a:ea typeface="Times New Roman" panose="02020603050405020304" pitchFamily="18" charset="0"/>
              </a:rPr>
              <a:t>PSDmax</a:t>
            </a:r>
            <a:r>
              <a:rPr lang="en-GB" sz="2800" dirty="0">
                <a:latin typeface="Times New Roman" panose="02020603050405020304" pitchFamily="18" charset="0"/>
                <a:ea typeface="Times New Roman" panose="02020603050405020304" pitchFamily="18" charset="0"/>
              </a:rPr>
              <a:t>.].</a:t>
            </a:r>
            <a:endParaRPr lang="en-GB" sz="18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smtClean="0">
                <a:latin typeface="Times New Roman" panose="02020603050405020304" pitchFamily="18" charset="0"/>
                <a:ea typeface="Arial"/>
                <a:cs typeface="Times New Roman" panose="02020603050405020304" pitchFamily="18" charset="0"/>
                <a:sym typeface="Arial"/>
              </a:rPr>
              <a:t>PSD scaled proposal from </a:t>
            </a:r>
            <a:r>
              <a:rPr lang="en-US" sz="2800" dirty="0">
                <a:latin typeface="Times New Roman" panose="02020603050405020304" pitchFamily="18" charset="0"/>
                <a:ea typeface="Arial"/>
                <a:cs typeface="Times New Roman" panose="02020603050405020304" pitchFamily="18" charset="0"/>
                <a:sym typeface="Arial"/>
              </a:rPr>
              <a:t>BRAN(22)116e003r3</a:t>
            </a: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571500" indent="-342900">
              <a:buSzPct val="90000"/>
              <a:buFont typeface="Arial" panose="020B0604020202020204" pitchFamily="34" charset="0"/>
              <a:buChar char="•"/>
            </a:pPr>
            <a:r>
              <a:rPr lang="en-GB" b="0" dirty="0" smtClean="0"/>
              <a:t>The following was included in draft v2.1.50 sent of EC assessment:</a:t>
            </a:r>
          </a:p>
          <a:p>
            <a:pPr hangingPunct="0"/>
            <a:r>
              <a:rPr lang="en-GB" b="0" i="1" dirty="0" smtClean="0"/>
              <a:t>4.2.7.3.2.5</a:t>
            </a:r>
            <a:r>
              <a:rPr lang="en-GB" b="0" i="1" dirty="0"/>
              <a:t>	Energy Detection Threshold (EDT) (LBE</a:t>
            </a:r>
            <a:r>
              <a:rPr lang="en-GB" b="0" i="1" dirty="0" smtClean="0"/>
              <a:t>)</a:t>
            </a:r>
          </a:p>
          <a:p>
            <a:pPr hangingPunct="0"/>
            <a:r>
              <a:rPr lang="en-GB" b="0" i="1" dirty="0" smtClean="0"/>
              <a:t>…</a:t>
            </a:r>
            <a:endParaRPr lang="en-GB" b="0" i="1" dirty="0"/>
          </a:p>
          <a:p>
            <a:pPr hangingPunct="0"/>
            <a:r>
              <a:rPr lang="en-GB" b="0" i="1" dirty="0" smtClean="0"/>
              <a:t>  The </a:t>
            </a:r>
            <a:r>
              <a:rPr lang="en-GB" b="0" i="1" dirty="0"/>
              <a:t>EDT shall be −85 </a:t>
            </a:r>
            <a:r>
              <a:rPr lang="en-GB" b="0" i="1" dirty="0" err="1"/>
              <a:t>dBm</a:t>
            </a:r>
            <a:r>
              <a:rPr lang="en-GB" b="0" i="1" dirty="0"/>
              <a:t>/MHz + (</a:t>
            </a:r>
            <a:r>
              <a:rPr lang="en-GB" b="0" i="1" dirty="0" err="1"/>
              <a:t>PSD</a:t>
            </a:r>
            <a:r>
              <a:rPr lang="en-GB" b="0" i="1" baseline="-25000" dirty="0" err="1"/>
              <a:t>limit</a:t>
            </a:r>
            <a:r>
              <a:rPr lang="en-GB" b="0" i="1" dirty="0"/>
              <a:t> – </a:t>
            </a:r>
            <a:r>
              <a:rPr lang="en-GB" b="0" i="1" dirty="0" err="1"/>
              <a:t>PSD</a:t>
            </a:r>
            <a:r>
              <a:rPr lang="en-GB" b="0" i="1" baseline="-25000" dirty="0" err="1"/>
              <a:t>max</a:t>
            </a:r>
            <a:r>
              <a:rPr lang="en-GB" b="0" i="1" dirty="0"/>
              <a:t>) with a minimum of −85 </a:t>
            </a:r>
            <a:r>
              <a:rPr lang="en-GB" b="0" i="1" dirty="0" err="1"/>
              <a:t>dBm</a:t>
            </a:r>
            <a:r>
              <a:rPr lang="en-GB" b="0" i="1" dirty="0"/>
              <a:t>/MHz and a maximum of −75 </a:t>
            </a:r>
            <a:r>
              <a:rPr lang="en-GB" b="0" i="1" dirty="0" err="1"/>
              <a:t>dBm</a:t>
            </a:r>
            <a:r>
              <a:rPr lang="en-GB" b="0" i="1" dirty="0"/>
              <a:t>/MHz, where </a:t>
            </a:r>
            <a:r>
              <a:rPr lang="en-GB" b="0" i="1" dirty="0" err="1"/>
              <a:t>PSD</a:t>
            </a:r>
            <a:r>
              <a:rPr lang="en-GB" b="0" i="1" baseline="-25000" dirty="0" err="1"/>
              <a:t>max</a:t>
            </a:r>
            <a:r>
              <a:rPr lang="en-GB" b="0" i="1" dirty="0"/>
              <a:t> is the maximum PSD when using all channels in the configured combination/grouping of channels and </a:t>
            </a:r>
            <a:r>
              <a:rPr lang="en-GB" b="0" i="1" dirty="0" err="1"/>
              <a:t>PSD</a:t>
            </a:r>
            <a:r>
              <a:rPr lang="en-GB" b="0" i="1" baseline="-25000" dirty="0" err="1"/>
              <a:t>limit</a:t>
            </a:r>
            <a:r>
              <a:rPr lang="en-GB" b="0" i="1" dirty="0"/>
              <a:t> is the PSD limit in the sub-band of operation. [For simultaneous operation in more than 4 channels, 3 dB shall be added to </a:t>
            </a:r>
            <a:r>
              <a:rPr lang="en-GB" b="0" i="1" dirty="0" err="1"/>
              <a:t>PSD</a:t>
            </a:r>
            <a:r>
              <a:rPr lang="en-GB" b="0" i="1" baseline="-25000" dirty="0" err="1"/>
              <a:t>max</a:t>
            </a:r>
            <a:r>
              <a:rPr lang="en-GB" b="0" i="1" dirty="0"/>
              <a:t>.]</a:t>
            </a:r>
          </a:p>
          <a:p>
            <a:pPr marL="228600" indent="0"/>
            <a:r>
              <a:rPr lang="en-GB" b="0" dirty="0" smtClean="0"/>
              <a:t> …</a:t>
            </a:r>
          </a:p>
          <a:p>
            <a:pPr marL="127000" indent="0">
              <a:spcBef>
                <a:spcPts val="0"/>
              </a:spcBef>
              <a:buClr>
                <a:schemeClr val="dk1"/>
              </a:buClr>
              <a:buSzPts val="1600"/>
            </a:pPr>
            <a:endParaRPr lang="en-US" sz="2800" b="0" dirty="0" smtClean="0">
              <a:latin typeface="Times New Roman" panose="02020603050405020304" pitchFamily="18" charset="0"/>
              <a:ea typeface="Arial"/>
              <a:cs typeface="Times New Roman" panose="02020603050405020304" pitchFamily="18" charset="0"/>
              <a:sym typeface="Arial"/>
            </a:endParaRPr>
          </a:p>
          <a:p>
            <a:pPr marL="571500" indent="-342900">
              <a:buSzPct val="90000"/>
              <a:buFont typeface="Arial" panose="020B0604020202020204" pitchFamily="34" charset="0"/>
              <a:buChar char="•"/>
            </a:pPr>
            <a:r>
              <a:rPr lang="en-GB" b="0" dirty="0"/>
              <a:t>The </a:t>
            </a:r>
            <a:r>
              <a:rPr lang="en-GB" b="0" dirty="0" smtClean="0"/>
              <a:t>[square bracketed text] needs addressing by ETSI BRAN prior to sending into Public Enquiry/ENAP (EN Approval Process)</a:t>
            </a:r>
            <a:endParaRPr lang="en-GB" b="0" dirty="0"/>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1254580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a:latin typeface="Times New Roman" panose="02020603050405020304" pitchFamily="18" charset="0"/>
                <a:ea typeface="Arial"/>
                <a:cs typeface="Times New Roman" panose="02020603050405020304" pitchFamily="18" charset="0"/>
                <a:sym typeface="Arial"/>
              </a:rPr>
              <a:t>Broadcom </a:t>
            </a:r>
            <a:r>
              <a:rPr lang="en-US" sz="2800" dirty="0" smtClean="0">
                <a:latin typeface="Times New Roman" panose="02020603050405020304" pitchFamily="18" charset="0"/>
                <a:ea typeface="Arial"/>
                <a:cs typeface="Times New Roman" panose="02020603050405020304" pitchFamily="18" charset="0"/>
                <a:sym typeface="Arial"/>
              </a:rPr>
              <a:t>concern raised in contribution </a:t>
            </a:r>
            <a:r>
              <a:rPr lang="en-US" sz="2800" dirty="0">
                <a:latin typeface="Times New Roman" panose="02020603050405020304" pitchFamily="18" charset="0"/>
                <a:ea typeface="Arial"/>
                <a:cs typeface="Times New Roman" panose="02020603050405020304" pitchFamily="18" charset="0"/>
                <a:sym typeface="Arial"/>
              </a:rPr>
              <a:t>BRAN(22)117009</a:t>
            </a: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685800" lvl="1" indent="0" hangingPunct="0"/>
            <a:endParaRPr lang="en-US" b="0" dirty="0" smtClean="0"/>
          </a:p>
          <a:p>
            <a:r>
              <a:rPr lang="en-GB" b="0" dirty="0" smtClean="0"/>
              <a:t>   The </a:t>
            </a:r>
            <a:r>
              <a:rPr lang="en-GB" b="0" dirty="0"/>
              <a:t>proposed language in BRAN(22)116e003 </a:t>
            </a:r>
            <a:r>
              <a:rPr lang="en-GB" b="0" dirty="0" smtClean="0"/>
              <a:t>allows </a:t>
            </a:r>
            <a:r>
              <a:rPr lang="en-GB" b="0" dirty="0"/>
              <a:t>partial use of a full configured bandwidth without limiting the PSD to this configured BW. This allows devices to use a higher EDT to gain access to the channel but then have actual transmissions at lower bandwidths with much higher PSDs. </a:t>
            </a:r>
            <a:endParaRPr lang="en-GB" b="0" dirty="0" smtClean="0"/>
          </a:p>
          <a:p>
            <a:r>
              <a:rPr lang="en-GB" b="0" dirty="0"/>
              <a:t>	</a:t>
            </a:r>
            <a:r>
              <a:rPr lang="en-GB" b="0" dirty="0" smtClean="0"/>
              <a:t>For </a:t>
            </a:r>
            <a:r>
              <a:rPr lang="en-GB" b="0" dirty="0"/>
              <a:t>example: the proposal allows a 160MHz AP (or LAA/NRU) to sense the channel at ED at </a:t>
            </a:r>
            <a:r>
              <a:rPr lang="en-GB" b="0" dirty="0" smtClean="0"/>
              <a:t>­-63dBm </a:t>
            </a:r>
            <a:r>
              <a:rPr lang="en-GB" b="0" dirty="0"/>
              <a:t>at 23dBm max transmit power considering the lower PSD over 160MHz, but then transmit on 20MHz with an 8 times higher PSD.</a:t>
            </a:r>
            <a:endParaRPr lang="en-GB" sz="3600" b="0" dirty="0"/>
          </a:p>
          <a:p>
            <a:pPr marL="1028700" lvl="1" indent="-342900" hangingPunct="0">
              <a:buFont typeface="Arial" panose="020B0604020202020204" pitchFamily="34" charset="0"/>
              <a:buChar char="•"/>
            </a:pPr>
            <a:endParaRPr lang="en-US" dirty="0"/>
          </a:p>
          <a:p>
            <a:pPr marL="1028700" lvl="1" indent="-342900" hangingPunct="0">
              <a:buFont typeface="Arial" panose="020B0604020202020204" pitchFamily="34" charset="0"/>
              <a:buChar char="•"/>
            </a:pPr>
            <a:endParaRPr lang="en-US" b="0" dirty="0" smtClean="0"/>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853367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US" sz="2800" dirty="0" smtClean="0">
                <a:latin typeface="Times New Roman" panose="02020603050405020304" pitchFamily="18" charset="0"/>
                <a:ea typeface="Arial"/>
                <a:cs typeface="Times New Roman" panose="02020603050405020304" pitchFamily="18" charset="0"/>
                <a:sym typeface="Arial"/>
              </a:rPr>
              <a:t/>
            </a:r>
            <a:br>
              <a:rPr lang="en-US" sz="2800" dirty="0" smtClean="0">
                <a:latin typeface="Times New Roman" panose="02020603050405020304" pitchFamily="18" charset="0"/>
                <a:ea typeface="Arial"/>
                <a:cs typeface="Times New Roman" panose="02020603050405020304" pitchFamily="18" charset="0"/>
                <a:sym typeface="Arial"/>
              </a:rPr>
            </a:br>
            <a:r>
              <a:rPr lang="en-GB" sz="2800" dirty="0" smtClean="0">
                <a:latin typeface="Times New Roman" panose="02020603050405020304" pitchFamily="18" charset="0"/>
                <a:ea typeface="Arial"/>
                <a:cs typeface="Times New Roman" panose="02020603050405020304" pitchFamily="18" charset="0"/>
                <a:sym typeface="Arial"/>
              </a:rPr>
              <a:t>Proposed solution</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295400"/>
            <a:ext cx="11430000" cy="5410200"/>
          </a:xfrm>
          <a:prstGeom prst="rect">
            <a:avLst/>
          </a:prstGeom>
          <a:noFill/>
          <a:ln>
            <a:noFill/>
          </a:ln>
        </p:spPr>
        <p:txBody>
          <a:bodyPr spcFirstLastPara="1" wrap="square" lIns="92150" tIns="46075" rIns="92150" bIns="46075" anchor="t" anchorCtr="0">
            <a:noAutofit/>
          </a:bodyPr>
          <a:lstStyle/>
          <a:p>
            <a:r>
              <a:rPr lang="en-US" sz="2800" b="0" dirty="0" smtClean="0">
                <a:latin typeface="Times New Roman" panose="02020603050405020304" pitchFamily="18" charset="0"/>
                <a:ea typeface="Arial"/>
                <a:cs typeface="Times New Roman" panose="02020603050405020304" pitchFamily="18" charset="0"/>
                <a:sym typeface="Arial"/>
              </a:rPr>
              <a:t>  </a:t>
            </a:r>
            <a:r>
              <a:rPr lang="en-US" sz="2000" b="0" dirty="0" smtClean="0">
                <a:latin typeface="Times New Roman" panose="02020603050405020304" pitchFamily="18" charset="0"/>
                <a:ea typeface="Arial"/>
                <a:cs typeface="Times New Roman" panose="02020603050405020304" pitchFamily="18" charset="0"/>
                <a:sym typeface="Arial"/>
              </a:rPr>
              <a:t> </a:t>
            </a:r>
            <a:r>
              <a:rPr lang="en-GB" sz="1800" b="0" dirty="0" smtClean="0"/>
              <a:t>If </a:t>
            </a:r>
            <a:r>
              <a:rPr lang="en-GB" sz="1800" b="0" dirty="0"/>
              <a:t>the actual transmission bandwidth of the device is lower than the configured BW it should either: </a:t>
            </a:r>
          </a:p>
          <a:p>
            <a:pPr marL="571500" lvl="0" indent="-342900">
              <a:buSzPct val="90000"/>
              <a:buFont typeface="Arial" panose="020B0604020202020204" pitchFamily="34" charset="0"/>
              <a:buChar char="•"/>
            </a:pPr>
            <a:r>
              <a:rPr lang="en-GB" sz="1800" b="0" dirty="0" smtClean="0"/>
              <a:t>be </a:t>
            </a:r>
            <a:r>
              <a:rPr lang="en-GB" sz="1800" b="0" dirty="0"/>
              <a:t>limited to the same </a:t>
            </a:r>
            <a:r>
              <a:rPr lang="en-GB" sz="1800" b="0" dirty="0" err="1"/>
              <a:t>PSD</a:t>
            </a:r>
            <a:r>
              <a:rPr lang="en-GB" sz="1800" b="0" baseline="-25000" dirty="0" err="1"/>
              <a:t>max</a:t>
            </a:r>
            <a:r>
              <a:rPr lang="en-GB" sz="1800" b="0" baseline="-25000" dirty="0"/>
              <a:t> </a:t>
            </a:r>
            <a:r>
              <a:rPr lang="en-GB" sz="1800" b="0" dirty="0"/>
              <a:t>as that of the higher configured BW ( i.e. similar to </a:t>
            </a:r>
            <a:r>
              <a:rPr lang="en-GB" sz="1800" b="0" dirty="0" err="1"/>
              <a:t>WiFi</a:t>
            </a:r>
            <a:r>
              <a:rPr lang="en-GB" sz="1800" b="0" dirty="0"/>
              <a:t> spatial reuse based on OBSS PD) or </a:t>
            </a:r>
            <a:endParaRPr lang="en-GB" sz="1800" b="0" dirty="0" smtClean="0"/>
          </a:p>
          <a:p>
            <a:pPr marL="571500" lvl="0" indent="-342900">
              <a:buSzPct val="90000"/>
              <a:buFont typeface="Arial" panose="020B0604020202020204" pitchFamily="34" charset="0"/>
              <a:buChar char="•"/>
            </a:pPr>
            <a:r>
              <a:rPr lang="en-GB" sz="1800" b="0" dirty="0" smtClean="0"/>
              <a:t>the </a:t>
            </a:r>
            <a:r>
              <a:rPr lang="en-GB" sz="1800" b="0" dirty="0"/>
              <a:t>EDT level should be reduced in accordance with the equation −85 + (</a:t>
            </a:r>
            <a:r>
              <a:rPr lang="en-GB" sz="1800" b="0" dirty="0" err="1"/>
              <a:t>PSDlimit</a:t>
            </a:r>
            <a:r>
              <a:rPr lang="en-GB" sz="1800" b="0" dirty="0"/>
              <a:t> – </a:t>
            </a:r>
            <a:r>
              <a:rPr lang="en-GB" sz="1800" b="0" dirty="0" err="1"/>
              <a:t>PSD</a:t>
            </a:r>
            <a:r>
              <a:rPr lang="en-GB" sz="1800" b="0" baseline="-25000" dirty="0" err="1"/>
              <a:t>max</a:t>
            </a:r>
            <a:r>
              <a:rPr lang="en-GB" sz="1800" b="0" dirty="0"/>
              <a:t>) </a:t>
            </a:r>
            <a:r>
              <a:rPr lang="en-GB" sz="1800" b="0" dirty="0" err="1"/>
              <a:t>dBm</a:t>
            </a:r>
            <a:r>
              <a:rPr lang="en-GB" sz="1800" b="0" dirty="0"/>
              <a:t>/MHz where </a:t>
            </a:r>
            <a:r>
              <a:rPr lang="en-GB" sz="1800" b="0" dirty="0" err="1"/>
              <a:t>PSD</a:t>
            </a:r>
            <a:r>
              <a:rPr lang="en-GB" sz="1800" b="0" baseline="-25000" dirty="0" err="1"/>
              <a:t>max</a:t>
            </a:r>
            <a:r>
              <a:rPr lang="en-GB" sz="1800" b="0" baseline="-25000" dirty="0"/>
              <a:t> </a:t>
            </a:r>
            <a:r>
              <a:rPr lang="en-GB" sz="1800" b="0" dirty="0"/>
              <a:t>is the PSD for the actual transmission BW</a:t>
            </a:r>
            <a:r>
              <a:rPr lang="en-GB" sz="1800" b="0" dirty="0" smtClean="0"/>
              <a:t>.</a:t>
            </a:r>
          </a:p>
          <a:p>
            <a:pPr marL="571500" lvl="0" indent="-342900">
              <a:buSzPct val="90000"/>
              <a:buFont typeface="Arial" panose="020B0604020202020204" pitchFamily="34" charset="0"/>
              <a:buChar char="•"/>
            </a:pPr>
            <a:endParaRPr lang="en-GB" sz="1800" b="0" dirty="0"/>
          </a:p>
          <a:p>
            <a:pPr marL="127000" indent="0">
              <a:spcBef>
                <a:spcPts val="0"/>
              </a:spcBef>
              <a:buClr>
                <a:schemeClr val="dk1"/>
              </a:buClr>
              <a:buSzPts val="1600"/>
            </a:pPr>
            <a:r>
              <a:rPr lang="en-US" sz="2000" b="0" dirty="0" smtClean="0">
                <a:latin typeface="Times New Roman" panose="02020603050405020304" pitchFamily="18" charset="0"/>
                <a:ea typeface="Arial"/>
                <a:cs typeface="Times New Roman" panose="02020603050405020304" pitchFamily="18" charset="0"/>
                <a:sym typeface="Arial"/>
              </a:rPr>
              <a:t>The following additional text for clause 4.2.7.3.2.5 was proposed to address the above:</a:t>
            </a:r>
          </a:p>
          <a:p>
            <a:pPr marL="127000" indent="0">
              <a:spcBef>
                <a:spcPts val="0"/>
              </a:spcBef>
              <a:buClr>
                <a:schemeClr val="dk1"/>
              </a:buClr>
              <a:buSzPts val="1600"/>
            </a:pPr>
            <a:endParaRPr lang="en-US" sz="20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GB" sz="1800" i="1" dirty="0">
                <a:solidFill>
                  <a:schemeClr val="accent2"/>
                </a:solidFill>
              </a:rPr>
              <a:t>For multi-channel operation, where transmissions can occur only in a part (i.e. "n" used channels in a group of adjacent channels) of the total bandwidth (N), the maximum EDT that applies prior to transmission shall be based upon the maximum PSD (</a:t>
            </a:r>
            <a:r>
              <a:rPr lang="en-GB" sz="1800" i="1" dirty="0" err="1">
                <a:solidFill>
                  <a:schemeClr val="accent2"/>
                </a:solidFill>
              </a:rPr>
              <a:t>PSD</a:t>
            </a:r>
            <a:r>
              <a:rPr lang="en-GB" sz="1800" i="1" baseline="-25000" dirty="0" err="1">
                <a:solidFill>
                  <a:schemeClr val="accent2"/>
                </a:solidFill>
              </a:rPr>
              <a:t>max</a:t>
            </a:r>
            <a:r>
              <a:rPr lang="en-GB" sz="1800" i="1" dirty="0">
                <a:solidFill>
                  <a:schemeClr val="accent2"/>
                </a:solidFill>
              </a:rPr>
              <a:t>) that applies for the total bandwidth (N). At this maximum EDT, the PSD of such (n x 20 MHz) partial bandwidth transmissions shall not be greater than the </a:t>
            </a:r>
            <a:r>
              <a:rPr lang="en-GB" sz="1800" i="1" dirty="0" err="1">
                <a:solidFill>
                  <a:schemeClr val="accent2"/>
                </a:solidFill>
              </a:rPr>
              <a:t>PSD</a:t>
            </a:r>
            <a:r>
              <a:rPr lang="en-GB" sz="1800" i="1" baseline="-25000" dirty="0" err="1">
                <a:solidFill>
                  <a:schemeClr val="accent2"/>
                </a:solidFill>
              </a:rPr>
              <a:t>max</a:t>
            </a:r>
            <a:r>
              <a:rPr lang="en-GB" sz="1800" i="1" dirty="0">
                <a:solidFill>
                  <a:schemeClr val="accent2"/>
                </a:solidFill>
              </a:rPr>
              <a:t> corresponding to the total bandwidth (N). Lower EDT may be used to increase the PSD on partial data transmissions according to the equation above.</a:t>
            </a:r>
            <a:endParaRPr lang="en-GB" sz="1800" dirty="0">
              <a:solidFill>
                <a:schemeClr val="accent2"/>
              </a:solidFill>
            </a:endParaRPr>
          </a:p>
          <a:p>
            <a:pPr marL="127000" indent="0">
              <a:spcBef>
                <a:spcPts val="0"/>
              </a:spcBef>
              <a:buClr>
                <a:schemeClr val="dk1"/>
              </a:buClr>
              <a:buSzPts val="1600"/>
            </a:pPr>
            <a:endParaRPr lang="en-US" sz="2000" b="0" dirty="0" smtClean="0">
              <a:latin typeface="Times New Roman" panose="02020603050405020304" pitchFamily="18" charset="0"/>
              <a:ea typeface="Arial"/>
              <a:cs typeface="Times New Roman" panose="02020603050405020304" pitchFamily="18" charset="0"/>
              <a:sym typeface="Arial"/>
            </a:endParaRPr>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37961555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GB" sz="2800" dirty="0" smtClean="0">
                <a:latin typeface="Times New Roman" panose="02020603050405020304" pitchFamily="18" charset="0"/>
                <a:ea typeface="Arial"/>
                <a:cs typeface="Times New Roman" panose="02020603050405020304" pitchFamily="18" charset="0"/>
                <a:sym typeface="Arial"/>
              </a:rPr>
              <a:t>Theoretical vs pragmatic (1)</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ct val="90000"/>
              <a:buFont typeface="Arial" panose="020B0604020202020204" pitchFamily="34" charset="0"/>
              <a:buChar char="•"/>
            </a:pPr>
            <a:r>
              <a:rPr lang="en-US" b="0" dirty="0" smtClean="0">
                <a:latin typeface="Times New Roman" panose="02020603050405020304" pitchFamily="18" charset="0"/>
                <a:ea typeface="Arial"/>
                <a:cs typeface="Times New Roman" panose="02020603050405020304" pitchFamily="18" charset="0"/>
                <a:sym typeface="Arial"/>
              </a:rPr>
              <a:t>Although it was not contested </a:t>
            </a:r>
            <a:r>
              <a:rPr lang="en-US" b="0" dirty="0">
                <a:latin typeface="Times New Roman" panose="02020603050405020304" pitchFamily="18" charset="0"/>
                <a:ea typeface="Arial"/>
                <a:cs typeface="Times New Roman" panose="02020603050405020304" pitchFamily="18" charset="0"/>
                <a:sym typeface="Arial"/>
              </a:rPr>
              <a:t>that from a theoretical perspective the </a:t>
            </a:r>
            <a:r>
              <a:rPr lang="en-US" b="0" dirty="0" smtClean="0">
                <a:latin typeface="Times New Roman" panose="02020603050405020304" pitchFamily="18" charset="0"/>
                <a:ea typeface="Arial"/>
                <a:cs typeface="Times New Roman" panose="02020603050405020304" pitchFamily="18" charset="0"/>
                <a:sym typeface="Arial"/>
              </a:rPr>
              <a:t>approach on slide 6 addresses the concern highlighted some were looking for a more pragmatic approach.</a:t>
            </a:r>
          </a:p>
          <a:p>
            <a:pPr marL="469900" indent="-342900">
              <a:spcBef>
                <a:spcPts val="0"/>
              </a:spcBef>
              <a:buClr>
                <a:schemeClr val="dk1"/>
              </a:buClr>
              <a:buSzPct val="90000"/>
              <a:buFont typeface="Arial" panose="020B0604020202020204" pitchFamily="34" charset="0"/>
              <a:buChar char="•"/>
            </a:pPr>
            <a:r>
              <a:rPr lang="en-US" b="0" dirty="0" smtClean="0">
                <a:latin typeface="Times New Roman" panose="02020603050405020304" pitchFamily="18" charset="0"/>
                <a:ea typeface="Arial"/>
                <a:cs typeface="Times New Roman" panose="02020603050405020304" pitchFamily="18" charset="0"/>
                <a:sym typeface="Arial"/>
              </a:rPr>
              <a:t>Offline </a:t>
            </a:r>
            <a:r>
              <a:rPr lang="en-US" b="0" dirty="0">
                <a:latin typeface="Times New Roman" panose="02020603050405020304" pitchFamily="18" charset="0"/>
                <a:ea typeface="Arial"/>
                <a:cs typeface="Times New Roman" panose="02020603050405020304" pitchFamily="18" charset="0"/>
                <a:sym typeface="Arial"/>
              </a:rPr>
              <a:t>discussions </a:t>
            </a:r>
            <a:r>
              <a:rPr lang="en-US" b="0" dirty="0" smtClean="0">
                <a:latin typeface="Times New Roman" panose="02020603050405020304" pitchFamily="18" charset="0"/>
                <a:ea typeface="Arial"/>
                <a:cs typeface="Times New Roman" panose="02020603050405020304" pitchFamily="18" charset="0"/>
                <a:sym typeface="Arial"/>
              </a:rPr>
              <a:t>to try and find a pragmatic compromise to the PSD scaled proposal led </a:t>
            </a:r>
            <a:r>
              <a:rPr lang="en-US" b="0" dirty="0">
                <a:latin typeface="Times New Roman" panose="02020603050405020304" pitchFamily="18" charset="0"/>
                <a:ea typeface="Arial"/>
                <a:cs typeface="Times New Roman" panose="02020603050405020304" pitchFamily="18" charset="0"/>
                <a:sym typeface="Arial"/>
              </a:rPr>
              <a:t>to the addition </a:t>
            </a:r>
            <a:r>
              <a:rPr lang="en-US" b="0" dirty="0" smtClean="0">
                <a:latin typeface="Times New Roman" panose="02020603050405020304" pitchFamily="18" charset="0"/>
                <a:ea typeface="Arial"/>
                <a:cs typeface="Times New Roman" panose="02020603050405020304" pitchFamily="18" charset="0"/>
                <a:sym typeface="Arial"/>
              </a:rPr>
              <a:t>of the square bracketed text in the draft standard:</a:t>
            </a:r>
          </a:p>
          <a:p>
            <a:pPr marL="127000" indent="0">
              <a:spcBef>
                <a:spcPts val="0"/>
              </a:spcBef>
              <a:buClr>
                <a:schemeClr val="dk1"/>
              </a:buClr>
              <a:buSzPts val="1600"/>
            </a:pPr>
            <a:endParaRPr lang="en-US" b="0" i="1"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GB" i="1" dirty="0"/>
              <a:t> </a:t>
            </a:r>
            <a:r>
              <a:rPr lang="en-GB" b="0" i="1" dirty="0"/>
              <a:t>[For simultaneous operation in more than 4 channels, 3 dB shall be added to </a:t>
            </a:r>
            <a:r>
              <a:rPr lang="en-GB" b="0" i="1" dirty="0" err="1"/>
              <a:t>PSD</a:t>
            </a:r>
            <a:r>
              <a:rPr lang="en-GB" b="0" i="1" baseline="-25000" dirty="0" err="1"/>
              <a:t>max</a:t>
            </a:r>
            <a:r>
              <a:rPr lang="en-GB" b="0" i="1" dirty="0"/>
              <a:t>.]</a:t>
            </a:r>
            <a:endParaRPr lang="en-US" sz="2800" b="0" i="1"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endParaRPr lang="en-US" b="0" dirty="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ts val="1600"/>
            </a:pPr>
            <a:r>
              <a:rPr lang="en-GB" sz="2000" dirty="0"/>
              <a:t>NOTE: Broadcom </a:t>
            </a:r>
            <a:r>
              <a:rPr lang="en-GB" sz="2000" dirty="0" smtClean="0"/>
              <a:t>made it clear during the BRAN#117 meeting that they did </a:t>
            </a:r>
            <a:r>
              <a:rPr lang="en-GB" sz="2000" dirty="0"/>
              <a:t>not agree with the proposed text in square brackets but agreed to including this bracketed text on the understanding that TC BRAN continue to work on </a:t>
            </a:r>
            <a:r>
              <a:rPr lang="en-GB" sz="2000" dirty="0" smtClean="0"/>
              <a:t>new text</a:t>
            </a:r>
            <a:r>
              <a:rPr lang="en-GB" sz="2000" dirty="0"/>
              <a:t> to address Broadcom concerns prior to finalization of the standard. </a:t>
            </a:r>
            <a:endParaRPr lang="en-GB" sz="2000" dirty="0" smtClean="0"/>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3530706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GB" sz="2800" dirty="0" smtClean="0">
                <a:latin typeface="Times New Roman" panose="02020603050405020304" pitchFamily="18" charset="0"/>
                <a:ea typeface="Arial"/>
                <a:cs typeface="Times New Roman" panose="02020603050405020304" pitchFamily="18" charset="0"/>
                <a:sym typeface="Arial"/>
              </a:rPr>
              <a:t>Theoretical vs pragmatic (2)</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ct val="90000"/>
              <a:buFont typeface="Arial" panose="020B0604020202020204" pitchFamily="34" charset="0"/>
              <a:buChar char="•"/>
            </a:pPr>
            <a:r>
              <a:rPr lang="en-GB" b="0" dirty="0" smtClean="0">
                <a:latin typeface="Times New Roman" panose="02020603050405020304" pitchFamily="18" charset="0"/>
                <a:ea typeface="Arial"/>
                <a:cs typeface="Times New Roman" panose="02020603050405020304" pitchFamily="18" charset="0"/>
                <a:sym typeface="Arial"/>
              </a:rPr>
              <a:t>The bracketed </a:t>
            </a:r>
            <a:r>
              <a:rPr lang="en-GB" b="0" dirty="0">
                <a:latin typeface="Times New Roman" panose="02020603050405020304" pitchFamily="18" charset="0"/>
                <a:ea typeface="Arial"/>
                <a:cs typeface="Times New Roman" panose="02020603050405020304" pitchFamily="18" charset="0"/>
                <a:sym typeface="Arial"/>
              </a:rPr>
              <a:t>text </a:t>
            </a:r>
            <a:r>
              <a:rPr lang="en-GB" b="0" dirty="0" smtClean="0">
                <a:latin typeface="Times New Roman" panose="02020603050405020304" pitchFamily="18" charset="0"/>
                <a:ea typeface="Arial"/>
                <a:cs typeface="Times New Roman" panose="02020603050405020304" pitchFamily="18" charset="0"/>
                <a:sym typeface="Arial"/>
              </a:rPr>
              <a:t>does </a:t>
            </a:r>
            <a:r>
              <a:rPr lang="en-GB" b="0" dirty="0">
                <a:latin typeface="Times New Roman" panose="02020603050405020304" pitchFamily="18" charset="0"/>
                <a:ea typeface="Arial"/>
                <a:cs typeface="Times New Roman" panose="02020603050405020304" pitchFamily="18" charset="0"/>
                <a:sym typeface="Arial"/>
              </a:rPr>
              <a:t>not </a:t>
            </a:r>
            <a:r>
              <a:rPr lang="en-GB" b="0" dirty="0" smtClean="0">
                <a:latin typeface="Times New Roman" panose="02020603050405020304" pitchFamily="18" charset="0"/>
                <a:ea typeface="Arial"/>
                <a:cs typeface="Times New Roman" panose="02020603050405020304" pitchFamily="18" charset="0"/>
                <a:sym typeface="Arial"/>
              </a:rPr>
              <a:t>fully address </a:t>
            </a:r>
            <a:r>
              <a:rPr lang="en-GB" b="0" dirty="0">
                <a:latin typeface="Times New Roman" panose="02020603050405020304" pitchFamily="18" charset="0"/>
                <a:ea typeface="Arial"/>
                <a:cs typeface="Times New Roman" panose="02020603050405020304" pitchFamily="18" charset="0"/>
                <a:sym typeface="Arial"/>
              </a:rPr>
              <a:t>the problem </a:t>
            </a:r>
            <a:r>
              <a:rPr lang="en-GB" b="0" dirty="0" smtClean="0">
                <a:latin typeface="Times New Roman" panose="02020603050405020304" pitchFamily="18" charset="0"/>
                <a:ea typeface="Arial"/>
                <a:cs typeface="Times New Roman" panose="02020603050405020304" pitchFamily="18" charset="0"/>
                <a:sym typeface="Arial"/>
              </a:rPr>
              <a:t>highlighted and further language is required to close out potential misuse of the specification and unfair sharing of the spectrum.</a:t>
            </a:r>
          </a:p>
          <a:p>
            <a:pPr marL="469900" indent="-342900">
              <a:spcBef>
                <a:spcPts val="0"/>
              </a:spcBef>
              <a:buClr>
                <a:schemeClr val="dk1"/>
              </a:buClr>
              <a:buSzPct val="90000"/>
              <a:buFont typeface="Arial" panose="020B0604020202020204" pitchFamily="34" charset="0"/>
              <a:buChar char="•"/>
            </a:pPr>
            <a:r>
              <a:rPr lang="en-GB" b="0" dirty="0" smtClean="0">
                <a:latin typeface="Times New Roman" panose="02020603050405020304" pitchFamily="18" charset="0"/>
                <a:ea typeface="Arial"/>
                <a:cs typeface="Times New Roman" panose="02020603050405020304" pitchFamily="18" charset="0"/>
                <a:sym typeface="Arial"/>
              </a:rPr>
              <a:t>After further investigation since BRAN#117 it </a:t>
            </a:r>
            <a:r>
              <a:rPr lang="en-GB" b="0" dirty="0">
                <a:latin typeface="Times New Roman" panose="02020603050405020304" pitchFamily="18" charset="0"/>
                <a:ea typeface="Arial"/>
                <a:cs typeface="Times New Roman" panose="02020603050405020304" pitchFamily="18" charset="0"/>
                <a:sym typeface="Arial"/>
              </a:rPr>
              <a:t>is not seen that there would be significant burden to regulatory testing </a:t>
            </a:r>
            <a:r>
              <a:rPr lang="en-GB" b="0" dirty="0" smtClean="0">
                <a:latin typeface="Times New Roman" panose="02020603050405020304" pitchFamily="18" charset="0"/>
                <a:ea typeface="Arial"/>
                <a:cs typeface="Times New Roman" panose="02020603050405020304" pitchFamily="18" charset="0"/>
                <a:sym typeface="Arial"/>
              </a:rPr>
              <a:t>when comparing a slide 6 based approach and other pragmatic approaches proposed. Any non-mandatory </a:t>
            </a:r>
            <a:r>
              <a:rPr lang="en-GB" b="0" dirty="0">
                <a:latin typeface="Times New Roman" panose="02020603050405020304" pitchFamily="18" charset="0"/>
                <a:ea typeface="Arial"/>
                <a:cs typeface="Times New Roman" panose="02020603050405020304" pitchFamily="18" charset="0"/>
                <a:sym typeface="Arial"/>
              </a:rPr>
              <a:t>testing would </a:t>
            </a:r>
            <a:r>
              <a:rPr lang="en-GB" b="0" dirty="0" smtClean="0">
                <a:latin typeface="Times New Roman" panose="02020603050405020304" pitchFamily="18" charset="0"/>
                <a:ea typeface="Arial"/>
                <a:cs typeface="Times New Roman" panose="02020603050405020304" pitchFamily="18" charset="0"/>
                <a:sym typeface="Arial"/>
              </a:rPr>
              <a:t>not be significant and would be proportional </a:t>
            </a:r>
            <a:r>
              <a:rPr lang="en-GB" b="0" dirty="0">
                <a:latin typeface="Times New Roman" panose="02020603050405020304" pitchFamily="18" charset="0"/>
                <a:ea typeface="Arial"/>
                <a:cs typeface="Times New Roman" panose="02020603050405020304" pitchFamily="18" charset="0"/>
                <a:sym typeface="Arial"/>
              </a:rPr>
              <a:t>to the complexity of the </a:t>
            </a:r>
            <a:r>
              <a:rPr lang="en-GB" b="0" dirty="0" smtClean="0">
                <a:latin typeface="Times New Roman" panose="02020603050405020304" pitchFamily="18" charset="0"/>
                <a:ea typeface="Arial"/>
                <a:cs typeface="Times New Roman" panose="02020603050405020304" pitchFamily="18" charset="0"/>
                <a:sym typeface="Arial"/>
              </a:rPr>
              <a:t>driver (e.g. Dynamic EDT) </a:t>
            </a:r>
            <a:r>
              <a:rPr lang="en-GB" b="0" dirty="0">
                <a:latin typeface="Times New Roman" panose="02020603050405020304" pitchFamily="18" charset="0"/>
                <a:ea typeface="Arial"/>
                <a:cs typeface="Times New Roman" panose="02020603050405020304" pitchFamily="18" charset="0"/>
                <a:sym typeface="Arial"/>
              </a:rPr>
              <a:t>and any channel access benefits that </a:t>
            </a:r>
            <a:r>
              <a:rPr lang="en-GB" b="0" dirty="0" smtClean="0">
                <a:latin typeface="Times New Roman" panose="02020603050405020304" pitchFamily="18" charset="0"/>
                <a:ea typeface="Arial"/>
                <a:cs typeface="Times New Roman" panose="02020603050405020304" pitchFamily="18" charset="0"/>
                <a:sym typeface="Arial"/>
              </a:rPr>
              <a:t>a </a:t>
            </a:r>
            <a:r>
              <a:rPr lang="en-GB" b="0" dirty="0">
                <a:latin typeface="Times New Roman" panose="02020603050405020304" pitchFamily="18" charset="0"/>
                <a:ea typeface="Arial"/>
                <a:cs typeface="Times New Roman" panose="02020603050405020304" pitchFamily="18" charset="0"/>
                <a:sym typeface="Arial"/>
              </a:rPr>
              <a:t>manufacturer is trying to </a:t>
            </a:r>
            <a:r>
              <a:rPr lang="en-GB" b="0" dirty="0" smtClean="0">
                <a:latin typeface="Times New Roman" panose="02020603050405020304" pitchFamily="18" charset="0"/>
                <a:ea typeface="Arial"/>
                <a:cs typeface="Times New Roman" panose="02020603050405020304" pitchFamily="18" charset="0"/>
                <a:sym typeface="Arial"/>
              </a:rPr>
              <a:t>achieve fairly. </a:t>
            </a:r>
          </a:p>
          <a:p>
            <a:pPr marL="127000" indent="0">
              <a:spcBef>
                <a:spcPts val="0"/>
              </a:spcBef>
              <a:buClr>
                <a:schemeClr val="dk1"/>
              </a:buClr>
              <a:buSzPct val="90000"/>
            </a:pPr>
            <a:endParaRPr lang="en-GB" b="0" dirty="0" smtClean="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ct val="90000"/>
              <a:buFont typeface="Arial" panose="020B0604020202020204" pitchFamily="34" charset="0"/>
              <a:buChar char="•"/>
            </a:pPr>
            <a:endParaRPr lang="en-GB" b="0" dirty="0">
              <a:latin typeface="Times New Roman" panose="02020603050405020304" pitchFamily="18" charset="0"/>
              <a:ea typeface="Arial"/>
              <a:cs typeface="Times New Roman" panose="02020603050405020304" pitchFamily="18" charset="0"/>
              <a:sym typeface="Arial"/>
            </a:endParaRPr>
          </a:p>
          <a:p>
            <a:pPr marL="469900" indent="-342900">
              <a:spcBef>
                <a:spcPts val="0"/>
              </a:spcBef>
              <a:buClr>
                <a:schemeClr val="dk1"/>
              </a:buClr>
              <a:buSzPct val="90000"/>
              <a:buFont typeface="Arial" panose="020B0604020202020204" pitchFamily="34" charset="0"/>
              <a:buChar char="•"/>
            </a:pPr>
            <a:endParaRPr lang="en-GB" b="0" dirty="0" smtClean="0">
              <a:latin typeface="Times New Roman" panose="02020603050405020304" pitchFamily="18" charset="0"/>
              <a:ea typeface="Arial"/>
              <a:cs typeface="Times New Roman" panose="02020603050405020304" pitchFamily="18" charset="0"/>
              <a:sym typeface="Arial"/>
            </a:endParaRPr>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4224027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0" y="609600"/>
            <a:ext cx="11275500" cy="457200"/>
          </a:xfrm>
          <a:prstGeom prst="rect">
            <a:avLst/>
          </a:prstGeom>
          <a:noFill/>
          <a:ln>
            <a:noFill/>
          </a:ln>
        </p:spPr>
        <p:txBody>
          <a:bodyPr spcFirstLastPara="1" wrap="square" lIns="92150" tIns="46075" rIns="92150" bIns="46075" anchor="ctr" anchorCtr="0">
            <a:noAutofit/>
          </a:bodyPr>
          <a:lstStyle/>
          <a:p>
            <a:pPr marL="127000"/>
            <a:r>
              <a:rPr lang="en-GB" sz="2800" dirty="0" smtClean="0">
                <a:latin typeface="Times New Roman" panose="02020603050405020304" pitchFamily="18" charset="0"/>
                <a:ea typeface="Arial"/>
                <a:cs typeface="Times New Roman" panose="02020603050405020304" pitchFamily="18" charset="0"/>
                <a:sym typeface="Arial"/>
              </a:rPr>
              <a:t>Next steps</a:t>
            </a:r>
            <a:endParaRPr lang="en-US" sz="2800" dirty="0">
              <a:latin typeface="Times New Roman" panose="02020603050405020304" pitchFamily="18" charset="0"/>
              <a:ea typeface="Arial"/>
              <a:cs typeface="Times New Roman" panose="02020603050405020304" pitchFamily="18" charset="0"/>
              <a:sym typeface="Arial"/>
            </a:endParaRPr>
          </a:p>
        </p:txBody>
      </p:sp>
      <p:sp>
        <p:nvSpPr>
          <p:cNvPr id="125" name="Shape 12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2023</a:t>
            </a:r>
            <a:endParaRPr sz="1800" b="1" dirty="0">
              <a:solidFill>
                <a:srgbClr val="000000"/>
              </a:solidFill>
              <a:latin typeface="Times New Roman"/>
              <a:ea typeface="Times New Roman"/>
              <a:cs typeface="Times New Roman"/>
              <a:sym typeface="Times New Roman"/>
            </a:endParaRPr>
          </a:p>
        </p:txBody>
      </p:sp>
      <p:sp>
        <p:nvSpPr>
          <p:cNvPr id="126" name="Shape 126"/>
          <p:cNvSpPr txBox="1">
            <a:spLocks noGrp="1"/>
          </p:cNvSpPr>
          <p:nvPr>
            <p:ph type="body" idx="1"/>
          </p:nvPr>
        </p:nvSpPr>
        <p:spPr>
          <a:xfrm>
            <a:off x="533400" y="1066800"/>
            <a:ext cx="11430000" cy="5410200"/>
          </a:xfrm>
          <a:prstGeom prst="rect">
            <a:avLst/>
          </a:prstGeom>
          <a:noFill/>
          <a:ln>
            <a:noFill/>
          </a:ln>
        </p:spPr>
        <p:txBody>
          <a:bodyPr spcFirstLastPara="1" wrap="square" lIns="92150" tIns="46075" rIns="92150" bIns="46075" anchor="t" anchorCtr="0">
            <a:noAutofit/>
          </a:bodyPr>
          <a:lstStyle/>
          <a:p>
            <a:pPr marL="584200" indent="-457200">
              <a:spcBef>
                <a:spcPts val="0"/>
              </a:spcBef>
              <a:buClr>
                <a:schemeClr val="dk1"/>
              </a:buClr>
              <a:buSzPct val="90000"/>
              <a:buFont typeface="Arial" panose="020B0604020202020204" pitchFamily="34" charset="0"/>
              <a:buChar char="•"/>
            </a:pPr>
            <a:endParaRPr lang="en-US" sz="2800" b="0" dirty="0" smtClean="0">
              <a:latin typeface="Times New Roman" panose="02020603050405020304" pitchFamily="18" charset="0"/>
              <a:ea typeface="Arial"/>
              <a:cs typeface="Times New Roman" panose="02020603050405020304" pitchFamily="18" charset="0"/>
              <a:sym typeface="Arial"/>
            </a:endParaRPr>
          </a:p>
          <a:p>
            <a:pPr marL="584200" indent="-457200">
              <a:spcBef>
                <a:spcPts val="0"/>
              </a:spcBef>
              <a:buClr>
                <a:schemeClr val="dk1"/>
              </a:buClr>
              <a:buSzPct val="90000"/>
              <a:buFont typeface="Arial" panose="020B0604020202020204" pitchFamily="34" charset="0"/>
              <a:buChar char="•"/>
            </a:pPr>
            <a:r>
              <a:rPr lang="en-US" sz="2800" b="0" dirty="0" smtClean="0">
                <a:latin typeface="Times New Roman" panose="02020603050405020304" pitchFamily="18" charset="0"/>
                <a:ea typeface="Arial"/>
                <a:cs typeface="Times New Roman" panose="02020603050405020304" pitchFamily="18" charset="0"/>
                <a:sym typeface="Arial"/>
              </a:rPr>
              <a:t>Highlighted issue needs to be resolved prior to sending into ENAP.</a:t>
            </a:r>
          </a:p>
          <a:p>
            <a:pPr marL="584200" indent="-457200">
              <a:spcBef>
                <a:spcPts val="0"/>
              </a:spcBef>
              <a:buClr>
                <a:schemeClr val="dk1"/>
              </a:buClr>
              <a:buSzPct val="90000"/>
              <a:buFont typeface="Arial" panose="020B0604020202020204" pitchFamily="34" charset="0"/>
              <a:buChar char="•"/>
            </a:pPr>
            <a:r>
              <a:rPr lang="en-US" sz="2800" b="0" dirty="0" smtClean="0">
                <a:latin typeface="Times New Roman" panose="02020603050405020304" pitchFamily="18" charset="0"/>
                <a:ea typeface="Arial"/>
                <a:cs typeface="Times New Roman" panose="02020603050405020304" pitchFamily="18" charset="0"/>
                <a:sym typeface="Arial"/>
              </a:rPr>
              <a:t>Next scheduled meeting BRAN#118 (27</a:t>
            </a:r>
            <a:r>
              <a:rPr lang="en-US" sz="2800" b="0" baseline="30000" dirty="0" smtClean="0">
                <a:latin typeface="Times New Roman" panose="02020603050405020304" pitchFamily="18" charset="0"/>
                <a:ea typeface="Arial"/>
                <a:cs typeface="Times New Roman" panose="02020603050405020304" pitchFamily="18" charset="0"/>
                <a:sym typeface="Arial"/>
              </a:rPr>
              <a:t>th</a:t>
            </a:r>
            <a:r>
              <a:rPr lang="en-US" sz="2800" b="0" dirty="0" smtClean="0">
                <a:latin typeface="Times New Roman" panose="02020603050405020304" pitchFamily="18" charset="0"/>
                <a:ea typeface="Arial"/>
                <a:cs typeface="Times New Roman" panose="02020603050405020304" pitchFamily="18" charset="0"/>
                <a:sym typeface="Arial"/>
              </a:rPr>
              <a:t> Feb – 3</a:t>
            </a:r>
            <a:r>
              <a:rPr lang="en-US" sz="2800" b="0" baseline="30000" dirty="0" smtClean="0">
                <a:latin typeface="Times New Roman" panose="02020603050405020304" pitchFamily="18" charset="0"/>
                <a:ea typeface="Arial"/>
                <a:cs typeface="Times New Roman" panose="02020603050405020304" pitchFamily="18" charset="0"/>
                <a:sym typeface="Arial"/>
              </a:rPr>
              <a:t>rd</a:t>
            </a:r>
            <a:r>
              <a:rPr lang="en-US" sz="2800" b="0" dirty="0" smtClean="0">
                <a:latin typeface="Times New Roman" panose="02020603050405020304" pitchFamily="18" charset="0"/>
                <a:ea typeface="Arial"/>
                <a:cs typeface="Times New Roman" panose="02020603050405020304" pitchFamily="18" charset="0"/>
                <a:sym typeface="Arial"/>
              </a:rPr>
              <a:t> March)</a:t>
            </a:r>
          </a:p>
          <a:p>
            <a:pPr marL="127000" indent="0">
              <a:spcBef>
                <a:spcPts val="0"/>
              </a:spcBef>
              <a:buClr>
                <a:schemeClr val="dk1"/>
              </a:buClr>
              <a:buSzPct val="90000"/>
            </a:pPr>
            <a:endParaRPr lang="en-US" sz="2800" b="0" dirty="0" smtClean="0">
              <a:latin typeface="Times New Roman" panose="02020603050405020304" pitchFamily="18" charset="0"/>
              <a:ea typeface="Arial"/>
              <a:cs typeface="Times New Roman" panose="02020603050405020304" pitchFamily="18" charset="0"/>
              <a:sym typeface="Arial"/>
            </a:endParaRPr>
          </a:p>
          <a:p>
            <a:pPr marL="127000" indent="0">
              <a:spcBef>
                <a:spcPts val="0"/>
              </a:spcBef>
              <a:buClr>
                <a:schemeClr val="dk1"/>
              </a:buClr>
              <a:buSzPct val="90000"/>
            </a:pPr>
            <a:r>
              <a:rPr lang="en-US" sz="2800" b="0" dirty="0" smtClean="0">
                <a:latin typeface="Times New Roman" panose="02020603050405020304" pitchFamily="18" charset="0"/>
                <a:ea typeface="Arial"/>
                <a:cs typeface="Times New Roman" panose="02020603050405020304" pitchFamily="18" charset="0"/>
                <a:sym typeface="Arial"/>
              </a:rPr>
              <a:t>Note: Broadcom </a:t>
            </a:r>
            <a:r>
              <a:rPr lang="en-US" sz="2800" b="0" dirty="0" smtClean="0">
                <a:latin typeface="Times New Roman" panose="02020603050405020304" pitchFamily="18" charset="0"/>
                <a:ea typeface="Arial"/>
                <a:cs typeface="Times New Roman" panose="02020603050405020304" pitchFamily="18" charset="0"/>
                <a:sym typeface="Arial"/>
              </a:rPr>
              <a:t>are working </a:t>
            </a:r>
            <a:r>
              <a:rPr lang="en-US" sz="2800" b="0" dirty="0" smtClean="0">
                <a:latin typeface="Times New Roman" panose="02020603050405020304" pitchFamily="18" charset="0"/>
                <a:ea typeface="Arial"/>
                <a:cs typeface="Times New Roman" panose="02020603050405020304" pitchFamily="18" charset="0"/>
                <a:sym typeface="Arial"/>
              </a:rPr>
              <a:t>on an updated proposal with a simplified test to socialize prior to BRAN#118 but open to other new pragmatic solutions that prevent misuse and enable fair sharing.</a:t>
            </a:r>
          </a:p>
          <a:p>
            <a:pPr marL="127000" indent="0">
              <a:spcBef>
                <a:spcPts val="0"/>
              </a:spcBef>
              <a:buClr>
                <a:schemeClr val="dk1"/>
              </a:buClr>
              <a:buSzPts val="1600"/>
            </a:pPr>
            <a:endParaRPr lang="en-US" sz="2800" b="0" dirty="0" smtClean="0">
              <a:latin typeface="Times New Roman" panose="02020603050405020304" pitchFamily="18" charset="0"/>
              <a:ea typeface="Arial"/>
              <a:cs typeface="Times New Roman" panose="02020603050405020304" pitchFamily="18" charset="0"/>
              <a:sym typeface="Arial"/>
            </a:endParaRPr>
          </a:p>
        </p:txBody>
      </p:sp>
      <p:sp>
        <p:nvSpPr>
          <p:cNvPr id="2" name="Footer Placeholder 1"/>
          <p:cNvSpPr>
            <a:spLocks noGrp="1"/>
          </p:cNvSpPr>
          <p:nvPr>
            <p:ph type="ftr" idx="11"/>
          </p:nvPr>
        </p:nvSpPr>
        <p:spPr/>
        <p:txBody>
          <a:bodyPr/>
          <a:lstStyle/>
          <a:p>
            <a:r>
              <a:rPr lang="en-US" smtClean="0"/>
              <a:t>David Boldy (Broadcom)</a:t>
            </a:r>
            <a:endParaRPr lang="en-US" dirty="0"/>
          </a:p>
        </p:txBody>
      </p:sp>
    </p:spTree>
    <p:extLst>
      <p:ext uri="{BB962C8B-B14F-4D97-AF65-F5344CB8AC3E}">
        <p14:creationId xmlns:p14="http://schemas.microsoft.com/office/powerpoint/2010/main" val="3739807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14510</TotalTime>
  <Words>1128</Words>
  <Application>Microsoft Office PowerPoint</Application>
  <PresentationFormat>Widescreen</PresentationFormat>
  <Paragraphs>95</Paragraphs>
  <Slides>10</Slides>
  <Notes>10</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10</vt:i4>
      </vt:variant>
    </vt:vector>
  </HeadingPairs>
  <TitlesOfParts>
    <vt:vector size="18" baseType="lpstr">
      <vt:lpstr>Arial</vt:lpstr>
      <vt:lpstr>Calibri</vt:lpstr>
      <vt:lpstr>Times New Roman</vt:lpstr>
      <vt:lpstr>Office Theme</vt:lpstr>
      <vt:lpstr>Custom Design</vt:lpstr>
      <vt:lpstr>1_Custom Design</vt:lpstr>
      <vt:lpstr>2_Custom Design</vt:lpstr>
      <vt:lpstr>3_Custom Design</vt:lpstr>
      <vt:lpstr>EN 301 893 EDT Update</vt:lpstr>
      <vt:lpstr>Abstract</vt:lpstr>
      <vt:lpstr>PowerPoint Presentation</vt:lpstr>
      <vt:lpstr>PSD scaled proposal from BRAN(22)116e003r3</vt:lpstr>
      <vt:lpstr>Broadcom concern raised in contribution BRAN(22)117009</vt:lpstr>
      <vt:lpstr> Proposed solution</vt:lpstr>
      <vt:lpstr>Theoretical vs pragmatic (1)</vt:lpstr>
      <vt:lpstr>Theoretical vs pragmatic (2)</vt:lpstr>
      <vt:lpstr>Next steps</vt:lpstr>
      <vt:lpstr>Related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 301 893 EDT Update</dc:title>
  <dc:creator>David Boldy</dc:creator>
  <cp:lastModifiedBy>David Boldy</cp:lastModifiedBy>
  <cp:revision>363</cp:revision>
  <dcterms:modified xsi:type="dcterms:W3CDTF">2023-01-18T14:10:46Z</dcterms:modified>
</cp:coreProperties>
</file>