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438" r:id="rId3"/>
    <p:sldId id="434" r:id="rId4"/>
    <p:sldId id="435" r:id="rId5"/>
    <p:sldId id="439" r:id="rId6"/>
    <p:sldId id="440" r:id="rId7"/>
    <p:sldId id="436" r:id="rId8"/>
    <p:sldId id="437" r:id="rId9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9900"/>
    <a:srgbClr val="66FF99"/>
    <a:srgbClr val="FF9966"/>
    <a:srgbClr val="FF9933"/>
    <a:srgbClr val="FFFF0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52" autoAdjust="0"/>
    <p:restoredTop sz="96727" autoAdjust="0"/>
  </p:normalViewPr>
  <p:slideViewPr>
    <p:cSldViewPr>
      <p:cViewPr>
        <p:scale>
          <a:sx n="140" d="100"/>
          <a:sy n="140" d="100"/>
        </p:scale>
        <p:origin x="1338" y="-3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92"/>
    </p:cViewPr>
  </p:sorterViewPr>
  <p:notesViewPr>
    <p:cSldViewPr>
      <p:cViewPr>
        <p:scale>
          <a:sx n="100" d="100"/>
          <a:sy n="100" d="100"/>
        </p:scale>
        <p:origin x="3552" y="-300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April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Graham Smith, DSP Group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April 2013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Graham Smith, DSP Group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April 2013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Graham Smith, DSP Group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269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/>
              <a:t>Jan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/>
              <a:t>Jan 2023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31D45EC1-4C6A-4C4C-A230-3BDF24B584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/>
              <a:t>Jan 2023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8434" y="6475413"/>
            <a:ext cx="202549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dirty="0"/>
              <a:t>Graham Smith, SR Technologies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87945" y="332601"/>
            <a:ext cx="327025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802.11-23/0119r5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Jan 2023</a:t>
            </a:r>
            <a:endParaRPr lang="en-US" sz="1800" dirty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noFill/>
        </p:spPr>
        <p:txBody>
          <a:bodyPr/>
          <a:lstStyle/>
          <a:p>
            <a:r>
              <a:rPr lang="en-US" dirty="0"/>
              <a:t>TG </a:t>
            </a:r>
            <a:r>
              <a:rPr lang="en-US" dirty="0" err="1"/>
              <a:t>bh</a:t>
            </a:r>
            <a:br>
              <a:rPr lang="en-US" dirty="0"/>
            </a:br>
            <a:r>
              <a:rPr lang="en-US" dirty="0"/>
              <a:t>Way Ahead Decisions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47607" y="22098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2023-01</a:t>
            </a:r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637005" y="313804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dirty="0"/>
              <a:t>Authors:</a:t>
            </a:r>
            <a:endParaRPr lang="en-US" sz="2000" b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856320"/>
              </p:ext>
            </p:extLst>
          </p:nvPr>
        </p:nvGraphicFramePr>
        <p:xfrm>
          <a:off x="1133831" y="3697247"/>
          <a:ext cx="7162800" cy="11795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2560">
                  <a:extLst>
                    <a:ext uri="{9D8B030D-6E8A-4147-A177-3AD203B41FA5}">
                      <a16:colId xmlns:a16="http://schemas.microsoft.com/office/drawing/2014/main" val="367919905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183324270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2681071824"/>
                    </a:ext>
                  </a:extLst>
                </a:gridCol>
                <a:gridCol w="1036318">
                  <a:extLst>
                    <a:ext uri="{9D8B030D-6E8A-4147-A177-3AD203B41FA5}">
                      <a16:colId xmlns:a16="http://schemas.microsoft.com/office/drawing/2014/main" val="3659536808"/>
                    </a:ext>
                  </a:extLst>
                </a:gridCol>
                <a:gridCol w="1828802">
                  <a:extLst>
                    <a:ext uri="{9D8B030D-6E8A-4147-A177-3AD203B41FA5}">
                      <a16:colId xmlns:a16="http://schemas.microsoft.com/office/drawing/2014/main" val="181059685"/>
                    </a:ext>
                  </a:extLst>
                </a:gridCol>
              </a:tblGrid>
              <a:tr h="393185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191694"/>
                  </a:ext>
                </a:extLst>
              </a:tr>
              <a:tr h="393185">
                <a:tc>
                  <a:txBody>
                    <a:bodyPr/>
                    <a:lstStyle/>
                    <a:p>
                      <a:r>
                        <a:rPr lang="en-US" sz="1400" dirty="0"/>
                        <a:t>Graham Smith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SRT</a:t>
                      </a:r>
                      <a:r>
                        <a:rPr lang="en-US" sz="1400" baseline="0" dirty="0"/>
                        <a:t> Group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Sunrise , FL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gsmith@srtrl.com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8716959"/>
                  </a:ext>
                </a:extLst>
              </a:tr>
              <a:tr h="39318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03563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9B15869-85ED-9EC0-ECA8-EE54D7D41B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Based on presentation 22/2150r2 options and decisions were provided</a:t>
            </a:r>
          </a:p>
          <a:p>
            <a:endParaRPr lang="en-US" dirty="0"/>
          </a:p>
          <a:p>
            <a:r>
              <a:rPr lang="en-US" dirty="0"/>
              <a:t>This presentation simply lists those options and proposes Straw Polls and Motions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654A9D-83C3-74D9-AC31-078567DFB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D5FA79-F5A7-A123-D643-12F012282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DD8090-1532-AB63-30DA-49FFC17F9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793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42B064E-E265-8D01-C1F7-1B23E1533E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95399"/>
            <a:ext cx="7772400" cy="518001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1800" dirty="0"/>
              <a:t>SMA – Same MAC Address</a:t>
            </a:r>
          </a:p>
          <a:p>
            <a:pPr lvl="1"/>
            <a:r>
              <a:rPr lang="en-US" sz="1600" dirty="0"/>
              <a:t>Similar to “11aq-like” STA picks MAC to be used, as per present rules</a:t>
            </a:r>
          </a:p>
          <a:p>
            <a:pPr lvl="1"/>
            <a:r>
              <a:rPr lang="en-US" sz="1600" dirty="0"/>
              <a:t>If non-AP STA wants to be identified, it uses same MAC address when communicating with the same ESS</a:t>
            </a:r>
          </a:p>
          <a:p>
            <a:pPr lvl="1"/>
            <a:r>
              <a:rPr lang="en-US" sz="1600" dirty="0"/>
              <a:t>STA maintains list of ESS/SSIDs and MAC Addresses.</a:t>
            </a:r>
          </a:p>
          <a:p>
            <a:pPr lvl="1"/>
            <a:r>
              <a:rPr lang="en-US" sz="1600" dirty="0"/>
              <a:t>AP maintains list of STA addresses</a:t>
            </a:r>
          </a:p>
          <a:p>
            <a:pPr lvl="1"/>
            <a:r>
              <a:rPr lang="en-US" sz="1600" dirty="0"/>
              <a:t>May need a (standardized) “opt-in” mechanism (TBD)? (set a Capability bit or MIB variable?)</a:t>
            </a:r>
          </a:p>
          <a:p>
            <a:pPr lvl="2"/>
            <a:r>
              <a:rPr lang="en-US" sz="1400" dirty="0"/>
              <a:t>Could opt in only for association and/or also include pre-association </a:t>
            </a:r>
          </a:p>
          <a:p>
            <a:pPr lvl="2"/>
            <a:r>
              <a:rPr lang="en-US" sz="1400" dirty="0"/>
              <a:t>Indication bit? Or is it implementation detail? </a:t>
            </a:r>
          </a:p>
          <a:p>
            <a:r>
              <a:rPr lang="en-US" sz="1800" dirty="0"/>
              <a:t>ADs</a:t>
            </a:r>
          </a:p>
          <a:p>
            <a:pPr lvl="1"/>
            <a:r>
              <a:rPr lang="en-US" sz="1600" dirty="0"/>
              <a:t>Simple, easy to implement (similar is already deployed)</a:t>
            </a:r>
          </a:p>
          <a:p>
            <a:pPr lvl="1"/>
            <a:r>
              <a:rPr lang="en-US" sz="1600" dirty="0"/>
              <a:t>Meets every Use Case</a:t>
            </a:r>
          </a:p>
          <a:p>
            <a:pPr lvl="1"/>
            <a:r>
              <a:rPr lang="en-US" sz="1600" dirty="0"/>
              <a:t>No computations</a:t>
            </a:r>
          </a:p>
          <a:p>
            <a:pPr lvl="1"/>
            <a:r>
              <a:rPr lang="en-US" sz="1600" dirty="0"/>
              <a:t>Compatible with existing schemes using MAC addresses as ID</a:t>
            </a:r>
          </a:p>
          <a:p>
            <a:r>
              <a:rPr lang="en-US" sz="1800" dirty="0"/>
              <a:t>DIS</a:t>
            </a:r>
          </a:p>
          <a:p>
            <a:pPr lvl="1"/>
            <a:r>
              <a:rPr lang="en-US" sz="1600" dirty="0"/>
              <a:t>As same address every time, trivial to copy and masquerade</a:t>
            </a:r>
          </a:p>
          <a:p>
            <a:pPr lvl="1"/>
            <a:r>
              <a:rPr lang="en-US" sz="1600" dirty="0"/>
              <a:t>Easy to track (assuming ESS is widely used).</a:t>
            </a:r>
          </a:p>
          <a:p>
            <a:pPr marL="457200" lvl="1" indent="0">
              <a:buNone/>
            </a:pPr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B75B110-D4C9-CBC4-88E4-6009F4644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Straw Polls/Motions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F9810F-3A3F-0A85-20EE-DC49ADEC1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B69FAD-7157-D574-965A-F39B7BE40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71859-A5C8-8A1F-D676-4770E8A09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180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C8AAD86-3644-B0B1-88FD-F5B6C78E8D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3" y="1356589"/>
            <a:ext cx="7772400" cy="5118823"/>
          </a:xfrm>
        </p:spPr>
        <p:txBody>
          <a:bodyPr/>
          <a:lstStyle/>
          <a:p>
            <a:pPr marL="457200" indent="-457200">
              <a:buFont typeface="+mj-lt"/>
              <a:buAutoNum type="arabicPeriod" startAt="2"/>
            </a:pPr>
            <a:r>
              <a:rPr lang="en-US" sz="1800" dirty="0"/>
              <a:t>IRM MAC scheme</a:t>
            </a:r>
          </a:p>
          <a:p>
            <a:pPr lvl="1"/>
            <a:r>
              <a:rPr lang="en-US" sz="1600" dirty="0"/>
              <a:t>STA picks MAC to be used next time, as per present rules (local bit).</a:t>
            </a:r>
          </a:p>
          <a:p>
            <a:pPr lvl="1"/>
            <a:r>
              <a:rPr lang="en-US" sz="1600" dirty="0"/>
              <a:t>STA tells AP the MAC address it will use for the next association </a:t>
            </a:r>
          </a:p>
          <a:p>
            <a:pPr lvl="1"/>
            <a:r>
              <a:rPr lang="en-US" sz="1600" dirty="0"/>
              <a:t>STA maintains list of ESS/SSIDs and latest MAC Addresses.</a:t>
            </a:r>
          </a:p>
          <a:p>
            <a:pPr lvl="1"/>
            <a:r>
              <a:rPr lang="en-US" sz="1600" dirty="0"/>
              <a:t>AP maintains list of STA addresses</a:t>
            </a:r>
          </a:p>
          <a:p>
            <a:pPr lvl="1"/>
            <a:r>
              <a:rPr lang="en-US" sz="1600" dirty="0"/>
              <a:t>Needs an “opt-in” mechanism (Capability bit or MIB variable?))</a:t>
            </a:r>
          </a:p>
          <a:p>
            <a:r>
              <a:rPr lang="en-US" sz="1800" dirty="0"/>
              <a:t>ADs</a:t>
            </a:r>
          </a:p>
          <a:p>
            <a:pPr lvl="1"/>
            <a:r>
              <a:rPr lang="en-US" sz="1600" dirty="0"/>
              <a:t>Simple, easy to implement.  </a:t>
            </a:r>
          </a:p>
          <a:p>
            <a:pPr lvl="2"/>
            <a:r>
              <a:rPr lang="en-US" sz="1400" dirty="0"/>
              <a:t>Very similar to the “Same MAC” for STA</a:t>
            </a:r>
          </a:p>
          <a:p>
            <a:pPr lvl="1"/>
            <a:r>
              <a:rPr lang="en-US" sz="1600" dirty="0"/>
              <a:t>Similar level of privacy as RCM (random MAC address for listener) </a:t>
            </a:r>
          </a:p>
          <a:p>
            <a:pPr lvl="2"/>
            <a:r>
              <a:rPr lang="en-US" sz="1400" dirty="0"/>
              <a:t>Network can track STA</a:t>
            </a:r>
          </a:p>
          <a:p>
            <a:pPr lvl="1"/>
            <a:r>
              <a:rPr lang="en-US" sz="1600" dirty="0"/>
              <a:t>Provides good protection against copying </a:t>
            </a:r>
          </a:p>
          <a:p>
            <a:pPr lvl="1"/>
            <a:r>
              <a:rPr lang="en-US" sz="1600" dirty="0"/>
              <a:t>Meets every Use Case</a:t>
            </a:r>
          </a:p>
          <a:p>
            <a:pPr lvl="1"/>
            <a:r>
              <a:rPr lang="en-US" sz="1600" dirty="0"/>
              <a:t>No computations</a:t>
            </a:r>
          </a:p>
          <a:p>
            <a:r>
              <a:rPr lang="en-US" sz="1800" dirty="0"/>
              <a:t>DIS</a:t>
            </a:r>
          </a:p>
          <a:p>
            <a:pPr lvl="1"/>
            <a:r>
              <a:rPr lang="en-US" sz="1400" dirty="0"/>
              <a:t>STA is constrained to MAC it provided last time</a:t>
            </a:r>
            <a:r>
              <a:rPr lang="en-US" sz="1600" dirty="0"/>
              <a:t>.</a:t>
            </a:r>
          </a:p>
          <a:p>
            <a:pPr marL="5715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3C06EE5-CE62-373B-6620-D0D825662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Straw Polls/Motions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D5F708-628A-F5F1-9E57-8690EF11F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F0D865-3AED-3EAB-6146-0455DF108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CAA021-895C-ADAE-F29F-BA36F820D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941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297EC52-43EB-10F8-2642-F7835DFBA6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029200"/>
          </a:xfrm>
        </p:spPr>
        <p:txBody>
          <a:bodyPr/>
          <a:lstStyle/>
          <a:p>
            <a:pPr marL="457200" indent="-457200">
              <a:buFont typeface="+mj-lt"/>
              <a:buAutoNum type="arabicPeriod" startAt="3"/>
            </a:pPr>
            <a:r>
              <a:rPr lang="en-US" dirty="0"/>
              <a:t>Adopt non-encrypted ID in IE scheme</a:t>
            </a:r>
          </a:p>
          <a:p>
            <a:pPr lvl="1"/>
            <a:r>
              <a:rPr lang="en-US" dirty="0"/>
              <a:t>STA adds ID in an IE that was provided to the AP at previous association – new ID every association </a:t>
            </a:r>
          </a:p>
          <a:p>
            <a:pPr lvl="1"/>
            <a:r>
              <a:rPr lang="en-US" dirty="0"/>
              <a:t>STA maintains list of ESS/SSIDs and IDs. AP maintains list.</a:t>
            </a:r>
          </a:p>
          <a:p>
            <a:pPr lvl="1"/>
            <a:r>
              <a:rPr lang="en-US" dirty="0"/>
              <a:t>Needs an “opt-in” mechanism</a:t>
            </a:r>
          </a:p>
          <a:p>
            <a:r>
              <a:rPr lang="en-US" dirty="0"/>
              <a:t>ADs</a:t>
            </a:r>
          </a:p>
          <a:p>
            <a:pPr lvl="1"/>
            <a:r>
              <a:rPr lang="en-US" dirty="0"/>
              <a:t>Simple, easy to implement</a:t>
            </a:r>
          </a:p>
          <a:p>
            <a:pPr lvl="1"/>
            <a:r>
              <a:rPr lang="en-US" dirty="0"/>
              <a:t>Provides good protection against copying</a:t>
            </a:r>
          </a:p>
          <a:p>
            <a:pPr lvl="1"/>
            <a:r>
              <a:rPr lang="en-US" dirty="0"/>
              <a:t>Meets every Use Case</a:t>
            </a:r>
          </a:p>
          <a:p>
            <a:pPr lvl="1"/>
            <a:r>
              <a:rPr lang="en-US" dirty="0"/>
              <a:t>No computations</a:t>
            </a:r>
          </a:p>
          <a:p>
            <a:r>
              <a:rPr lang="en-US" dirty="0"/>
              <a:t>DIS</a:t>
            </a:r>
          </a:p>
          <a:p>
            <a:pPr lvl="1"/>
            <a:r>
              <a:rPr lang="en-US" dirty="0"/>
              <a:t>Requires new IE </a:t>
            </a:r>
          </a:p>
          <a:p>
            <a:pPr lvl="1"/>
            <a:r>
              <a:rPr lang="en-US" dirty="0"/>
              <a:t>Needs to specify some uniqueness to ID (6 octets?)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2FE2542-1040-5D44-13E6-620BCD34C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Straw Polls/Motions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DB5ECD-D04E-562B-AC36-2BC5CD387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969B38-4DE0-2E59-9F0B-699E241EC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046041-C087-8207-30B8-ACE3EA9AE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590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F332EDE-CC85-2193-0C0C-89D1FFFB3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328" y="1523999"/>
            <a:ext cx="7772400" cy="4951413"/>
          </a:xfrm>
        </p:spPr>
        <p:txBody>
          <a:bodyPr/>
          <a:lstStyle/>
          <a:p>
            <a:pPr marL="457200" indent="-457200">
              <a:buFont typeface="+mj-lt"/>
              <a:buAutoNum type="arabicPeriod" startAt="3"/>
            </a:pPr>
            <a:r>
              <a:rPr lang="en-US" dirty="0"/>
              <a:t>Adopt non-encrypted ID in IE scheme</a:t>
            </a:r>
          </a:p>
          <a:p>
            <a:pPr lvl="1"/>
            <a:r>
              <a:rPr lang="en-US" dirty="0"/>
              <a:t>STA adds ID in an IE that was provided to the AP at previous association – new ID every association </a:t>
            </a:r>
          </a:p>
          <a:p>
            <a:pPr lvl="1"/>
            <a:r>
              <a:rPr lang="en-US" dirty="0"/>
              <a:t>STA maintains list of ESS/SSIDs and IDs. AP maintains list.</a:t>
            </a:r>
          </a:p>
          <a:p>
            <a:pPr lvl="1"/>
            <a:r>
              <a:rPr lang="en-US" dirty="0"/>
              <a:t>Needs an “opt-in” mechanism</a:t>
            </a:r>
          </a:p>
          <a:p>
            <a:r>
              <a:rPr lang="en-US" dirty="0"/>
              <a:t>ADs</a:t>
            </a:r>
          </a:p>
          <a:p>
            <a:pPr lvl="1"/>
            <a:r>
              <a:rPr lang="en-US" dirty="0"/>
              <a:t>Simple, easy to implement</a:t>
            </a:r>
          </a:p>
          <a:p>
            <a:pPr lvl="1"/>
            <a:r>
              <a:rPr lang="en-US" dirty="0"/>
              <a:t>Provides good protection against copying</a:t>
            </a:r>
          </a:p>
          <a:p>
            <a:pPr lvl="1"/>
            <a:r>
              <a:rPr lang="en-US" dirty="0"/>
              <a:t>Meets every Use Case</a:t>
            </a:r>
          </a:p>
          <a:p>
            <a:pPr lvl="1"/>
            <a:r>
              <a:rPr lang="en-US" dirty="0"/>
              <a:t>No computations</a:t>
            </a:r>
          </a:p>
          <a:p>
            <a:r>
              <a:rPr lang="en-US" dirty="0"/>
              <a:t>DIS</a:t>
            </a:r>
          </a:p>
          <a:p>
            <a:pPr lvl="1"/>
            <a:r>
              <a:rPr lang="en-US" dirty="0"/>
              <a:t>Requires new IE </a:t>
            </a:r>
          </a:p>
          <a:p>
            <a:pPr lvl="1"/>
            <a:r>
              <a:rPr lang="en-US" dirty="0"/>
              <a:t>Needs to specify some uniqueness to ID (6 octets?)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C053659-F816-DADC-CD9F-1132DF44D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Polls/Motions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FFE9CF-7809-2F3E-C6BD-4BFA55C42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A8530E-1900-C27C-401A-610427ADC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5F4985-A6CE-D656-9E9C-444D16879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956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BDFC672-476E-419B-CEF7-CBD21FFFFE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3" y="1522412"/>
            <a:ext cx="7772400" cy="4649787"/>
          </a:xfrm>
        </p:spPr>
        <p:txBody>
          <a:bodyPr/>
          <a:lstStyle/>
          <a:p>
            <a:pPr marL="457200" indent="-457200">
              <a:buFont typeface="+mj-lt"/>
              <a:buAutoNum type="arabicPeriod" startAt="4"/>
            </a:pPr>
            <a:r>
              <a:rPr lang="en-US" dirty="0"/>
              <a:t>Adopt a more complex scheme, ID Encoding, RRCM, IRMA</a:t>
            </a:r>
          </a:p>
          <a:p>
            <a:pPr lvl="1"/>
            <a:r>
              <a:rPr lang="en-US" dirty="0"/>
              <a:t>Random MAC with encrypted identifier in an IE </a:t>
            </a:r>
          </a:p>
          <a:p>
            <a:pPr lvl="1"/>
            <a:r>
              <a:rPr lang="en-US" dirty="0"/>
              <a:t>Keys exchanged or locally generated </a:t>
            </a:r>
          </a:p>
          <a:p>
            <a:pPr lvl="1"/>
            <a:r>
              <a:rPr lang="en-US" dirty="0"/>
              <a:t>Range of computational complexity</a:t>
            </a:r>
          </a:p>
          <a:p>
            <a:pPr lvl="1"/>
            <a:r>
              <a:rPr lang="en-US" dirty="0"/>
              <a:t>STA maintains list of ESS/SSIDs and latest ID/keys</a:t>
            </a:r>
          </a:p>
          <a:p>
            <a:pPr lvl="1"/>
            <a:r>
              <a:rPr lang="en-US" dirty="0"/>
              <a:t>Needs an “opt-in” mechanism</a:t>
            </a:r>
          </a:p>
          <a:p>
            <a:r>
              <a:rPr lang="en-US" dirty="0"/>
              <a:t>ADs</a:t>
            </a:r>
          </a:p>
          <a:p>
            <a:pPr lvl="1"/>
            <a:r>
              <a:rPr lang="en-US" dirty="0"/>
              <a:t>Provides highest level protection/privacy </a:t>
            </a:r>
          </a:p>
          <a:p>
            <a:pPr lvl="1"/>
            <a:r>
              <a:rPr lang="en-US" dirty="0"/>
              <a:t>Meet every Use Case</a:t>
            </a:r>
          </a:p>
          <a:p>
            <a:r>
              <a:rPr lang="en-US" dirty="0"/>
              <a:t>DIS</a:t>
            </a:r>
          </a:p>
          <a:p>
            <a:pPr lvl="1"/>
            <a:r>
              <a:rPr lang="en-US" dirty="0"/>
              <a:t>Requires computations</a:t>
            </a:r>
          </a:p>
          <a:p>
            <a:pPr marL="857250" lvl="2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F593472-78EA-A7DA-67F1-8963E95989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/>
              <a:t>Straw Polls/Motions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87008D-CA9E-CE63-1EBB-06FD81C07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E7F9F4-BB1C-9229-5B53-D82F5F32E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ED180C-8DED-02B4-1C41-F795B38E8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653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580B69F-46A9-85E7-5D2F-EDBC563AF9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543" y="16764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TGbh</a:t>
            </a:r>
            <a:r>
              <a:rPr lang="en-US" dirty="0"/>
              <a:t> should adopt the following scheme: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SMA (slide 3) 				9/13/3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IRM (slide 4)				6/16/4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Non-encrypted ID in IE (slide 5)	4/19/2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More complex scheme (slide 6)		9/13/4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E6E3781-1983-4728-1126-1D6168F85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Polls/Motion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8D50EE-A306-B654-3B0D-55A48CDCB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3E2D05-1A61-6B25-051E-8C6F9D80F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8983F8-F508-F747-A4DC-CD470A588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27423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114230</TotalTime>
  <Words>691</Words>
  <Application>Microsoft Office PowerPoint</Application>
  <PresentationFormat>On-screen Show (4:3)</PresentationFormat>
  <Paragraphs>123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Times New Roman</vt:lpstr>
      <vt:lpstr>Default Design</vt:lpstr>
      <vt:lpstr>TG bh Way Ahead Decisions</vt:lpstr>
      <vt:lpstr>PowerPoint Presentation</vt:lpstr>
      <vt:lpstr>Straw Polls/Motions</vt:lpstr>
      <vt:lpstr>Straw Polls/Motions</vt:lpstr>
      <vt:lpstr>Straw Polls/Motions</vt:lpstr>
      <vt:lpstr>Straw Polls/Motions</vt:lpstr>
      <vt:lpstr>Straw Polls/Motions</vt:lpstr>
      <vt:lpstr>Straw Polls/Motion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Outdoor Enterprise DSC</dc:title>
  <dc:creator>gsmith@srtrl.com</dc:creator>
  <cp:lastModifiedBy>Graham Smith</cp:lastModifiedBy>
  <cp:revision>1834</cp:revision>
  <cp:lastPrinted>1998-02-10T13:28:06Z</cp:lastPrinted>
  <dcterms:created xsi:type="dcterms:W3CDTF">1998-02-10T13:07:52Z</dcterms:created>
  <dcterms:modified xsi:type="dcterms:W3CDTF">2023-01-19T18:35:39Z</dcterms:modified>
</cp:coreProperties>
</file>