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8"/>
  </p:notesMasterIdLst>
  <p:handoutMasterIdLst>
    <p:handoutMasterId r:id="rId9"/>
  </p:handoutMasterIdLst>
  <p:sldIdLst>
    <p:sldId id="269" r:id="rId2"/>
    <p:sldId id="438" r:id="rId3"/>
    <p:sldId id="434" r:id="rId4"/>
    <p:sldId id="435" r:id="rId5"/>
    <p:sldId id="436" r:id="rId6"/>
    <p:sldId id="437" r:id="rId7"/>
  </p:sldIdLst>
  <p:sldSz cx="9144000" cy="6858000" type="screen4x3"/>
  <p:notesSz cx="6858000" cy="92964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63">
          <p15:clr>
            <a:srgbClr val="A4A3A4"/>
          </p15:clr>
        </p15:guide>
        <p15:guide id="2" pos="2848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9900"/>
    <a:srgbClr val="66FF99"/>
    <a:srgbClr val="FF9966"/>
    <a:srgbClr val="FF9933"/>
    <a:srgbClr val="FFFF00"/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5940675A-B579-460E-94D1-54222C63F5DA}" styleName="No Style, Table Grid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9457" autoAdjust="0"/>
    <p:restoredTop sz="96727" autoAdjust="0"/>
  </p:normalViewPr>
  <p:slideViewPr>
    <p:cSldViewPr>
      <p:cViewPr varScale="1">
        <p:scale>
          <a:sx n="114" d="100"/>
          <a:sy n="114" d="100"/>
        </p:scale>
        <p:origin x="1878" y="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5958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90" d="100"/>
        <a:sy n="90" d="100"/>
      </p:scale>
      <p:origin x="0" y="3492"/>
    </p:cViewPr>
  </p:sorterViewPr>
  <p:notesViewPr>
    <p:cSldViewPr>
      <p:cViewPr>
        <p:scale>
          <a:sx n="100" d="100"/>
          <a:sy n="100" d="100"/>
        </p:scale>
        <p:origin x="3552" y="-300"/>
      </p:cViewPr>
      <p:guideLst>
        <p:guide orient="horz" pos="2163"/>
        <p:guide pos="284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29263" y="177800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87388" y="177800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781675" y="8997950"/>
            <a:ext cx="466725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Graham Smith, DSP Group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095625" y="89979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F771502A-6538-410D-9F92-7BE935D2C4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8198" name="Line 6"/>
          <p:cNvSpPr>
            <a:spLocks noChangeShapeType="1"/>
          </p:cNvSpPr>
          <p:nvPr/>
        </p:nvSpPr>
        <p:spPr bwMode="auto">
          <a:xfrm>
            <a:off x="685800" y="387350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99" name="Rectangle 7"/>
          <p:cNvSpPr>
            <a:spLocks noChangeArrowheads="1"/>
          </p:cNvSpPr>
          <p:nvPr/>
        </p:nvSpPr>
        <p:spPr bwMode="auto">
          <a:xfrm>
            <a:off x="685800" y="8997950"/>
            <a:ext cx="703263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38213"/>
            <a:r>
              <a:rPr lang="en-US" sz="1200" b="0"/>
              <a:t>Submission</a:t>
            </a:r>
          </a:p>
        </p:txBody>
      </p:sp>
      <p:sp>
        <p:nvSpPr>
          <p:cNvPr id="8200" name="Line 8"/>
          <p:cNvSpPr>
            <a:spLocks noChangeShapeType="1"/>
          </p:cNvSpPr>
          <p:nvPr/>
        </p:nvSpPr>
        <p:spPr bwMode="auto">
          <a:xfrm>
            <a:off x="685800" y="8986838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40807714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5572125" y="98425"/>
            <a:ext cx="641350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400"/>
            </a:lvl1pPr>
          </a:lstStyle>
          <a:p>
            <a:pPr>
              <a:defRPr/>
            </a:pPr>
            <a:r>
              <a:rPr lang="en-US"/>
              <a:t>doc.: IEEE 802.11-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46113" y="98425"/>
            <a:ext cx="827087" cy="212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8213">
              <a:defRPr sz="1400"/>
            </a:lvl1pPr>
          </a:lstStyle>
          <a:p>
            <a:pPr>
              <a:defRPr/>
            </a:pPr>
            <a:r>
              <a:rPr lang="en-US"/>
              <a:t>April 2013</a:t>
            </a:r>
          </a:p>
        </p:txBody>
      </p:sp>
      <p:sp>
        <p:nvSpPr>
          <p:cNvPr id="512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12838" y="701675"/>
            <a:ext cx="4635500" cy="34766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416425"/>
            <a:ext cx="5029200" cy="41846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4112" tIns="46259" rIns="94112" bIns="46259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287963" y="9001125"/>
            <a:ext cx="925512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8788" lvl="4" algn="r" defTabSz="938213">
              <a:defRPr sz="1200" b="0"/>
            </a:lvl5pPr>
          </a:lstStyle>
          <a:p>
            <a:pPr lvl="4">
              <a:defRPr/>
            </a:pPr>
            <a:r>
              <a:rPr lang="en-US"/>
              <a:t>Graham Smith, DSP Group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181350" y="900112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8213">
              <a:defRPr sz="1200" b="0"/>
            </a:lvl1pPr>
          </a:lstStyle>
          <a:p>
            <a:pPr>
              <a:defRPr/>
            </a:pPr>
            <a:r>
              <a:rPr lang="en-US"/>
              <a:t>Page </a:t>
            </a:r>
            <a:fld id="{51B966A9-53E8-431F-AD94-BCA61E341CF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5128" name="Rectangle 8"/>
          <p:cNvSpPr>
            <a:spLocks noChangeArrowheads="1"/>
          </p:cNvSpPr>
          <p:nvPr/>
        </p:nvSpPr>
        <p:spPr bwMode="auto">
          <a:xfrm>
            <a:off x="715963" y="9001125"/>
            <a:ext cx="703262" cy="1825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pPr defTabSz="919163"/>
            <a:r>
              <a:rPr lang="en-US" sz="1200" b="0"/>
              <a:t>Submission</a:t>
            </a:r>
          </a:p>
        </p:txBody>
      </p:sp>
      <p:sp>
        <p:nvSpPr>
          <p:cNvPr id="5129" name="Line 9"/>
          <p:cNvSpPr>
            <a:spLocks noChangeShapeType="1"/>
          </p:cNvSpPr>
          <p:nvPr/>
        </p:nvSpPr>
        <p:spPr bwMode="auto">
          <a:xfrm>
            <a:off x="715963" y="8999538"/>
            <a:ext cx="54260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30" name="Line 10"/>
          <p:cNvSpPr>
            <a:spLocks noChangeShapeType="1"/>
          </p:cNvSpPr>
          <p:nvPr/>
        </p:nvSpPr>
        <p:spPr bwMode="auto">
          <a:xfrm>
            <a:off x="639763" y="296863"/>
            <a:ext cx="557847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28568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hdr" sz="quarter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doc.: IEEE 802.11-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type="dt" sz="quarter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400"/>
              <a:t>April 2013</a:t>
            </a:r>
          </a:p>
        </p:txBody>
      </p:sp>
      <p:sp>
        <p:nvSpPr>
          <p:cNvPr id="6148" name="Rectangle 6"/>
          <p:cNvSpPr>
            <a:spLocks noGrp="1" noChangeArrowheads="1"/>
          </p:cNvSpPr>
          <p:nvPr>
            <p:ph type="ftr" sz="quarter" idx="4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marL="342900" indent="-3429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458788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9159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13731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18303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2287588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lvl="4"/>
            <a:r>
              <a:rPr lang="en-US" sz="1200" b="0"/>
              <a:t>Graham Smith, DSP Group</a:t>
            </a:r>
          </a:p>
        </p:txBody>
      </p:sp>
      <p:sp>
        <p:nvSpPr>
          <p:cNvPr id="6149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defTabSz="938213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defTabSz="938213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200" b="0"/>
              <a:t>Page </a:t>
            </a:r>
            <a:fld id="{D0B8B295-F92D-467A-B866-1ED57ECAAB6C}" type="slidenum">
              <a:rPr lang="en-US" sz="1200" b="0" smtClean="0"/>
              <a:pPr/>
              <a:t>1</a:t>
            </a:fld>
            <a:endParaRPr lang="en-US" sz="1200" b="0"/>
          </a:p>
        </p:txBody>
      </p:sp>
      <p:sp>
        <p:nvSpPr>
          <p:cNvPr id="615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5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0926932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/>
              <a:t>Slide </a:t>
            </a:r>
            <a:fld id="{5E5CBE4F-402A-49FC-A06A-9C974296C46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6" name="Date Placeholder 7"/>
          <p:cNvSpPr>
            <a:spLocks noGrp="1"/>
          </p:cNvSpPr>
          <p:nvPr>
            <p:ph type="dt" sz="half" idx="12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82542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8" name="Date Placeholder 7"/>
          <p:cNvSpPr>
            <a:spLocks noGrp="1"/>
          </p:cNvSpPr>
          <p:nvPr>
            <p:ph type="dt" sz="half" idx="10"/>
          </p:nvPr>
        </p:nvSpPr>
        <p:spPr>
          <a:xfrm>
            <a:off x="696913" y="332601"/>
            <a:ext cx="916918" cy="276999"/>
          </a:xfrm>
        </p:spPr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10" name="Slide Number Placeholder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dirty="0"/>
              <a:t>Slide </a:t>
            </a:r>
            <a:fld id="{31D45EC1-4C6A-4C4C-A230-3BDF24B584F8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836504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1066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>
              <a:defRPr sz="1800" smtClean="0"/>
            </a:lvl1pPr>
          </a:lstStyle>
          <a:p>
            <a:pPr>
              <a:defRPr/>
            </a:pPr>
            <a:r>
              <a:rPr lang="en-US" dirty="0"/>
              <a:t>Jan 2023</a:t>
            </a: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518434" y="6475413"/>
            <a:ext cx="20254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 sz="1200" b="0"/>
            </a:lvl1pPr>
          </a:lstStyle>
          <a:p>
            <a:pPr>
              <a:defRPr/>
            </a:pPr>
            <a:r>
              <a:rPr lang="en-US" dirty="0"/>
              <a:t>Graham Smith, SR Technologies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 sz="1200" b="0"/>
            </a:lvl1pPr>
          </a:lstStyle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5187945" y="332601"/>
            <a:ext cx="3270255" cy="2769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 anchor="b">
            <a:spAutoFit/>
          </a:bodyPr>
          <a:lstStyle/>
          <a:p>
            <a:pPr marL="457200" lvl="4" algn="r"/>
            <a:r>
              <a:rPr lang="en-US" sz="1800" dirty="0"/>
              <a:t>doc.: IEEE 802.11-23/0117r1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lIns="0" tIns="0" rIns="0" bIns="0">
            <a:spAutoFit/>
          </a:bodyPr>
          <a:lstStyle/>
          <a:p>
            <a:r>
              <a:rPr lang="en-US" sz="1200" b="0"/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85" r:id="rId1"/>
    <p:sldLayoutId id="2147483974" r:id="rId2"/>
  </p:sldLayoutIdLst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16918" cy="276999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>
              <a:defRPr sz="2400" b="1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>
              <a:defRPr sz="2400" b="1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>
              <a:defRPr sz="2400" b="1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 b="1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r>
              <a:rPr lang="en-US" sz="1800"/>
              <a:t>Dec 2022</a:t>
            </a:r>
            <a:endParaRPr lang="en-US" sz="1800" dirty="0"/>
          </a:p>
        </p:txBody>
      </p:sp>
      <p:sp>
        <p:nvSpPr>
          <p:cNvPr id="3077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838200"/>
            <a:ext cx="7772400" cy="1066800"/>
          </a:xfrm>
          <a:noFill/>
        </p:spPr>
        <p:txBody>
          <a:bodyPr/>
          <a:lstStyle/>
          <a:p>
            <a:r>
              <a:rPr lang="en-US" dirty="0"/>
              <a:t>TG </a:t>
            </a:r>
            <a:r>
              <a:rPr lang="en-US" dirty="0" err="1"/>
              <a:t>bh</a:t>
            </a:r>
            <a:br>
              <a:rPr lang="en-US" dirty="0"/>
            </a:br>
            <a:r>
              <a:rPr lang="en-US" dirty="0"/>
              <a:t>Way Ahead Decisions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47607" y="2209800"/>
            <a:ext cx="7772400" cy="381000"/>
          </a:xfrm>
          <a:noFill/>
        </p:spPr>
        <p:txBody>
          <a:bodyPr/>
          <a:lstStyle/>
          <a:p>
            <a:pPr algn="ctr">
              <a:lnSpc>
                <a:spcPct val="90000"/>
              </a:lnSpc>
              <a:buFontTx/>
              <a:buNone/>
            </a:pPr>
            <a:r>
              <a:rPr lang="en-US" sz="2000" dirty="0"/>
              <a:t>Date:</a:t>
            </a:r>
            <a:r>
              <a:rPr lang="en-US" sz="2000" b="0" dirty="0"/>
              <a:t> 2022-12</a:t>
            </a:r>
          </a:p>
        </p:txBody>
      </p:sp>
      <p:sp>
        <p:nvSpPr>
          <p:cNvPr id="3080" name="Rectangle 12"/>
          <p:cNvSpPr>
            <a:spLocks noChangeArrowheads="1"/>
          </p:cNvSpPr>
          <p:nvPr/>
        </p:nvSpPr>
        <p:spPr bwMode="auto">
          <a:xfrm>
            <a:off x="637005" y="313804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/>
          <a:p>
            <a:pPr marL="342900" indent="-342900">
              <a:spcBef>
                <a:spcPct val="20000"/>
              </a:spcBef>
            </a:pPr>
            <a:r>
              <a:rPr lang="en-US" sz="2000" dirty="0"/>
              <a:t>Authors:</a:t>
            </a:r>
            <a:endParaRPr lang="en-US" sz="2000" b="0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1</a:t>
            </a:fld>
            <a:endParaRPr lang="en-US"/>
          </a:p>
        </p:txBody>
      </p:sp>
      <p:graphicFrame>
        <p:nvGraphicFramePr>
          <p:cNvPr id="8" name="Table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5856320"/>
              </p:ext>
            </p:extLst>
          </p:nvPr>
        </p:nvGraphicFramePr>
        <p:xfrm>
          <a:off x="1133831" y="3697247"/>
          <a:ext cx="7162800" cy="117955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432560">
                  <a:extLst>
                    <a:ext uri="{9D8B030D-6E8A-4147-A177-3AD203B41FA5}">
                      <a16:colId xmlns:a16="http://schemas.microsoft.com/office/drawing/2014/main" val="367919905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183324270"/>
                    </a:ext>
                  </a:extLst>
                </a:gridCol>
                <a:gridCol w="1432560">
                  <a:extLst>
                    <a:ext uri="{9D8B030D-6E8A-4147-A177-3AD203B41FA5}">
                      <a16:colId xmlns:a16="http://schemas.microsoft.com/office/drawing/2014/main" val="2681071824"/>
                    </a:ext>
                  </a:extLst>
                </a:gridCol>
                <a:gridCol w="1036318">
                  <a:extLst>
                    <a:ext uri="{9D8B030D-6E8A-4147-A177-3AD203B41FA5}">
                      <a16:colId xmlns:a16="http://schemas.microsoft.com/office/drawing/2014/main" val="3659536808"/>
                    </a:ext>
                  </a:extLst>
                </a:gridCol>
                <a:gridCol w="1828802">
                  <a:extLst>
                    <a:ext uri="{9D8B030D-6E8A-4147-A177-3AD203B41FA5}">
                      <a16:colId xmlns:a16="http://schemas.microsoft.com/office/drawing/2014/main" val="181059685"/>
                    </a:ext>
                  </a:extLst>
                </a:gridCol>
              </a:tblGrid>
              <a:tr h="393185"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Name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Company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Address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Phone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b="1" dirty="0"/>
                        <a:t>email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43191694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r>
                        <a:rPr lang="en-US" sz="1400" dirty="0"/>
                        <a:t>Graham Smith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SRT</a:t>
                      </a:r>
                      <a:r>
                        <a:rPr lang="en-US" sz="1400" baseline="0" dirty="0"/>
                        <a:t> Group</a:t>
                      </a:r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Sunrise , FL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400" dirty="0"/>
                        <a:t>gsmith@srtrl.com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18716959"/>
                  </a:ext>
                </a:extLst>
              </a:tr>
              <a:tr h="393185">
                <a:tc>
                  <a:txBody>
                    <a:bodyPr/>
                    <a:lstStyle/>
                    <a:p>
                      <a:endParaRPr lang="en-US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45035632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99B15869-85ED-9EC0-ECA8-EE54D7D41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Based on presentation 22/2150r2 options and decisions were provided</a:t>
            </a:r>
          </a:p>
          <a:p>
            <a:endParaRPr lang="en-US" dirty="0"/>
          </a:p>
          <a:p>
            <a:r>
              <a:rPr lang="en-US" dirty="0"/>
              <a:t>This presentation simply lists those options and proposes Straw Polls and 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654A9D-83C3-74D9-AC31-078567DFB0A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0D5FA79-F5A7-A123-D643-12F012282EE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2DD8090-1532-AB63-30DA-49FFC17F9C8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547934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242B064E-E265-8D01-C1F7-1B23E1533E4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447799"/>
            <a:ext cx="7772400" cy="4800601"/>
          </a:xfrm>
        </p:spPr>
        <p:txBody>
          <a:bodyPr/>
          <a:lstStyle/>
          <a:p>
            <a:pPr marL="457200" indent="-457200">
              <a:buFont typeface="+mj-lt"/>
              <a:buAutoNum type="arabicPeriod"/>
            </a:pPr>
            <a:r>
              <a:rPr lang="en-US" dirty="0"/>
              <a:t>Clarify “11aq” text to be clear that every ESS STA uses same MAC Address?</a:t>
            </a:r>
          </a:p>
          <a:p>
            <a:pPr lvl="1"/>
            <a:r>
              <a:rPr lang="en-US" dirty="0"/>
              <a:t>If non-AP STA wants to be identified, it uses same address at the same ESS every time.  </a:t>
            </a:r>
          </a:p>
          <a:p>
            <a:pPr lvl="1"/>
            <a:r>
              <a:rPr lang="en-US" dirty="0"/>
              <a:t>STA maintains list of ESS/SSIDs and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As same address every time, trivial to copy.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BB75B110-D4C9-CBC4-88E4-6009F46443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2CF9810F-3A3F-0A85-20EE-DC49ADEC11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B69FAD-7157-D574-965A-F39B7BE40B1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071859-A5C8-8A1F-D676-4770E8A092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78180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C8AAD86-3644-B0B1-88FD-F5B6C78E8D1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447800"/>
            <a:ext cx="7772400" cy="4724400"/>
          </a:xfrm>
        </p:spPr>
        <p:txBody>
          <a:bodyPr/>
          <a:lstStyle/>
          <a:p>
            <a:pPr marL="457200" indent="-457200">
              <a:buFont typeface="+mj-lt"/>
              <a:buAutoNum type="arabicPeriod" startAt="2"/>
            </a:pPr>
            <a:r>
              <a:rPr lang="en-US" dirty="0"/>
              <a:t>Adopt MAAD or IRM MAC scheme</a:t>
            </a:r>
          </a:p>
          <a:p>
            <a:pPr lvl="1"/>
            <a:r>
              <a:rPr lang="en-US" dirty="0"/>
              <a:t>STA uses the MAC Address that was provided by the AP at previous association – new address every association </a:t>
            </a:r>
          </a:p>
          <a:p>
            <a:pPr lvl="1"/>
            <a:r>
              <a:rPr lang="en-US" dirty="0"/>
              <a:t>OR STA tells AP the MAC address is will use for the next association </a:t>
            </a:r>
          </a:p>
          <a:p>
            <a:pPr lvl="1"/>
            <a:r>
              <a:rPr lang="en-US" dirty="0"/>
              <a:t>STA maintains list of ESS/SSIDs and latest MAC Addresses.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Simple, easy to implement</a:t>
            </a:r>
          </a:p>
          <a:p>
            <a:pPr lvl="1"/>
            <a:r>
              <a:rPr lang="en-US" dirty="0"/>
              <a:t>Provides good protection against copying</a:t>
            </a:r>
          </a:p>
          <a:p>
            <a:pPr lvl="1"/>
            <a:r>
              <a:rPr lang="en-US" dirty="0"/>
              <a:t>Meets every Use Case</a:t>
            </a:r>
          </a:p>
          <a:p>
            <a:pPr lvl="1"/>
            <a:r>
              <a:rPr lang="en-US" dirty="0"/>
              <a:t>No computations</a:t>
            </a:r>
          </a:p>
          <a:p>
            <a:pPr lvl="1"/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93C06EE5-CE62-373B-6620-D0D825662B1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6858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9D5F708-628A-F5F1-9E57-8690EF11FFD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F0D865-3AED-3EAB-6146-0455DF1089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CAA021-895C-ADAE-F29F-BA36F820D0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594112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DBDFC672-476E-419B-CEF7-CBD21FFFFE1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96913" y="1522412"/>
            <a:ext cx="7772400" cy="4649787"/>
          </a:xfrm>
        </p:spPr>
        <p:txBody>
          <a:bodyPr/>
          <a:lstStyle/>
          <a:p>
            <a:pPr marL="457200" indent="-457200">
              <a:buFont typeface="+mj-lt"/>
              <a:buAutoNum type="arabicPeriod" startAt="3"/>
            </a:pPr>
            <a:r>
              <a:rPr lang="en-US" dirty="0"/>
              <a:t>Adopt a more complex scheme, ID Encoding, RRCM, IRMA</a:t>
            </a:r>
          </a:p>
          <a:p>
            <a:pPr lvl="1"/>
            <a:r>
              <a:rPr lang="en-US" dirty="0"/>
              <a:t>Random MAC with encrypted identifier in an IE </a:t>
            </a:r>
          </a:p>
          <a:p>
            <a:pPr lvl="1"/>
            <a:r>
              <a:rPr lang="en-US" dirty="0"/>
              <a:t>Keys exchanged </a:t>
            </a:r>
          </a:p>
          <a:p>
            <a:pPr lvl="1"/>
            <a:r>
              <a:rPr lang="en-US" dirty="0"/>
              <a:t>Range of computational complexity</a:t>
            </a:r>
          </a:p>
          <a:p>
            <a:pPr lvl="1"/>
            <a:r>
              <a:rPr lang="en-US" dirty="0"/>
              <a:t>STA maintains list of ESS/SSIDs and latest ID/keys</a:t>
            </a:r>
          </a:p>
          <a:p>
            <a:pPr lvl="1"/>
            <a:r>
              <a:rPr lang="en-US" dirty="0"/>
              <a:t>Needs an “opt-in” mechanism</a:t>
            </a:r>
          </a:p>
          <a:p>
            <a:r>
              <a:rPr lang="en-US" dirty="0"/>
              <a:t>ADs</a:t>
            </a:r>
          </a:p>
          <a:p>
            <a:pPr lvl="1"/>
            <a:r>
              <a:rPr lang="en-US" dirty="0"/>
              <a:t>Provides highest level protection </a:t>
            </a:r>
          </a:p>
          <a:p>
            <a:pPr lvl="1"/>
            <a:r>
              <a:rPr lang="en-US" dirty="0"/>
              <a:t>Meet every Use Case</a:t>
            </a:r>
          </a:p>
          <a:p>
            <a:r>
              <a:rPr lang="en-US" dirty="0"/>
              <a:t>DIS</a:t>
            </a:r>
          </a:p>
          <a:p>
            <a:pPr lvl="1"/>
            <a:r>
              <a:rPr lang="en-US" dirty="0"/>
              <a:t>Requires computations</a:t>
            </a:r>
          </a:p>
          <a:p>
            <a:pPr marL="857250" lvl="2" indent="0">
              <a:buNone/>
            </a:pPr>
            <a:endParaRPr lang="en-US" dirty="0"/>
          </a:p>
          <a:p>
            <a:pPr lvl="1"/>
            <a:endParaRPr lang="en-US" dirty="0"/>
          </a:p>
          <a:p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0F593472-78EA-A7DA-67F1-8963E95989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762000"/>
          </a:xfrm>
        </p:spPr>
        <p:txBody>
          <a:bodyPr/>
          <a:lstStyle/>
          <a:p>
            <a:r>
              <a:rPr lang="en-US" dirty="0"/>
              <a:t>Straw Polls/Motions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287008D-CA9E-CE63-1EBB-06FD81C078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0E7F9F4-BB1C-9229-5B53-D82F5F32E71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5ED180C-8DED-02B4-1C41-F795B38E82F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3965372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ontent Placeholder 1">
            <a:extLst>
              <a:ext uri="{FF2B5EF4-FFF2-40B4-BE49-F238E27FC236}">
                <a16:creationId xmlns:a16="http://schemas.microsoft.com/office/drawing/2014/main" id="{4580B69F-46A9-85E7-5D2F-EDBC563AF97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/>
              <a:t>TGbh</a:t>
            </a:r>
            <a:r>
              <a:rPr lang="en-US" dirty="0"/>
              <a:t> draft shall include text related to: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Clarified “11aq” text (slide 25)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MAAD MAC (slide 26)</a:t>
            </a:r>
          </a:p>
          <a:p>
            <a:pPr marL="457200" indent="-457200">
              <a:buFont typeface="+mj-lt"/>
              <a:buAutoNum type="arabicPeriod"/>
            </a:pPr>
            <a:r>
              <a:rPr lang="en-US" dirty="0"/>
              <a:t>More complex scheme (slide 27)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  <a:p>
            <a:pPr marL="0" indent="0">
              <a:buNone/>
            </a:pPr>
            <a:r>
              <a:rPr lang="en-US" dirty="0"/>
              <a:t>Take each in turn.</a:t>
            </a:r>
          </a:p>
          <a:p>
            <a:pPr marL="0" indent="0">
              <a:buNone/>
            </a:pPr>
            <a:r>
              <a:rPr lang="en-US" dirty="0"/>
              <a:t>THEN</a:t>
            </a:r>
          </a:p>
          <a:p>
            <a:pPr marL="0" indent="0">
              <a:buNone/>
            </a:pPr>
            <a:r>
              <a:rPr lang="en-US" dirty="0"/>
              <a:t>Motion option with highest YES vote (assuming majority).</a:t>
            </a:r>
          </a:p>
          <a:p>
            <a:pPr marL="0" indent="0">
              <a:buNone/>
            </a:pPr>
            <a:r>
              <a:rPr lang="en-US" b="0" i="1" dirty="0"/>
              <a:t>(Hopefully members would support a majority view)</a:t>
            </a:r>
          </a:p>
          <a:p>
            <a:pPr marL="457200" indent="-457200">
              <a:buFont typeface="+mj-lt"/>
              <a:buAutoNum type="arabicPeriod"/>
            </a:pPr>
            <a:endParaRPr lang="en-US" dirty="0"/>
          </a:p>
        </p:txBody>
      </p:sp>
      <p:sp>
        <p:nvSpPr>
          <p:cNvPr id="3" name="Title 2">
            <a:extLst>
              <a:ext uri="{FF2B5EF4-FFF2-40B4-BE49-F238E27FC236}">
                <a16:creationId xmlns:a16="http://schemas.microsoft.com/office/drawing/2014/main" id="{5E6E3781-1983-4728-1126-1D6168F85E5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Polls/Motion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8D50EE-A306-B654-3B0D-55A48CDCB47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Dec 2022</a:t>
            </a:r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B3E2D05-1A61-6B25-051E-8C6F9D80FF7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Graham Smith, SR Technologies</a:t>
            </a:r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D8983F8-F508-F747-A4DC-CD470A5881D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/>
              <a:t>Slide </a:t>
            </a:r>
            <a:fld id="{31D45EC1-4C6A-4C4C-A230-3BDF24B584F8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3274233"/>
      </p:ext>
    </p:extLst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Default Desig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112086</TotalTime>
  <Words>393</Words>
  <Application>Microsoft Office PowerPoint</Application>
  <PresentationFormat>On-screen Show (4:3)</PresentationFormat>
  <Paragraphs>82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1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Times New Roman</vt:lpstr>
      <vt:lpstr>Default Design</vt:lpstr>
      <vt:lpstr>TG bh Way Ahead Decisions</vt:lpstr>
      <vt:lpstr>PowerPoint Presentation</vt:lpstr>
      <vt:lpstr>Straw Polls/Motions</vt:lpstr>
      <vt:lpstr>Straw Polls/Motions</vt:lpstr>
      <vt:lpstr>Straw Polls/Motions</vt:lpstr>
      <vt:lpstr>Straw Polls/Motion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Outdoor Enterprise DSC</dc:title>
  <dc:creator>gsmith@srtrl.com</dc:creator>
  <cp:lastModifiedBy>Graham Smith</cp:lastModifiedBy>
  <cp:revision>1826</cp:revision>
  <cp:lastPrinted>1998-02-10T13:28:06Z</cp:lastPrinted>
  <dcterms:created xsi:type="dcterms:W3CDTF">1998-02-10T13:07:52Z</dcterms:created>
  <dcterms:modified xsi:type="dcterms:W3CDTF">2023-01-17T20:10:10Z</dcterms:modified>
</cp:coreProperties>
</file>