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69" r:id="rId2"/>
    <p:sldId id="438" r:id="rId3"/>
    <p:sldId id="434" r:id="rId4"/>
    <p:sldId id="435" r:id="rId5"/>
    <p:sldId id="436" r:id="rId6"/>
    <p:sldId id="437" r:id="rId7"/>
  </p:sldIdLst>
  <p:sldSz cx="9144000" cy="6858000" type="screen4x3"/>
  <p:notesSz cx="68580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3">
          <p15:clr>
            <a:srgbClr val="A4A3A4"/>
          </p15:clr>
        </p15:guide>
        <p15:guide id="2" pos="284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FF9900"/>
    <a:srgbClr val="66FF99"/>
    <a:srgbClr val="FF9966"/>
    <a:srgbClr val="FF9933"/>
    <a:srgbClr val="FFFF00"/>
    <a:srgbClr val="66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457" autoAdjust="0"/>
    <p:restoredTop sz="96727" autoAdjust="0"/>
  </p:normalViewPr>
  <p:slideViewPr>
    <p:cSldViewPr>
      <p:cViewPr varScale="1">
        <p:scale>
          <a:sx n="114" d="100"/>
          <a:sy n="114" d="100"/>
        </p:scale>
        <p:origin x="1878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5958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0" d="100"/>
        <a:sy n="90" d="100"/>
      </p:scale>
      <p:origin x="0" y="3492"/>
    </p:cViewPr>
  </p:sorterViewPr>
  <p:notesViewPr>
    <p:cSldViewPr>
      <p:cViewPr>
        <p:scale>
          <a:sx n="100" d="100"/>
          <a:sy n="100" d="100"/>
        </p:scale>
        <p:origin x="3552" y="-300"/>
      </p:cViewPr>
      <p:guideLst>
        <p:guide orient="horz" pos="2163"/>
        <p:guide pos="284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29263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/>
              <a:t>doc.: IEEE 802.11-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7388" y="177800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/>
              <a:t>April 2013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81675" y="8997950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/>
              <a:t>Graham Smith, DSP Group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95625" y="89979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F771502A-6538-410D-9F92-7BE935D2C4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198" name="Line 6"/>
          <p:cNvSpPr>
            <a:spLocks noChangeShapeType="1"/>
          </p:cNvSpPr>
          <p:nvPr/>
        </p:nvSpPr>
        <p:spPr bwMode="auto">
          <a:xfrm>
            <a:off x="685800" y="38735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685800" y="8997950"/>
            <a:ext cx="70326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8213"/>
            <a:r>
              <a:rPr lang="en-US" sz="1200" b="0"/>
              <a:t>Submission</a:t>
            </a:r>
          </a:p>
        </p:txBody>
      </p:sp>
      <p:sp>
        <p:nvSpPr>
          <p:cNvPr id="8200" name="Line 8"/>
          <p:cNvSpPr>
            <a:spLocks noChangeShapeType="1"/>
          </p:cNvSpPr>
          <p:nvPr/>
        </p:nvSpPr>
        <p:spPr bwMode="auto">
          <a:xfrm>
            <a:off x="685800" y="8986838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0807714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72125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/>
              <a:t>doc.: IEEE 802.11-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6113" y="98425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/>
              <a:t>April 2013</a:t>
            </a:r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12838" y="701675"/>
            <a:ext cx="4635500" cy="34766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6425"/>
            <a:ext cx="5029200" cy="418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112" tIns="46259" rIns="94112" bIns="4625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87963" y="9001125"/>
            <a:ext cx="925512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8213">
              <a:defRPr sz="1200" b="0"/>
            </a:lvl5pPr>
          </a:lstStyle>
          <a:p>
            <a:pPr lvl="4">
              <a:defRPr/>
            </a:pPr>
            <a:r>
              <a:rPr lang="en-US"/>
              <a:t>Graham Smith, DSP Group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81350" y="900112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715963" y="9001125"/>
            <a:ext cx="703262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19163"/>
            <a:r>
              <a:rPr lang="en-US" sz="1200" b="0"/>
              <a:t>Submission</a:t>
            </a:r>
          </a:p>
        </p:txBody>
      </p:sp>
      <p:sp>
        <p:nvSpPr>
          <p:cNvPr id="5129" name="Line 9"/>
          <p:cNvSpPr>
            <a:spLocks noChangeShapeType="1"/>
          </p:cNvSpPr>
          <p:nvPr/>
        </p:nvSpPr>
        <p:spPr bwMode="auto">
          <a:xfrm>
            <a:off x="715963" y="8999538"/>
            <a:ext cx="54260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130" name="Line 10"/>
          <p:cNvSpPr>
            <a:spLocks noChangeShapeType="1"/>
          </p:cNvSpPr>
          <p:nvPr/>
        </p:nvSpPr>
        <p:spPr bwMode="auto">
          <a:xfrm>
            <a:off x="639763" y="296863"/>
            <a:ext cx="55784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28568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/>
              <a:t>doc.: IEEE 802.11-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/>
              <a:t>April 2013</a:t>
            </a:r>
          </a:p>
        </p:txBody>
      </p:sp>
      <p:sp>
        <p:nvSpPr>
          <p:cNvPr id="614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b="0"/>
              <a:t>Graham Smith, DSP Group</a:t>
            </a:r>
          </a:p>
        </p:txBody>
      </p:sp>
      <p:sp>
        <p:nvSpPr>
          <p:cNvPr id="614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/>
              <a:t>Page </a:t>
            </a:r>
            <a:fld id="{D0B8B295-F92D-467A-B866-1ED57ECAAB6C}" type="slidenum">
              <a:rPr lang="en-US" sz="1200" b="0" smtClean="0"/>
              <a:pPr/>
              <a:t>1</a:t>
            </a:fld>
            <a:endParaRPr lang="en-US" sz="1200" b="0"/>
          </a:p>
        </p:txBody>
      </p:sp>
      <p:sp>
        <p:nvSpPr>
          <p:cNvPr id="61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9269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Graham Smith, SR Technologies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E5CBE4F-402A-49FC-A06A-9C974296C4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Date Placeholder 7"/>
          <p:cNvSpPr>
            <a:spLocks noGrp="1"/>
          </p:cNvSpPr>
          <p:nvPr>
            <p:ph type="dt" sz="half" idx="12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pPr>
              <a:defRPr/>
            </a:pPr>
            <a:r>
              <a:rPr lang="en-US"/>
              <a:t>Dec 2022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82542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pPr>
              <a:defRPr/>
            </a:pPr>
            <a:r>
              <a:rPr lang="en-US"/>
              <a:t>Dec 2022</a:t>
            </a:r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Graham Smith, SR Technologies</a:t>
            </a: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31D45EC1-4C6A-4C4C-A230-3BDF24B584F8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83650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87844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smtClean="0"/>
            </a:lvl1pPr>
          </a:lstStyle>
          <a:p>
            <a:pPr>
              <a:defRPr/>
            </a:pPr>
            <a:r>
              <a:rPr lang="en-US" dirty="0"/>
              <a:t>Jan 2023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518434" y="6475413"/>
            <a:ext cx="202549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b="0"/>
            </a:lvl1pPr>
          </a:lstStyle>
          <a:p>
            <a:pPr>
              <a:defRPr/>
            </a:pPr>
            <a:r>
              <a:rPr lang="en-US" dirty="0"/>
              <a:t>Graham Smith, SR Technologies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200" b="0"/>
            </a:lvl1pPr>
          </a:lstStyle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87945" y="332601"/>
            <a:ext cx="327025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dirty="0"/>
              <a:t>doc.: IEEE 802.11-23/0117r0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200" b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85" r:id="rId1"/>
    <p:sldLayoutId id="2147483974" r:id="rId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16918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/>
              <a:t>Dec 2022</a:t>
            </a:r>
            <a:endParaRPr lang="en-US" sz="1800" dirty="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38200"/>
            <a:ext cx="7772400" cy="1066800"/>
          </a:xfrm>
          <a:noFill/>
        </p:spPr>
        <p:txBody>
          <a:bodyPr/>
          <a:lstStyle/>
          <a:p>
            <a:r>
              <a:rPr lang="en-US" dirty="0"/>
              <a:t>TG </a:t>
            </a:r>
            <a:r>
              <a:rPr lang="en-US" dirty="0" err="1"/>
              <a:t>bh</a:t>
            </a:r>
            <a:br>
              <a:rPr lang="en-US" dirty="0"/>
            </a:br>
            <a:r>
              <a:rPr lang="en-US" dirty="0"/>
              <a:t>Way Ahead Decisions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47607" y="2209800"/>
            <a:ext cx="7772400" cy="381000"/>
          </a:xfrm>
          <a:noFill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2022-12</a:t>
            </a:r>
          </a:p>
        </p:txBody>
      </p:sp>
      <p:sp>
        <p:nvSpPr>
          <p:cNvPr id="3080" name="Rectangle 12"/>
          <p:cNvSpPr>
            <a:spLocks noChangeArrowheads="1"/>
          </p:cNvSpPr>
          <p:nvPr/>
        </p:nvSpPr>
        <p:spPr bwMode="auto">
          <a:xfrm>
            <a:off x="637005" y="313804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dirty="0"/>
              <a:t>Authors:</a:t>
            </a:r>
            <a:endParaRPr lang="en-US" sz="2000" b="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Graham Smith, SR Technologies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5856320"/>
              </p:ext>
            </p:extLst>
          </p:nvPr>
        </p:nvGraphicFramePr>
        <p:xfrm>
          <a:off x="1133831" y="3697247"/>
          <a:ext cx="7162800" cy="117955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32560">
                  <a:extLst>
                    <a:ext uri="{9D8B030D-6E8A-4147-A177-3AD203B41FA5}">
                      <a16:colId xmlns:a16="http://schemas.microsoft.com/office/drawing/2014/main" val="367919905"/>
                    </a:ext>
                  </a:extLst>
                </a:gridCol>
                <a:gridCol w="1432560">
                  <a:extLst>
                    <a:ext uri="{9D8B030D-6E8A-4147-A177-3AD203B41FA5}">
                      <a16:colId xmlns:a16="http://schemas.microsoft.com/office/drawing/2014/main" val="183324270"/>
                    </a:ext>
                  </a:extLst>
                </a:gridCol>
                <a:gridCol w="1432560">
                  <a:extLst>
                    <a:ext uri="{9D8B030D-6E8A-4147-A177-3AD203B41FA5}">
                      <a16:colId xmlns:a16="http://schemas.microsoft.com/office/drawing/2014/main" val="2681071824"/>
                    </a:ext>
                  </a:extLst>
                </a:gridCol>
                <a:gridCol w="1036318">
                  <a:extLst>
                    <a:ext uri="{9D8B030D-6E8A-4147-A177-3AD203B41FA5}">
                      <a16:colId xmlns:a16="http://schemas.microsoft.com/office/drawing/2014/main" val="3659536808"/>
                    </a:ext>
                  </a:extLst>
                </a:gridCol>
                <a:gridCol w="1828802">
                  <a:extLst>
                    <a:ext uri="{9D8B030D-6E8A-4147-A177-3AD203B41FA5}">
                      <a16:colId xmlns:a16="http://schemas.microsoft.com/office/drawing/2014/main" val="181059685"/>
                    </a:ext>
                  </a:extLst>
                </a:gridCol>
              </a:tblGrid>
              <a:tr h="393185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Company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Address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Phone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email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43191694"/>
                  </a:ext>
                </a:extLst>
              </a:tr>
              <a:tr h="393185">
                <a:tc>
                  <a:txBody>
                    <a:bodyPr/>
                    <a:lstStyle/>
                    <a:p>
                      <a:r>
                        <a:rPr lang="en-US" sz="1400" dirty="0"/>
                        <a:t>Graham Smith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SRT</a:t>
                      </a:r>
                      <a:r>
                        <a:rPr lang="en-US" sz="1400" baseline="0" dirty="0"/>
                        <a:t> Group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Sunrise , FL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gsmith@srtrl.com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18716959"/>
                  </a:ext>
                </a:extLst>
              </a:tr>
              <a:tr h="393185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4503563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99B15869-85ED-9EC0-ECA8-EE54D7D41B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Based on presentation 22/2150r2 options and decisions were provided</a:t>
            </a:r>
          </a:p>
          <a:p>
            <a:endParaRPr lang="en-US" dirty="0"/>
          </a:p>
          <a:p>
            <a:r>
              <a:rPr lang="en-US" dirty="0"/>
              <a:t>This presentation simply lists those options and proposes Straw Polls and Motions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654A9D-83C3-74D9-AC31-078567DFB0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Dec 2022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D5FA79-F5A7-A123-D643-12F012282E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Graham Smith, SR Technologies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DD8090-1532-AB63-30DA-49FFC17F9C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47934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242B064E-E265-8D01-C1F7-1B23E1533E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447799"/>
            <a:ext cx="7772400" cy="4800601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dirty="0"/>
              <a:t>Clarify “11aq” text to be clear that every ESS STA uses same MAC Address?</a:t>
            </a:r>
          </a:p>
          <a:p>
            <a:pPr lvl="1"/>
            <a:r>
              <a:rPr lang="en-US" dirty="0"/>
              <a:t>If non-AP STA wants to be identified, it uses same address at the same ESS every time.  </a:t>
            </a:r>
          </a:p>
          <a:p>
            <a:pPr lvl="1"/>
            <a:r>
              <a:rPr lang="en-US" dirty="0"/>
              <a:t>STA maintains list of ESS/SSIDs and MAC Addresses.</a:t>
            </a:r>
          </a:p>
          <a:p>
            <a:pPr lvl="1"/>
            <a:r>
              <a:rPr lang="en-US" dirty="0"/>
              <a:t>Needs an “opt-in” mechanism</a:t>
            </a:r>
          </a:p>
          <a:p>
            <a:r>
              <a:rPr lang="en-US" dirty="0"/>
              <a:t>ADs</a:t>
            </a:r>
          </a:p>
          <a:p>
            <a:pPr lvl="1"/>
            <a:r>
              <a:rPr lang="en-US" dirty="0"/>
              <a:t>Simple, easy to implement</a:t>
            </a:r>
          </a:p>
          <a:p>
            <a:pPr lvl="1"/>
            <a:r>
              <a:rPr lang="en-US" dirty="0"/>
              <a:t>Meets every Use Case</a:t>
            </a:r>
          </a:p>
          <a:p>
            <a:pPr lvl="1"/>
            <a:r>
              <a:rPr lang="en-US" dirty="0"/>
              <a:t>No computations</a:t>
            </a:r>
          </a:p>
          <a:p>
            <a:r>
              <a:rPr lang="en-US" dirty="0"/>
              <a:t>DIS</a:t>
            </a:r>
          </a:p>
          <a:p>
            <a:pPr lvl="1"/>
            <a:r>
              <a:rPr lang="en-US" dirty="0"/>
              <a:t>As same address every time, trivial to copy.</a:t>
            </a:r>
          </a:p>
          <a:p>
            <a:pPr lvl="1"/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BB75B110-D4C9-CBC4-88E4-6009F46443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dirty="0"/>
              <a:t>Straw Polls/Motions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CF9810F-3A3F-0A85-20EE-DC49ADEC11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Dec 2022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B69FAD-7157-D574-965A-F39B7BE40B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Graham Smith, SR Technologies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071859-A5C8-8A1F-D676-4770E8A092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81806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4C8AAD86-3644-B0B1-88FD-F5B6C78E8D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6913" y="1447800"/>
            <a:ext cx="7772400" cy="4724400"/>
          </a:xfrm>
        </p:spPr>
        <p:txBody>
          <a:bodyPr/>
          <a:lstStyle/>
          <a:p>
            <a:pPr marL="457200" indent="-457200">
              <a:buFont typeface="+mj-lt"/>
              <a:buAutoNum type="arabicPeriod" startAt="2"/>
            </a:pPr>
            <a:r>
              <a:rPr lang="en-US" dirty="0"/>
              <a:t>Adopt MAAD MAC scheme</a:t>
            </a:r>
          </a:p>
          <a:p>
            <a:pPr lvl="1"/>
            <a:r>
              <a:rPr lang="en-US" dirty="0"/>
              <a:t>STA uses the MAC Address that was provided by the AP at previous association – new address every association  </a:t>
            </a:r>
          </a:p>
          <a:p>
            <a:pPr lvl="1"/>
            <a:r>
              <a:rPr lang="en-US" dirty="0"/>
              <a:t>STA maintains list of ESS/SSIDs and latest MAC Addresses.</a:t>
            </a:r>
          </a:p>
          <a:p>
            <a:pPr lvl="1"/>
            <a:r>
              <a:rPr lang="en-US" dirty="0"/>
              <a:t>Needs an “opt-in” mechanism</a:t>
            </a:r>
          </a:p>
          <a:p>
            <a:r>
              <a:rPr lang="en-US" dirty="0"/>
              <a:t>ADs</a:t>
            </a:r>
          </a:p>
          <a:p>
            <a:pPr lvl="1"/>
            <a:r>
              <a:rPr lang="en-US" dirty="0"/>
              <a:t>Simple, easy to implement</a:t>
            </a:r>
          </a:p>
          <a:p>
            <a:pPr lvl="1"/>
            <a:r>
              <a:rPr lang="en-US" dirty="0"/>
              <a:t>Provides good protection against copying</a:t>
            </a:r>
          </a:p>
          <a:p>
            <a:pPr lvl="1"/>
            <a:r>
              <a:rPr lang="en-US" dirty="0"/>
              <a:t>Meets every Use Case</a:t>
            </a:r>
          </a:p>
          <a:p>
            <a:pPr lvl="1"/>
            <a:r>
              <a:rPr lang="en-US" dirty="0"/>
              <a:t>No computations</a:t>
            </a:r>
          </a:p>
          <a:p>
            <a:pPr lvl="1"/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93C06EE5-CE62-373B-6620-D0D825662B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dirty="0"/>
              <a:t>Straw Polls/Motions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D5F708-628A-F5F1-9E57-8690EF11FF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Dec 2022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F0D865-3AED-3EAB-6146-0455DF1089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Graham Smith, SR Technologies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CAA021-895C-ADAE-F29F-BA36F820D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59411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DBDFC672-476E-419B-CEF7-CBD21FFFFE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6913" y="1522412"/>
            <a:ext cx="7772400" cy="4649787"/>
          </a:xfrm>
        </p:spPr>
        <p:txBody>
          <a:bodyPr/>
          <a:lstStyle/>
          <a:p>
            <a:pPr marL="457200" indent="-457200">
              <a:buFont typeface="+mj-lt"/>
              <a:buAutoNum type="arabicPeriod" startAt="3"/>
            </a:pPr>
            <a:r>
              <a:rPr lang="en-US" dirty="0"/>
              <a:t>Adopt a more complex scheme, ID Encoding, RRCM, IRMA</a:t>
            </a:r>
          </a:p>
          <a:p>
            <a:pPr lvl="1"/>
            <a:r>
              <a:rPr lang="en-US" dirty="0"/>
              <a:t>Random MAC with encrypted identifier in an IE </a:t>
            </a:r>
          </a:p>
          <a:p>
            <a:pPr lvl="1"/>
            <a:r>
              <a:rPr lang="en-US" dirty="0"/>
              <a:t>Keys exchanged </a:t>
            </a:r>
          </a:p>
          <a:p>
            <a:pPr lvl="1"/>
            <a:r>
              <a:rPr lang="en-US" dirty="0"/>
              <a:t>Range of computational complexity</a:t>
            </a:r>
          </a:p>
          <a:p>
            <a:pPr lvl="1"/>
            <a:r>
              <a:rPr lang="en-US" dirty="0"/>
              <a:t>STA maintains list of ESS/SSIDs and latest ID/keys</a:t>
            </a:r>
          </a:p>
          <a:p>
            <a:pPr lvl="1"/>
            <a:r>
              <a:rPr lang="en-US" dirty="0"/>
              <a:t>Needs an “opt-in” mechanism</a:t>
            </a:r>
          </a:p>
          <a:p>
            <a:r>
              <a:rPr lang="en-US" dirty="0"/>
              <a:t>ADs</a:t>
            </a:r>
          </a:p>
          <a:p>
            <a:pPr lvl="1"/>
            <a:r>
              <a:rPr lang="en-US" dirty="0"/>
              <a:t>Provides highest level protection </a:t>
            </a:r>
          </a:p>
          <a:p>
            <a:pPr lvl="1"/>
            <a:r>
              <a:rPr lang="en-US" dirty="0"/>
              <a:t>Meet every Use Case</a:t>
            </a:r>
          </a:p>
          <a:p>
            <a:r>
              <a:rPr lang="en-US" dirty="0"/>
              <a:t>DIS</a:t>
            </a:r>
          </a:p>
          <a:p>
            <a:pPr lvl="1"/>
            <a:r>
              <a:rPr lang="en-US" dirty="0"/>
              <a:t>Requires computations</a:t>
            </a:r>
          </a:p>
          <a:p>
            <a:pPr marL="857250" lvl="2" indent="0">
              <a:buNone/>
            </a:pPr>
            <a:endParaRPr lang="en-US" dirty="0"/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0F593472-78EA-A7DA-67F1-8963E95989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dirty="0"/>
              <a:t>Straw Polls/Motions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87008D-CA9E-CE63-1EBB-06FD81C078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Dec 2022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E7F9F4-BB1C-9229-5B53-D82F5F32E7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Graham Smith, SR Technologies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ED180C-8DED-02B4-1C41-F795B38E82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96537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4580B69F-46A9-85E7-5D2F-EDBC563AF9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TGbh</a:t>
            </a:r>
            <a:r>
              <a:rPr lang="en-US" dirty="0"/>
              <a:t> draft shall include text related to: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Clarified “11aq” text (slide 25)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MAAD MAC (slide 26)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More complex scheme (slide 27)</a:t>
            </a:r>
          </a:p>
          <a:p>
            <a:pPr marL="457200" indent="-457200">
              <a:buFont typeface="+mj-lt"/>
              <a:buAutoNum type="arabicPeriod"/>
            </a:pPr>
            <a:endParaRPr lang="en-US" dirty="0"/>
          </a:p>
          <a:p>
            <a:pPr marL="0" indent="0">
              <a:buNone/>
            </a:pPr>
            <a:r>
              <a:rPr lang="en-US" dirty="0"/>
              <a:t>Take each in turn.</a:t>
            </a:r>
          </a:p>
          <a:p>
            <a:pPr marL="0" indent="0">
              <a:buNone/>
            </a:pPr>
            <a:r>
              <a:rPr lang="en-US" dirty="0"/>
              <a:t>THEN</a:t>
            </a:r>
          </a:p>
          <a:p>
            <a:pPr marL="0" indent="0">
              <a:buNone/>
            </a:pPr>
            <a:r>
              <a:rPr lang="en-US" dirty="0"/>
              <a:t>Motion option with highest YES vote (assuming majority).</a:t>
            </a:r>
          </a:p>
          <a:p>
            <a:pPr marL="0" indent="0">
              <a:buNone/>
            </a:pPr>
            <a:r>
              <a:rPr lang="en-US" b="0" i="1" dirty="0"/>
              <a:t>(Hopefully members would support a majority view)</a:t>
            </a:r>
          </a:p>
          <a:p>
            <a:pPr marL="457200" indent="-457200">
              <a:buFont typeface="+mj-lt"/>
              <a:buAutoNum type="arabicPeriod"/>
            </a:pPr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5E6E3781-1983-4728-1126-1D6168F85E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Polls/Motion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8D50EE-A306-B654-3B0D-55A48CDCB4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Dec 2022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3E2D05-1A61-6B25-051E-8C6F9D80FF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Graham Smith, SR Technologies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D8983F8-F508-F747-A4DC-CD470A5881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3274233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112071</TotalTime>
  <Words>377</Words>
  <Application>Microsoft Office PowerPoint</Application>
  <PresentationFormat>On-screen Show (4:3)</PresentationFormat>
  <Paragraphs>81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8" baseType="lpstr">
      <vt:lpstr>Times New Roman</vt:lpstr>
      <vt:lpstr>Default Design</vt:lpstr>
      <vt:lpstr>TG bh Way Ahead Decisions</vt:lpstr>
      <vt:lpstr>PowerPoint Presentation</vt:lpstr>
      <vt:lpstr>Straw Polls/Motions</vt:lpstr>
      <vt:lpstr>Straw Polls/Motions</vt:lpstr>
      <vt:lpstr>Straw Polls/Motions</vt:lpstr>
      <vt:lpstr>Straw Polls/Motion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Outdoor Enterprise DSC</dc:title>
  <dc:creator>gsmith@srtrl.com</dc:creator>
  <cp:lastModifiedBy>Graham Smith</cp:lastModifiedBy>
  <cp:revision>1825</cp:revision>
  <cp:lastPrinted>1998-02-10T13:28:06Z</cp:lastPrinted>
  <dcterms:created xsi:type="dcterms:W3CDTF">1998-02-10T13:07:52Z</dcterms:created>
  <dcterms:modified xsi:type="dcterms:W3CDTF">2023-01-17T19:56:01Z</dcterms:modified>
</cp:coreProperties>
</file>