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5"/>
  </p:sldMasterIdLst>
  <p:notesMasterIdLst>
    <p:notesMasterId r:id="rId12"/>
  </p:notesMasterIdLst>
  <p:handoutMasterIdLst>
    <p:handoutMasterId r:id="rId13"/>
  </p:handoutMasterIdLst>
  <p:sldIdLst>
    <p:sldId id="534" r:id="rId6"/>
    <p:sldId id="1109" r:id="rId7"/>
    <p:sldId id="1097" r:id="rId8"/>
    <p:sldId id="1098" r:id="rId9"/>
    <p:sldId id="1105" r:id="rId10"/>
    <p:sldId id="1099" r:id="rId11"/>
  </p:sldIdLst>
  <p:sldSz cx="9144000" cy="7434263"/>
  <p:notesSz cx="9321800" cy="6946900"/>
  <p:defaultTextStyle>
    <a:defPPr>
      <a:defRPr lang="en-US"/>
    </a:defPPr>
    <a:lvl1pPr algn="l" rtl="0" fontAlgn="base">
      <a:spcBef>
        <a:spcPct val="0"/>
      </a:spcBef>
      <a:spcAft>
        <a:spcPct val="0"/>
      </a:spcAft>
      <a:defRPr sz="1800" kern="1200">
        <a:solidFill>
          <a:schemeClr val="tx1"/>
        </a:solidFill>
        <a:latin typeface="Arial" charset="0"/>
        <a:ea typeface="+mn-ea"/>
        <a:cs typeface="+mn-cs"/>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916" userDrawn="1">
          <p15:clr>
            <a:srgbClr val="A4A3A4"/>
          </p15:clr>
        </p15:guide>
        <p15:guide id="2" pos="4309" userDrawn="1">
          <p15:clr>
            <a:srgbClr val="A4A3A4"/>
          </p15:clr>
        </p15:guide>
      </p15:sldGuideLst>
    </p:ext>
    <p:ext uri="{2D200454-40CA-4A62-9FC3-DE9A4176ACB9}">
      <p15:notesGuideLst xmlns:p15="http://schemas.microsoft.com/office/powerpoint/2012/main">
        <p15:guide id="1" orient="horz" pos="2188">
          <p15:clr>
            <a:srgbClr val="A4A3A4"/>
          </p15:clr>
        </p15:guide>
        <p15:guide id="2" pos="29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8000"/>
    <a:srgbClr val="FFFF66"/>
    <a:srgbClr val="FFC047"/>
    <a:srgbClr val="FEA955"/>
    <a:srgbClr val="FEA853"/>
    <a:srgbClr val="CA8643"/>
    <a:srgbClr val="F5A351"/>
    <a:srgbClr val="0000FF"/>
    <a:srgbClr val="0073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7" autoAdjust="0"/>
    <p:restoredTop sz="91159" autoAdjust="0"/>
  </p:normalViewPr>
  <p:slideViewPr>
    <p:cSldViewPr snapToGrid="0">
      <p:cViewPr varScale="1">
        <p:scale>
          <a:sx n="118" d="100"/>
          <a:sy n="118" d="100"/>
        </p:scale>
        <p:origin x="1624" y="208"/>
      </p:cViewPr>
      <p:guideLst>
        <p:guide orient="horz" pos="916"/>
        <p:guide pos="4309"/>
      </p:guideLst>
    </p:cSldViewPr>
  </p:slideViewPr>
  <p:notesTextViewPr>
    <p:cViewPr>
      <p:scale>
        <a:sx n="100" d="100"/>
        <a:sy n="100" d="100"/>
      </p:scale>
      <p:origin x="0" y="0"/>
    </p:cViewPr>
  </p:notesTextViewPr>
  <p:notesViewPr>
    <p:cSldViewPr snapToGrid="0">
      <p:cViewPr varScale="1">
        <p:scale>
          <a:sx n="65" d="100"/>
          <a:sy n="65" d="100"/>
        </p:scale>
        <p:origin x="-1050" y="-96"/>
      </p:cViewPr>
      <p:guideLst>
        <p:guide orient="horz" pos="2188"/>
        <p:guide pos="29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8" descr="CR&amp;D_innerPage_3medRes"/>
          <p:cNvPicPr>
            <a:picLocks noChangeAspect="1" noChangeArrowheads="1"/>
          </p:cNvPicPr>
          <p:nvPr/>
        </p:nvPicPr>
        <p:blipFill>
          <a:blip r:embed="rId2" cstate="print"/>
          <a:srcRect l="1181" t="1714" r="1181" b="80571"/>
          <a:stretch>
            <a:fillRect/>
          </a:stretch>
        </p:blipFill>
        <p:spPr bwMode="auto">
          <a:xfrm>
            <a:off x="0" y="-1913"/>
            <a:ext cx="9321800" cy="710226"/>
          </a:xfrm>
          <a:prstGeom prst="rect">
            <a:avLst/>
          </a:prstGeom>
          <a:noFill/>
          <a:ln w="9525">
            <a:noFill/>
            <a:miter lim="800000"/>
            <a:headEnd/>
            <a:tailEnd/>
          </a:ln>
        </p:spPr>
      </p:pic>
    </p:spTree>
    <p:extLst>
      <p:ext uri="{BB962C8B-B14F-4D97-AF65-F5344CB8AC3E}">
        <p14:creationId xmlns:p14="http://schemas.microsoft.com/office/powerpoint/2010/main" val="27411693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pPr>
              <a:defRPr/>
            </a:pPr>
            <a:endParaRPr lang="en-US" dirty="0"/>
          </a:p>
        </p:txBody>
      </p:sp>
      <p:sp>
        <p:nvSpPr>
          <p:cNvPr id="5123" name="Rectangle 3"/>
          <p:cNvSpPr>
            <a:spLocks noGrp="1" noChangeArrowheads="1"/>
          </p:cNvSpPr>
          <p:nvPr>
            <p:ph type="dt" idx="1"/>
          </p:nvPr>
        </p:nvSpPr>
        <p:spPr bwMode="auto">
          <a:xfrm>
            <a:off x="5280197"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3059113" y="520700"/>
            <a:ext cx="3203575" cy="26050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2180" y="3299778"/>
            <a:ext cx="7457440" cy="312610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1"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pPr>
              <a:defRPr/>
            </a:pPr>
            <a:endParaRPr lang="en-US" dirty="0"/>
          </a:p>
        </p:txBody>
      </p:sp>
      <p:sp>
        <p:nvSpPr>
          <p:cNvPr id="5127" name="Rectangle 7"/>
          <p:cNvSpPr>
            <a:spLocks noGrp="1" noChangeArrowheads="1"/>
          </p:cNvSpPr>
          <p:nvPr>
            <p:ph type="sldNum" sz="quarter" idx="5"/>
          </p:nvPr>
        </p:nvSpPr>
        <p:spPr bwMode="auto">
          <a:xfrm>
            <a:off x="5280197"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589DAB31-59AD-4F23-91ED-D5C760CE790F}" type="slidenum">
              <a:rPr lang="en-US"/>
              <a:pPr>
                <a:defRPr/>
              </a:pPr>
              <a:t>‹#›</a:t>
            </a:fld>
            <a:endParaRPr lang="en-US" dirty="0"/>
          </a:p>
        </p:txBody>
      </p:sp>
    </p:spTree>
    <p:extLst>
      <p:ext uri="{BB962C8B-B14F-4D97-AF65-F5344CB8AC3E}">
        <p14:creationId xmlns:p14="http://schemas.microsoft.com/office/powerpoint/2010/main" val="2869154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00" kern="1200">
        <a:solidFill>
          <a:schemeClr val="tx1"/>
        </a:solidFill>
        <a:latin typeface="Arial" charset="0"/>
        <a:ea typeface="+mn-ea"/>
        <a:cs typeface="+mn-cs"/>
      </a:defRPr>
    </a:lvl1pPr>
    <a:lvl2pPr marL="139171" algn="l" rtl="0" eaLnBrk="0" fontAlgn="base" hangingPunct="0">
      <a:spcBef>
        <a:spcPct val="30000"/>
      </a:spcBef>
      <a:spcAft>
        <a:spcPct val="0"/>
      </a:spcAft>
      <a:defRPr sz="400" kern="1200">
        <a:solidFill>
          <a:schemeClr val="tx1"/>
        </a:solidFill>
        <a:latin typeface="Arial" charset="0"/>
        <a:ea typeface="+mn-ea"/>
        <a:cs typeface="+mn-cs"/>
      </a:defRPr>
    </a:lvl2pPr>
    <a:lvl3pPr marL="278341" algn="l" rtl="0" eaLnBrk="0" fontAlgn="base" hangingPunct="0">
      <a:spcBef>
        <a:spcPct val="30000"/>
      </a:spcBef>
      <a:spcAft>
        <a:spcPct val="0"/>
      </a:spcAft>
      <a:defRPr sz="400" kern="1200">
        <a:solidFill>
          <a:schemeClr val="tx1"/>
        </a:solidFill>
        <a:latin typeface="Arial" charset="0"/>
        <a:ea typeface="+mn-ea"/>
        <a:cs typeface="+mn-cs"/>
      </a:defRPr>
    </a:lvl3pPr>
    <a:lvl4pPr marL="417513" algn="l" rtl="0" eaLnBrk="0" fontAlgn="base" hangingPunct="0">
      <a:spcBef>
        <a:spcPct val="30000"/>
      </a:spcBef>
      <a:spcAft>
        <a:spcPct val="0"/>
      </a:spcAft>
      <a:defRPr sz="400" kern="1200">
        <a:solidFill>
          <a:schemeClr val="tx1"/>
        </a:solidFill>
        <a:latin typeface="Arial" charset="0"/>
        <a:ea typeface="+mn-ea"/>
        <a:cs typeface="+mn-cs"/>
      </a:defRPr>
    </a:lvl4pPr>
    <a:lvl5pPr marL="556683" algn="l" rtl="0" eaLnBrk="0" fontAlgn="base" hangingPunct="0">
      <a:spcBef>
        <a:spcPct val="30000"/>
      </a:spcBef>
      <a:spcAft>
        <a:spcPct val="0"/>
      </a:spcAft>
      <a:defRPr sz="400" kern="1200">
        <a:solidFill>
          <a:schemeClr val="tx1"/>
        </a:solidFill>
        <a:latin typeface="Arial" charset="0"/>
        <a:ea typeface="+mn-ea"/>
        <a:cs typeface="+mn-cs"/>
      </a:defRPr>
    </a:lvl5pPr>
    <a:lvl6pPr marL="695854" algn="l" defTabSz="278341" rtl="0" eaLnBrk="1" latinLnBrk="0" hangingPunct="1">
      <a:defRPr sz="400" kern="1200">
        <a:solidFill>
          <a:schemeClr val="tx1"/>
        </a:solidFill>
        <a:latin typeface="+mn-lt"/>
        <a:ea typeface="+mn-ea"/>
        <a:cs typeface="+mn-cs"/>
      </a:defRPr>
    </a:lvl6pPr>
    <a:lvl7pPr marL="835024" algn="l" defTabSz="278341" rtl="0" eaLnBrk="1" latinLnBrk="0" hangingPunct="1">
      <a:defRPr sz="400" kern="1200">
        <a:solidFill>
          <a:schemeClr val="tx1"/>
        </a:solidFill>
        <a:latin typeface="+mn-lt"/>
        <a:ea typeface="+mn-ea"/>
        <a:cs typeface="+mn-cs"/>
      </a:defRPr>
    </a:lvl7pPr>
    <a:lvl8pPr marL="974196" algn="l" defTabSz="278341" rtl="0" eaLnBrk="1" latinLnBrk="0" hangingPunct="1">
      <a:defRPr sz="400" kern="1200">
        <a:solidFill>
          <a:schemeClr val="tx1"/>
        </a:solidFill>
        <a:latin typeface="+mn-lt"/>
        <a:ea typeface="+mn-ea"/>
        <a:cs typeface="+mn-cs"/>
      </a:defRPr>
    </a:lvl8pPr>
    <a:lvl9pPr marL="1113366" algn="l" defTabSz="278341" rtl="0" eaLnBrk="1" latinLnBrk="0" hangingPunct="1">
      <a:defRPr sz="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09441"/>
            <a:ext cx="7772400" cy="1593548"/>
          </a:xfrm>
        </p:spPr>
        <p:txBody>
          <a:bodyPr/>
          <a:lstStyle>
            <a:lvl1pPr>
              <a:defRPr>
                <a:latin typeface="Times New Roman" panose="02020603050405020304" pitchFamily="18" charset="0"/>
                <a:cs typeface="Times New Roman" panose="02020603050405020304" pitchFamily="18" charset="0"/>
              </a:defRPr>
            </a:lvl1pPr>
          </a:lstStyle>
          <a:p>
            <a:r>
              <a:rPr lang="en-US"/>
              <a:t>Click to edit Master title style</a:t>
            </a:r>
          </a:p>
        </p:txBody>
      </p:sp>
      <p:sp>
        <p:nvSpPr>
          <p:cNvPr id="3" name="Subtitle 2"/>
          <p:cNvSpPr>
            <a:spLocks noGrp="1"/>
          </p:cNvSpPr>
          <p:nvPr>
            <p:ph type="subTitle" idx="1"/>
          </p:nvPr>
        </p:nvSpPr>
        <p:spPr>
          <a:xfrm>
            <a:off x="1371600" y="4212749"/>
            <a:ext cx="6400800" cy="189986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CB429028-EDBC-4B69-9F69-0DC0E1F17881}"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77696"/>
            <a:ext cx="8305800" cy="780587"/>
          </a:xfrm>
        </p:spPr>
        <p:txBody>
          <a:bodyPr/>
          <a:lstStyle>
            <a:lvl1pPr>
              <a:defRPr baseline="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a:xfrm>
            <a:off x="381000" y="1258283"/>
            <a:ext cx="8305800" cy="5737313"/>
          </a:xfrm>
        </p:spPr>
        <p:txBody>
          <a:bodyPr/>
          <a:lstStyle>
            <a:lvl1pPr>
              <a:defRPr sz="1800" baseline="0">
                <a:latin typeface="Times New Roman" panose="02020603050405020304" pitchFamily="18" charset="0"/>
                <a:cs typeface="Times New Roman" panose="02020603050405020304" pitchFamily="18" charset="0"/>
              </a:defRPr>
            </a:lvl1pPr>
            <a:lvl2pPr>
              <a:defRPr sz="1600" baseline="0">
                <a:latin typeface="Times New Roman" panose="02020603050405020304" pitchFamily="18" charset="0"/>
                <a:cs typeface="Times New Roman" panose="02020603050405020304" pitchFamily="18" charset="0"/>
              </a:defRPr>
            </a:lvl2pPr>
            <a:lvl3pPr>
              <a:defRPr sz="1400" baseline="0">
                <a:latin typeface="Times New Roman" panose="02020603050405020304" pitchFamily="18" charset="0"/>
                <a:cs typeface="Times New Roman" panose="02020603050405020304" pitchFamily="18" charset="0"/>
              </a:defRPr>
            </a:lvl3pPr>
            <a:lvl4pPr>
              <a:defRPr sz="1200" baseline="0">
                <a:latin typeface="Times New Roman" panose="02020603050405020304" pitchFamily="18" charset="0"/>
                <a:cs typeface="Times New Roman" panose="02020603050405020304" pitchFamily="18" charset="0"/>
              </a:defRPr>
            </a:lvl4pPr>
            <a:lvl5pPr>
              <a:defRPr sz="1200" baseline="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132E8F0-0953-4589-931F-0CF931D74C39}"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477696"/>
            <a:ext cx="8305800" cy="780587"/>
          </a:xfrm>
        </p:spPr>
        <p:txBody>
          <a:bodyPr/>
          <a:lstStyle>
            <a:lvl1pPr>
              <a:defRPr baseline="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val="2494033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DBE39F8B-9560-4412-B07B-3288B07C942B}"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477696"/>
            <a:ext cx="8305800" cy="8196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2051" name="Rectangle 3"/>
          <p:cNvSpPr>
            <a:spLocks noGrp="1" noChangeArrowheads="1"/>
          </p:cNvSpPr>
          <p:nvPr>
            <p:ph type="body" idx="1"/>
          </p:nvPr>
        </p:nvSpPr>
        <p:spPr bwMode="auto">
          <a:xfrm>
            <a:off x="381000" y="1297313"/>
            <a:ext cx="8305800" cy="5698283"/>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4231535" y="7073655"/>
            <a:ext cx="62196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400" b="0">
                <a:latin typeface="Times New Roman"/>
                <a:cs typeface="Times New Roman"/>
              </a:defRPr>
            </a:lvl1pPr>
          </a:lstStyle>
          <a:p>
            <a:pPr>
              <a:defRPr/>
            </a:pPr>
            <a:r>
              <a:rPr lang="en-US" dirty="0"/>
              <a:t>Slide </a:t>
            </a:r>
            <a:fld id="{79642FA4-93AF-4596-8846-F9DC874D2F37}" type="slidenum">
              <a:rPr lang="en-US" smtClean="0"/>
              <a:pPr>
                <a:defRPr/>
              </a:pPr>
              <a:t>‹#›</a:t>
            </a:fld>
            <a:endParaRPr lang="en-US" dirty="0"/>
          </a:p>
        </p:txBody>
      </p:sp>
      <p:sp>
        <p:nvSpPr>
          <p:cNvPr id="1032" name="Line 8"/>
          <p:cNvSpPr>
            <a:spLocks noChangeShapeType="1"/>
          </p:cNvSpPr>
          <p:nvPr userDrawn="1"/>
        </p:nvSpPr>
        <p:spPr bwMode="auto">
          <a:xfrm>
            <a:off x="381000" y="460012"/>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sz="1800" dirty="0">
              <a:latin typeface="Calibri" pitchFamily="34" charset="0"/>
              <a:cs typeface="Calibri" pitchFamily="34" charset="0"/>
            </a:endParaRPr>
          </a:p>
        </p:txBody>
      </p:sp>
      <p:sp>
        <p:nvSpPr>
          <p:cNvPr id="1034" name="Line 10"/>
          <p:cNvSpPr>
            <a:spLocks noChangeShapeType="1"/>
          </p:cNvSpPr>
          <p:nvPr/>
        </p:nvSpPr>
        <p:spPr bwMode="auto">
          <a:xfrm>
            <a:off x="395536" y="7021248"/>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dirty="0">
              <a:solidFill>
                <a:schemeClr val="tx1"/>
              </a:solidFill>
              <a:latin typeface="Calibri" pitchFamily="34" charset="0"/>
              <a:ea typeface="+mn-ea"/>
              <a:cs typeface="Calibri" pitchFamily="34" charset="0"/>
            </a:endParaRPr>
          </a:p>
        </p:txBody>
      </p:sp>
      <p:sp>
        <p:nvSpPr>
          <p:cNvPr id="10" name="Rectangle 7"/>
          <p:cNvSpPr>
            <a:spLocks noChangeArrowheads="1"/>
          </p:cNvSpPr>
          <p:nvPr userDrawn="1"/>
        </p:nvSpPr>
        <p:spPr bwMode="auto">
          <a:xfrm>
            <a:off x="5796137" y="7091758"/>
            <a:ext cx="2871427" cy="215444"/>
          </a:xfrm>
          <a:prstGeom prst="rect">
            <a:avLst/>
          </a:prstGeom>
          <a:noFill/>
          <a:ln w="9525">
            <a:noFill/>
            <a:miter lim="800000"/>
            <a:headEnd/>
            <a:tailEnd/>
          </a:ln>
          <a:effectLst/>
        </p:spPr>
        <p:txBody>
          <a:bodyPr wrap="square" lIns="0" tIns="0" rIns="0" bIns="0" anchor="b">
            <a:spAutoFit/>
          </a:bodyPr>
          <a:lstStyle/>
          <a:p>
            <a:pPr marL="0" marR="0" lvl="4" indent="0" algn="r" defTabSz="914400" rtl="0" eaLnBrk="0" fontAlgn="base" latinLnBrk="0" hangingPunct="0">
              <a:lnSpc>
                <a:spcPct val="100000"/>
              </a:lnSpc>
              <a:spcBef>
                <a:spcPct val="0"/>
              </a:spcBef>
              <a:spcAft>
                <a:spcPct val="0"/>
              </a:spcAft>
              <a:buClrTx/>
              <a:buSzTx/>
              <a:buFontTx/>
              <a:buNone/>
              <a:tabLst/>
              <a:defRPr/>
            </a:pPr>
            <a:r>
              <a:rPr lang="en-US" sz="1400" b="0" dirty="0">
                <a:solidFill>
                  <a:schemeClr val="tx1"/>
                </a:solidFill>
                <a:latin typeface="Times New Roman"/>
                <a:cs typeface="Times New Roman"/>
              </a:rPr>
              <a:t>Menzo Wentink, Qualcomm</a:t>
            </a:r>
            <a:endParaRPr lang="en-US" sz="1400" b="0" kern="1200" dirty="0">
              <a:solidFill>
                <a:schemeClr val="tx1"/>
              </a:solidFill>
              <a:latin typeface="Times New Roman"/>
              <a:ea typeface="+mn-ea"/>
              <a:cs typeface="Times New Roman"/>
            </a:endParaRPr>
          </a:p>
        </p:txBody>
      </p:sp>
      <p:sp>
        <p:nvSpPr>
          <p:cNvPr id="9" name="Rectangle 7"/>
          <p:cNvSpPr>
            <a:spLocks noChangeArrowheads="1"/>
          </p:cNvSpPr>
          <p:nvPr userDrawn="1"/>
        </p:nvSpPr>
        <p:spPr bwMode="auto">
          <a:xfrm>
            <a:off x="3231331" y="183014"/>
            <a:ext cx="5457825" cy="276999"/>
          </a:xfrm>
          <a:prstGeom prst="rect">
            <a:avLst/>
          </a:prstGeom>
          <a:noFill/>
          <a:ln w="9525">
            <a:noFill/>
            <a:miter lim="800000"/>
            <a:headEnd/>
            <a:tailEnd/>
          </a:ln>
          <a:effectLst/>
        </p:spPr>
        <p:txBody>
          <a:bodyPr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err="1">
                <a:solidFill>
                  <a:schemeClr val="tx1"/>
                </a:solidFill>
                <a:latin typeface="+mn-lt"/>
              </a:rPr>
              <a:t>doc.: IEEE 802.11-23/115r0</a:t>
            </a:r>
            <a:endParaRPr lang="en-US" sz="1800" b="1" kern="1200" dirty="0">
              <a:solidFill>
                <a:schemeClr val="tx1"/>
              </a:solidFill>
              <a:latin typeface="+mn-lt"/>
              <a:ea typeface="+mn-ea"/>
              <a:cs typeface="Calibri" pitchFamily="34" charset="0"/>
            </a:endParaRPr>
          </a:p>
        </p:txBody>
      </p:sp>
      <p:sp>
        <p:nvSpPr>
          <p:cNvPr id="11" name="Rectangle 7"/>
          <p:cNvSpPr>
            <a:spLocks noChangeArrowheads="1"/>
          </p:cNvSpPr>
          <p:nvPr userDrawn="1"/>
        </p:nvSpPr>
        <p:spPr bwMode="auto">
          <a:xfrm>
            <a:off x="359532" y="149709"/>
            <a:ext cx="1908212" cy="276999"/>
          </a:xfrm>
          <a:prstGeom prst="rect">
            <a:avLst/>
          </a:prstGeom>
          <a:noFill/>
          <a:ln w="9525">
            <a:noFill/>
            <a:miter lim="800000"/>
            <a:headEnd/>
            <a:tailEnd/>
          </a:ln>
          <a:effectLst/>
        </p:spPr>
        <p:txBody>
          <a:bodyPr wrap="square" lIns="0" tIns="0" rIns="0" bIns="0" anchor="b">
            <a:spAutoFit/>
          </a:bodyPr>
          <a:lstStyle/>
          <a:p>
            <a:pPr marL="39688" marR="0" lvl="1" indent="0" algn="l" defTabSz="914400" rtl="0" eaLnBrk="0" fontAlgn="base" latinLnBrk="0" hangingPunct="0">
              <a:lnSpc>
                <a:spcPct val="100000"/>
              </a:lnSpc>
              <a:spcBef>
                <a:spcPct val="0"/>
              </a:spcBef>
              <a:spcAft>
                <a:spcPct val="0"/>
              </a:spcAft>
              <a:buClrTx/>
              <a:buSzTx/>
              <a:buFontTx/>
              <a:buNone/>
              <a:tabLst/>
              <a:defRPr/>
            </a:pPr>
            <a:r>
              <a:rPr lang="en-US" sz="1800" b="1" dirty="0">
                <a:latin typeface="+mj-lt"/>
                <a:cs typeface="Calibri" pitchFamily="34" charset="0"/>
              </a:rPr>
              <a:t>January </a:t>
            </a:r>
            <a:r>
              <a:rPr lang="en-US" sz="1800" b="1" baseline="0" dirty="0">
                <a:latin typeface="+mj-lt"/>
                <a:cs typeface="Calibri" pitchFamily="34" charset="0"/>
              </a:rPr>
              <a:t>2023</a:t>
            </a:r>
            <a:endParaRPr lang="en-US" sz="1800" b="1" kern="1200" dirty="0">
              <a:solidFill>
                <a:schemeClr val="tx1"/>
              </a:solidFill>
              <a:latin typeface="+mj-lt"/>
              <a:ea typeface="+mn-ea"/>
              <a:cs typeface="Calibri" pitchFamily="34" charset="0"/>
            </a:endParaRPr>
          </a:p>
        </p:txBody>
      </p:sp>
      <p:sp>
        <p:nvSpPr>
          <p:cNvPr id="13" name="Rectangle 7"/>
          <p:cNvSpPr>
            <a:spLocks noChangeArrowheads="1"/>
          </p:cNvSpPr>
          <p:nvPr userDrawn="1"/>
        </p:nvSpPr>
        <p:spPr bwMode="auto">
          <a:xfrm>
            <a:off x="395537" y="7091758"/>
            <a:ext cx="2187351" cy="215444"/>
          </a:xfrm>
          <a:prstGeom prst="rect">
            <a:avLst/>
          </a:prstGeom>
          <a:noFill/>
          <a:ln w="9525">
            <a:noFill/>
            <a:miter lim="800000"/>
            <a:headEnd/>
            <a:tailEnd/>
          </a:ln>
          <a:effectLst/>
        </p:spPr>
        <p:txBody>
          <a:bodyPr wrap="square" lIns="0" tIns="0" rIns="0" bIns="0" anchor="b">
            <a:spAutoFit/>
          </a:bodyPr>
          <a:lstStyle/>
          <a:p>
            <a:pPr marL="0" marR="0" lvl="4" indent="0" algn="l" defTabSz="914400" rtl="0" eaLnBrk="0" fontAlgn="base" latinLnBrk="0" hangingPunct="0">
              <a:lnSpc>
                <a:spcPct val="100000"/>
              </a:lnSpc>
              <a:spcBef>
                <a:spcPct val="0"/>
              </a:spcBef>
              <a:spcAft>
                <a:spcPct val="0"/>
              </a:spcAft>
              <a:buClrTx/>
              <a:buSzTx/>
              <a:buFontTx/>
              <a:buNone/>
              <a:tabLst/>
              <a:defRPr/>
            </a:pPr>
            <a:r>
              <a:rPr lang="en-US" sz="1400" b="0" dirty="0">
                <a:solidFill>
                  <a:schemeClr val="tx1"/>
                </a:solidFill>
                <a:latin typeface="Times New Roman"/>
                <a:cs typeface="Times New Roman"/>
              </a:rPr>
              <a:t>Submission</a:t>
            </a:r>
            <a:endParaRPr lang="en-US" sz="1400" b="0" kern="1200" dirty="0">
              <a:solidFill>
                <a:schemeClr val="tx1"/>
              </a:solidFill>
              <a:latin typeface="Times New Roman"/>
              <a:ea typeface="+mn-ea"/>
              <a:cs typeface="Times New Roman"/>
            </a:endParaRPr>
          </a:p>
        </p:txBody>
      </p:sp>
    </p:spTree>
  </p:cSld>
  <p:clrMap bg1="lt1" tx1="dk1" bg2="lt2" tx2="dk2" accent1="accent1" accent2="accent2" accent3="accent3" accent4="accent4" accent5="accent5" accent6="accent6" hlink="hlink" folHlink="folHlink"/>
  <p:sldLayoutIdLst>
    <p:sldLayoutId id="2147483700" r:id="rId1"/>
    <p:sldLayoutId id="2147483701" r:id="rId2"/>
    <p:sldLayoutId id="2147483707" r:id="rId3"/>
    <p:sldLayoutId id="2147483706" r:id="rId4"/>
  </p:sldLayoutIdLst>
  <p:hf hdr="0" ftr="0" dt="0"/>
  <p:txStyles>
    <p:titleStyle>
      <a:lvl1pPr algn="ctr" rtl="0" eaLnBrk="1" fontAlgn="base" hangingPunct="1">
        <a:spcBef>
          <a:spcPct val="0"/>
        </a:spcBef>
        <a:spcAft>
          <a:spcPct val="0"/>
        </a:spcAft>
        <a:defRPr sz="2800" b="1">
          <a:solidFill>
            <a:schemeClr val="tx2"/>
          </a:solidFill>
          <a:latin typeface="Calibri"/>
          <a:ea typeface="+mj-ea"/>
          <a:cs typeface="Calibri"/>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1800" b="1">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1600">
          <a:solidFill>
            <a:schemeClr val="tx1"/>
          </a:solidFill>
          <a:latin typeface="Times New Roman" panose="02020603050405020304" pitchFamily="18" charset="0"/>
          <a:cs typeface="Times New Roman" panose="02020603050405020304" pitchFamily="18" charset="0"/>
        </a:defRPr>
      </a:lvl2pPr>
      <a:lvl3pPr marL="1085850" indent="-228600" algn="l" rtl="0" eaLnBrk="1" fontAlgn="base" hangingPunct="1">
        <a:spcBef>
          <a:spcPct val="20000"/>
        </a:spcBef>
        <a:spcAft>
          <a:spcPct val="0"/>
        </a:spcAft>
        <a:buChar char="•"/>
        <a:defRPr sz="1400">
          <a:solidFill>
            <a:schemeClr val="tx1"/>
          </a:solidFill>
          <a:latin typeface="Times New Roman" panose="02020603050405020304" pitchFamily="18" charset="0"/>
          <a:cs typeface="Times New Roman" panose="02020603050405020304" pitchFamily="18" charset="0"/>
        </a:defRPr>
      </a:lvl3pPr>
      <a:lvl4pPr marL="1428750" indent="-228600" algn="l" rtl="0" eaLnBrk="1" fontAlgn="base" hangingPunct="1">
        <a:spcBef>
          <a:spcPct val="20000"/>
        </a:spcBef>
        <a:spcAft>
          <a:spcPct val="0"/>
        </a:spcAft>
        <a:buChar char="–"/>
        <a:defRPr sz="1200">
          <a:solidFill>
            <a:schemeClr val="tx1"/>
          </a:solidFill>
          <a:latin typeface="Times New Roman" panose="02020603050405020304" pitchFamily="18" charset="0"/>
          <a:cs typeface="Times New Roman" panose="02020603050405020304" pitchFamily="18" charset="0"/>
        </a:defRPr>
      </a:lvl4pPr>
      <a:lvl5pPr marL="1771650" indent="-228600" algn="l" rtl="0" eaLnBrk="1" fontAlgn="base" hangingPunct="1">
        <a:spcBef>
          <a:spcPct val="20000"/>
        </a:spcBef>
        <a:spcAft>
          <a:spcPct val="0"/>
        </a:spcAft>
        <a:buChar char="•"/>
        <a:defRPr sz="1200">
          <a:solidFill>
            <a:schemeClr val="tx1"/>
          </a:solidFill>
          <a:latin typeface="Times New Roman" panose="02020603050405020304" pitchFamily="18" charset="0"/>
          <a:cs typeface="Times New Roman" panose="02020603050405020304" pitchFamily="18"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75556" y="1094979"/>
            <a:ext cx="7772400" cy="1470025"/>
          </a:xfrm>
        </p:spPr>
        <p:txBody>
          <a:bodyPr/>
          <a:lstStyle/>
          <a:p>
            <a:r>
              <a:rPr lang="en-US" dirty="0"/>
              <a:t>PSD-based EDT in ETSI 5 GHz</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a:xfrm>
            <a:off x="4290846" y="7073655"/>
            <a:ext cx="503343" cy="215444"/>
          </a:xfrm>
        </p:spPr>
        <p:txBody>
          <a:bodyPr/>
          <a:lstStyle/>
          <a:p>
            <a:pPr>
              <a:defRPr/>
            </a:pPr>
            <a:r>
              <a:rPr lang="en-US" dirty="0"/>
              <a:t>Slide </a:t>
            </a:r>
            <a:fld id="{CB429028-EDBC-4B69-9F69-0DC0E1F17881}" type="slidenum">
              <a:rPr lang="en-US" smtClean="0"/>
              <a:pPr>
                <a:defRPr/>
              </a:pPr>
              <a:t>1</a:t>
            </a:fld>
            <a:endParaRPr lang="en-US" dirty="0"/>
          </a:p>
        </p:txBody>
      </p:sp>
      <p:sp>
        <p:nvSpPr>
          <p:cNvPr id="8" name="Rectangle 12"/>
          <p:cNvSpPr>
            <a:spLocks noChangeArrowheads="1"/>
          </p:cNvSpPr>
          <p:nvPr/>
        </p:nvSpPr>
        <p:spPr bwMode="auto">
          <a:xfrm>
            <a:off x="762000" y="231297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solidFill>
                  <a:srgbClr val="000000"/>
                </a:solidFill>
                <a:latin typeface="Times New Roman" pitchFamily="18" charset="0"/>
              </a:rPr>
              <a:t>Author:</a:t>
            </a:r>
            <a:endParaRPr lang="en-US" sz="2000" dirty="0">
              <a:solidFill>
                <a:srgbClr val="000000"/>
              </a:solidFill>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35776678"/>
              </p:ext>
            </p:extLst>
          </p:nvPr>
        </p:nvGraphicFramePr>
        <p:xfrm>
          <a:off x="622300" y="3031331"/>
          <a:ext cx="7823200" cy="914400"/>
        </p:xfrm>
        <a:graphic>
          <a:graphicData uri="http://schemas.openxmlformats.org/drawingml/2006/table">
            <a:tbl>
              <a:tblPr/>
              <a:tblGrid>
                <a:gridCol w="14605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2019300">
                  <a:extLst>
                    <a:ext uri="{9D8B030D-6E8A-4147-A177-3AD203B41FA5}">
                      <a16:colId xmlns:a16="http://schemas.microsoft.com/office/drawing/2014/main" val="20002"/>
                    </a:ext>
                  </a:extLst>
                </a:gridCol>
                <a:gridCol w="1206500">
                  <a:extLst>
                    <a:ext uri="{9D8B030D-6E8A-4147-A177-3AD203B41FA5}">
                      <a16:colId xmlns:a16="http://schemas.microsoft.com/office/drawing/2014/main" val="20003"/>
                    </a:ext>
                  </a:extLst>
                </a:gridCol>
                <a:gridCol w="1917700">
                  <a:extLst>
                    <a:ext uri="{9D8B030D-6E8A-4147-A177-3AD203B41FA5}">
                      <a16:colId xmlns:a16="http://schemas.microsoft.com/office/drawing/2014/main" val="20004"/>
                    </a:ext>
                  </a:extLst>
                </a:gridCol>
              </a:tblGrid>
              <a:tr h="457200">
                <a:tc>
                  <a:txBody>
                    <a:bodyPr/>
                    <a:lstStyle/>
                    <a:p>
                      <a:pPr algn="ctr" fontAlgn="ctr"/>
                      <a:r>
                        <a:rPr lang="en-US" sz="1800" b="1" i="0" u="none" strike="noStrike" dirty="0">
                          <a:solidFill>
                            <a:srgbClr val="000000"/>
                          </a:solidFill>
                          <a:effectLst/>
                          <a:latin typeface="Times New Roman"/>
                        </a:rPr>
                        <a:t>Name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dirty="0">
                          <a:solidFill>
                            <a:srgbClr val="000000"/>
                          </a:solidFill>
                          <a:effectLst/>
                          <a:latin typeface="Times New Roman"/>
                        </a:rPr>
                        <a:t>Affiliation</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Times New Roman"/>
                        </a:rPr>
                        <a:t>Address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Times New Roman"/>
                        </a:rPr>
                        <a:t>Phone</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1" i="0" u="none" strike="noStrike">
                          <a:solidFill>
                            <a:srgbClr val="000000"/>
                          </a:solidFill>
                          <a:effectLst/>
                          <a:latin typeface="Times New Roman"/>
                        </a:rPr>
                        <a:t>Email</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57200">
                <a:tc>
                  <a:txBody>
                    <a:bodyPr/>
                    <a:lstStyle/>
                    <a:p>
                      <a:pPr algn="ctr" fontAlgn="ctr"/>
                      <a:r>
                        <a:rPr lang="en-US" sz="1400" b="0" i="0" u="none" strike="noStrike" dirty="0">
                          <a:solidFill>
                            <a:srgbClr val="000000"/>
                          </a:solidFill>
                          <a:effectLst/>
                          <a:latin typeface="Times New Roman"/>
                        </a:rPr>
                        <a:t>Menzo Wentink</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Times New Roman"/>
                        </a:rPr>
                        <a:t>Qualcomm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err="1">
                          <a:solidFill>
                            <a:srgbClr val="000000"/>
                          </a:solidFill>
                          <a:effectLst/>
                          <a:latin typeface="Times New Roman"/>
                        </a:rPr>
                        <a:t>Utrecht,</a:t>
                      </a:r>
                      <a:br>
                        <a:rPr lang="en-US" sz="1400" b="0" i="0" u="none" strike="noStrike" dirty="0">
                          <a:solidFill>
                            <a:srgbClr val="000000"/>
                          </a:solidFill>
                          <a:effectLst/>
                          <a:latin typeface="Times New Roman"/>
                        </a:rPr>
                      </a:br>
                      <a:r>
                        <a:rPr lang="en-US" sz="1400" b="0" i="0" u="none" strike="noStrike" dirty="0">
                          <a:solidFill>
                            <a:srgbClr val="000000"/>
                          </a:solidFill>
                          <a:effectLst/>
                          <a:latin typeface="Times New Roman"/>
                        </a:rPr>
                        <a:t>The Netherlands</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dirty="0">
                        <a:solidFill>
                          <a:srgbClr val="000000"/>
                        </a:solidFill>
                        <a:effectLst/>
                        <a:latin typeface="Times New Roman"/>
                      </a:endParaRP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Times New Roman"/>
                        </a:rPr>
                        <a:t>mwentink qti.qualcomm.com</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2486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9FBC1-2111-3BE7-C09E-4248AF470875}"/>
              </a:ext>
            </a:extLst>
          </p:cNvPr>
          <p:cNvSpPr>
            <a:spLocks noGrp="1"/>
          </p:cNvSpPr>
          <p:nvPr>
            <p:ph type="title"/>
          </p:nvPr>
        </p:nvSpPr>
        <p:spPr/>
        <p:txBody>
          <a:bodyPr/>
          <a:lstStyle/>
          <a:p>
            <a:r>
              <a:rPr lang="en-US"/>
              <a:t>ETSI 5 GHz PSD-based EDT definition</a:t>
            </a:r>
          </a:p>
        </p:txBody>
      </p:sp>
      <p:sp>
        <p:nvSpPr>
          <p:cNvPr id="3" name="Content Placeholder 2">
            <a:extLst>
              <a:ext uri="{FF2B5EF4-FFF2-40B4-BE49-F238E27FC236}">
                <a16:creationId xmlns:a16="http://schemas.microsoft.com/office/drawing/2014/main" id="{FDF2B9FE-53F3-F5CD-E024-7534EC055624}"/>
              </a:ext>
            </a:extLst>
          </p:cNvPr>
          <p:cNvSpPr>
            <a:spLocks noGrp="1"/>
          </p:cNvSpPr>
          <p:nvPr>
            <p:ph idx="1"/>
          </p:nvPr>
        </p:nvSpPr>
        <p:spPr/>
        <p:txBody>
          <a:bodyPr/>
          <a:lstStyle/>
          <a:p>
            <a:r>
              <a:rPr lang="en-US"/>
              <a:t>In December 2022, ETSI BRAN adopted a PSD-based energy detect threshold (EDT) into the 5 GHz standard (EN 301 893 draft v2.1.50):</a:t>
            </a:r>
          </a:p>
          <a:p>
            <a:pPr lvl="1"/>
            <a:endParaRPr lang="en-US"/>
          </a:p>
          <a:p>
            <a:pPr lvl="1"/>
            <a:endParaRPr lang="en-US"/>
          </a:p>
          <a:p>
            <a:pPr lvl="1"/>
            <a:endParaRPr lang="en-US"/>
          </a:p>
          <a:p>
            <a:pPr lvl="1"/>
            <a:endParaRPr lang="en-US"/>
          </a:p>
          <a:p>
            <a:pPr lvl="1"/>
            <a:endParaRPr lang="en-US"/>
          </a:p>
          <a:p>
            <a:pPr lvl="1"/>
            <a:endParaRPr lang="en-US"/>
          </a:p>
          <a:p>
            <a:pPr lvl="1"/>
            <a:endParaRPr lang="en-US"/>
          </a:p>
          <a:p>
            <a:r>
              <a:rPr lang="en-US"/>
              <a:t>This is a compromise between -62 dBm/20 MHz and -72 dBm/20 MHz</a:t>
            </a:r>
          </a:p>
          <a:p>
            <a:pPr lvl="1"/>
            <a:r>
              <a:rPr lang="en-US"/>
              <a:t>the new definition replaces the -72 dBm/20 MHz EDT that was in the standard before</a:t>
            </a:r>
          </a:p>
          <a:p>
            <a:pPr lvl="1"/>
            <a:r>
              <a:rPr lang="en-US"/>
              <a:t>a PSD-based EDT reconciles the fact that the EDT in EN 301 893 applies per 20 MHz and that the power per 20 MHz depends on the configured BW</a:t>
            </a:r>
          </a:p>
          <a:p>
            <a:pPr lvl="1"/>
            <a:endParaRPr lang="en-US"/>
          </a:p>
        </p:txBody>
      </p:sp>
      <p:sp>
        <p:nvSpPr>
          <p:cNvPr id="4" name="Slide Number Placeholder 3">
            <a:extLst>
              <a:ext uri="{FF2B5EF4-FFF2-40B4-BE49-F238E27FC236}">
                <a16:creationId xmlns:a16="http://schemas.microsoft.com/office/drawing/2014/main" id="{DEE8B4CA-2B20-BFF1-E88D-A2C5D6C66D81}"/>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2</a:t>
            </a:fld>
            <a:endParaRPr lang="en-US" dirty="0"/>
          </a:p>
        </p:txBody>
      </p:sp>
      <p:sp>
        <p:nvSpPr>
          <p:cNvPr id="5" name="TextBox 4">
            <a:extLst>
              <a:ext uri="{FF2B5EF4-FFF2-40B4-BE49-F238E27FC236}">
                <a16:creationId xmlns:a16="http://schemas.microsoft.com/office/drawing/2014/main" id="{72EAFF67-9E66-599B-BD97-922C584F18F6}"/>
              </a:ext>
            </a:extLst>
          </p:cNvPr>
          <p:cNvSpPr txBox="1"/>
          <p:nvPr/>
        </p:nvSpPr>
        <p:spPr>
          <a:xfrm>
            <a:off x="390938" y="2307069"/>
            <a:ext cx="8305799" cy="1046440"/>
          </a:xfrm>
          <a:prstGeom prst="rect">
            <a:avLst/>
          </a:prstGeom>
          <a:noFill/>
          <a:ln>
            <a:solidFill>
              <a:schemeClr val="tx1"/>
            </a:solidFill>
          </a:ln>
        </p:spPr>
        <p:txBody>
          <a:bodyPr wrap="square" lIns="0" tIns="91440" rIns="365760" bIns="91440" rtlCol="0">
            <a:spAutoFit/>
          </a:bodyPr>
          <a:lstStyle/>
          <a:p>
            <a:pPr marL="318029" algn="just"/>
            <a:r>
              <a:rPr lang="en-GB" sz="1400" b="0">
                <a:effectLst/>
                <a:latin typeface="Times New Roman" panose="02020603050405020304" pitchFamily="18" charset="0"/>
                <a:ea typeface="Times New Roman" panose="02020603050405020304" pitchFamily="18" charset="0"/>
              </a:rPr>
              <a:t>The EDT shall be −85 dBm/MHz + (PSD</a:t>
            </a:r>
            <a:r>
              <a:rPr lang="en-GB" sz="1400" b="0" baseline="-25000">
                <a:effectLst/>
                <a:latin typeface="Times New Roman" panose="02020603050405020304" pitchFamily="18" charset="0"/>
                <a:ea typeface="Times New Roman" panose="02020603050405020304" pitchFamily="18" charset="0"/>
              </a:rPr>
              <a:t>limit</a:t>
            </a:r>
            <a:r>
              <a:rPr lang="en-GB" sz="1400" b="0">
                <a:effectLst/>
                <a:latin typeface="Times New Roman" panose="02020603050405020304" pitchFamily="18" charset="0"/>
                <a:ea typeface="Times New Roman" panose="02020603050405020304" pitchFamily="18" charset="0"/>
              </a:rPr>
              <a:t> – PSD</a:t>
            </a:r>
            <a:r>
              <a:rPr lang="en-GB" sz="1400" b="0" baseline="-25000">
                <a:effectLst/>
                <a:latin typeface="Times New Roman" panose="02020603050405020304" pitchFamily="18" charset="0"/>
                <a:ea typeface="Times New Roman" panose="02020603050405020304" pitchFamily="18" charset="0"/>
              </a:rPr>
              <a:t>max</a:t>
            </a:r>
            <a:r>
              <a:rPr lang="en-GB" sz="1400" b="0">
                <a:effectLst/>
                <a:latin typeface="Times New Roman" panose="02020603050405020304" pitchFamily="18" charset="0"/>
                <a:ea typeface="Times New Roman" panose="02020603050405020304" pitchFamily="18" charset="0"/>
              </a:rPr>
              <a:t>) with a minimum of −85 dBm/MHz and a maximum of −75 dBm/MHz, where PSD</a:t>
            </a:r>
            <a:r>
              <a:rPr lang="en-GB" sz="1400" b="0" baseline="-25000">
                <a:effectLst/>
                <a:latin typeface="Times New Roman" panose="02020603050405020304" pitchFamily="18" charset="0"/>
                <a:ea typeface="Times New Roman" panose="02020603050405020304" pitchFamily="18" charset="0"/>
              </a:rPr>
              <a:t>max</a:t>
            </a:r>
            <a:r>
              <a:rPr lang="en-GB" sz="1400" b="0">
                <a:effectLst/>
                <a:latin typeface="Times New Roman" panose="02020603050405020304" pitchFamily="18" charset="0"/>
                <a:ea typeface="Times New Roman" panose="02020603050405020304" pitchFamily="18" charset="0"/>
              </a:rPr>
              <a:t> is the maximum PSD when using all channels in the configured combination/grouping of channels and PSD</a:t>
            </a:r>
            <a:r>
              <a:rPr lang="en-GB" sz="1400" b="0" baseline="-25000">
                <a:effectLst/>
                <a:latin typeface="Times New Roman" panose="02020603050405020304" pitchFamily="18" charset="0"/>
                <a:ea typeface="Times New Roman" panose="02020603050405020304" pitchFamily="18" charset="0"/>
              </a:rPr>
              <a:t>limit</a:t>
            </a:r>
            <a:r>
              <a:rPr lang="en-GB" sz="1400" b="0">
                <a:effectLst/>
                <a:latin typeface="Times New Roman" panose="02020603050405020304" pitchFamily="18" charset="0"/>
                <a:ea typeface="Times New Roman" panose="02020603050405020304" pitchFamily="18" charset="0"/>
              </a:rPr>
              <a:t> is the PSD limit in the sub-band of operation. [For simultaneous operation in more than 4 channels, 3 dB shall be added to PSD</a:t>
            </a:r>
            <a:r>
              <a:rPr lang="en-GB" sz="1400" b="0" baseline="-25000">
                <a:effectLst/>
                <a:latin typeface="Times New Roman" panose="02020603050405020304" pitchFamily="18" charset="0"/>
                <a:ea typeface="Times New Roman" panose="02020603050405020304" pitchFamily="18" charset="0"/>
              </a:rPr>
              <a:t>max</a:t>
            </a:r>
            <a:r>
              <a:rPr lang="en-GB" sz="1400" b="0">
                <a:effectLst/>
                <a:latin typeface="Times New Roman" panose="02020603050405020304" pitchFamily="18" charset="0"/>
                <a:ea typeface="Times New Roman" panose="02020603050405020304" pitchFamily="18" charset="0"/>
              </a:rPr>
              <a:t>.]</a:t>
            </a:r>
            <a:endParaRPr lang="en-US" sz="1400" b="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17603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59FBC1-2111-3BE7-C09E-4248AF470875}"/>
              </a:ext>
            </a:extLst>
          </p:cNvPr>
          <p:cNvSpPr>
            <a:spLocks noGrp="1"/>
          </p:cNvSpPr>
          <p:nvPr>
            <p:ph type="title"/>
          </p:nvPr>
        </p:nvSpPr>
        <p:spPr/>
        <p:txBody>
          <a:bodyPr/>
          <a:lstStyle/>
          <a:p>
            <a:r>
              <a:rPr lang="en-US"/>
              <a:t>Examples of the PSD-based EDT</a:t>
            </a:r>
          </a:p>
        </p:txBody>
      </p:sp>
      <p:sp>
        <p:nvSpPr>
          <p:cNvPr id="3" name="Content Placeholder 2">
            <a:extLst>
              <a:ext uri="{FF2B5EF4-FFF2-40B4-BE49-F238E27FC236}">
                <a16:creationId xmlns:a16="http://schemas.microsoft.com/office/drawing/2014/main" id="{FDF2B9FE-53F3-F5CD-E024-7534EC055624}"/>
              </a:ext>
            </a:extLst>
          </p:cNvPr>
          <p:cNvSpPr>
            <a:spLocks noGrp="1"/>
          </p:cNvSpPr>
          <p:nvPr>
            <p:ph idx="1"/>
          </p:nvPr>
        </p:nvSpPr>
        <p:spPr/>
        <p:txBody>
          <a:bodyPr/>
          <a:lstStyle/>
          <a:p>
            <a:r>
              <a:rPr lang="en-US"/>
              <a:t>For a device configured for 80 MHz operation at 23 dBm Tx power (PSD</a:t>
            </a:r>
            <a:r>
              <a:rPr lang="en-US" baseline="-25000"/>
              <a:t>max</a:t>
            </a:r>
            <a:r>
              <a:rPr lang="en-US"/>
              <a:t> = 4 dBm/MHz) in subband 1 (where 23 dBm is the maximum power and 10 dBm/MHz is the regulatory PSD limit (PSD</a:t>
            </a:r>
            <a:r>
              <a:rPr lang="en-US" baseline="-25000"/>
              <a:t>limit</a:t>
            </a:r>
            <a:r>
              <a:rPr lang="en-US"/>
              <a:t> = 10 dBm/MHz)):</a:t>
            </a:r>
          </a:p>
          <a:p>
            <a:pPr lvl="1"/>
            <a:r>
              <a:rPr lang="en-US"/>
              <a:t>PSD</a:t>
            </a:r>
            <a:r>
              <a:rPr lang="en-US" baseline="-25000"/>
              <a:t>max</a:t>
            </a:r>
            <a:r>
              <a:rPr lang="en-US"/>
              <a:t> = 4 dBm/MHz</a:t>
            </a:r>
          </a:p>
          <a:p>
            <a:pPr lvl="1"/>
            <a:r>
              <a:rPr lang="en-US"/>
              <a:t>PSD</a:t>
            </a:r>
            <a:r>
              <a:rPr lang="en-US" baseline="-25000"/>
              <a:t>limit</a:t>
            </a:r>
            <a:r>
              <a:rPr lang="en-US"/>
              <a:t> = 10 dBm/MHz</a:t>
            </a:r>
          </a:p>
          <a:p>
            <a:pPr lvl="1"/>
            <a:r>
              <a:rPr lang="en-US"/>
              <a:t>EDT = −85 + (PSD</a:t>
            </a:r>
            <a:r>
              <a:rPr lang="en-US" baseline="-25000"/>
              <a:t>limit</a:t>
            </a:r>
            <a:r>
              <a:rPr lang="en-US"/>
              <a:t> – PSD</a:t>
            </a:r>
            <a:r>
              <a:rPr lang="en-US" baseline="-25000"/>
              <a:t>max</a:t>
            </a:r>
            <a:r>
              <a:rPr lang="en-US"/>
              <a:t>) = −85 + (10 – 4) = −79 dBm/MHz </a:t>
            </a:r>
          </a:p>
          <a:p>
            <a:pPr lvl="1"/>
            <a:r>
              <a:rPr lang="en-US"/>
              <a:t>= −66 dBm/20 MHz</a:t>
            </a:r>
          </a:p>
          <a:p>
            <a:pPr lvl="1"/>
            <a:endParaRPr lang="en-US"/>
          </a:p>
          <a:p>
            <a:pPr lvl="1"/>
            <a:endParaRPr lang="en-US"/>
          </a:p>
          <a:p>
            <a:r>
              <a:rPr lang="en-US"/>
              <a:t>For a device configured for 20 MHz operation at 23 dBm Tx power (PSD</a:t>
            </a:r>
            <a:r>
              <a:rPr lang="en-US" baseline="-25000"/>
              <a:t>max</a:t>
            </a:r>
            <a:r>
              <a:rPr lang="en-US"/>
              <a:t> = 10 dBm/MHz) in subband 1 (where 23 dBm is the maximum power and 10 dBm/MHz is the regulatory PSD limit (PSD</a:t>
            </a:r>
            <a:r>
              <a:rPr lang="en-US" baseline="-25000"/>
              <a:t>limit</a:t>
            </a:r>
            <a:r>
              <a:rPr lang="en-US"/>
              <a:t> = 10 dBm/MHz)):</a:t>
            </a:r>
          </a:p>
          <a:p>
            <a:pPr lvl="1"/>
            <a:r>
              <a:rPr lang="en-US"/>
              <a:t>PSD</a:t>
            </a:r>
            <a:r>
              <a:rPr lang="en-US" baseline="-25000"/>
              <a:t>limit</a:t>
            </a:r>
            <a:r>
              <a:rPr lang="en-US"/>
              <a:t> = 10 dBm/MHz</a:t>
            </a:r>
          </a:p>
          <a:p>
            <a:pPr lvl="1"/>
            <a:r>
              <a:rPr lang="en-US"/>
              <a:t>PSD</a:t>
            </a:r>
            <a:r>
              <a:rPr lang="en-US" baseline="-25000"/>
              <a:t>max</a:t>
            </a:r>
            <a:r>
              <a:rPr lang="en-US"/>
              <a:t> = 10 dBm/MHz</a:t>
            </a:r>
          </a:p>
          <a:p>
            <a:pPr lvl="1"/>
            <a:r>
              <a:rPr lang="en-US"/>
              <a:t>EDT = −85 + (PSD</a:t>
            </a:r>
            <a:r>
              <a:rPr lang="en-US" baseline="-25000"/>
              <a:t>limit</a:t>
            </a:r>
            <a:r>
              <a:rPr lang="en-US"/>
              <a:t> – PSD</a:t>
            </a:r>
            <a:r>
              <a:rPr lang="en-US" baseline="-25000"/>
              <a:t>max</a:t>
            </a:r>
            <a:r>
              <a:rPr lang="en-US"/>
              <a:t>) = −85 + (10 – 10) = −85 dBm/MHz </a:t>
            </a:r>
          </a:p>
          <a:p>
            <a:pPr lvl="1"/>
            <a:r>
              <a:rPr lang="en-US"/>
              <a:t>= −72 dBm/20 MHz</a:t>
            </a:r>
          </a:p>
        </p:txBody>
      </p:sp>
      <p:sp>
        <p:nvSpPr>
          <p:cNvPr id="4" name="Slide Number Placeholder 3">
            <a:extLst>
              <a:ext uri="{FF2B5EF4-FFF2-40B4-BE49-F238E27FC236}">
                <a16:creationId xmlns:a16="http://schemas.microsoft.com/office/drawing/2014/main" id="{DEE8B4CA-2B20-BFF1-E88D-A2C5D6C66D81}"/>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3</a:t>
            </a:fld>
            <a:endParaRPr lang="en-US" dirty="0"/>
          </a:p>
        </p:txBody>
      </p:sp>
    </p:spTree>
    <p:extLst>
      <p:ext uri="{BB962C8B-B14F-4D97-AF65-F5344CB8AC3E}">
        <p14:creationId xmlns:p14="http://schemas.microsoft.com/office/powerpoint/2010/main" val="1053057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59C63-9514-3076-1334-95398EBA719E}"/>
              </a:ext>
            </a:extLst>
          </p:cNvPr>
          <p:cNvSpPr>
            <a:spLocks noGrp="1"/>
          </p:cNvSpPr>
          <p:nvPr>
            <p:ph type="title"/>
          </p:nvPr>
        </p:nvSpPr>
        <p:spPr/>
        <p:txBody>
          <a:bodyPr/>
          <a:lstStyle/>
          <a:p>
            <a:r>
              <a:rPr lang="en-US"/>
              <a:t>Overview of EDT levels</a:t>
            </a:r>
          </a:p>
        </p:txBody>
      </p:sp>
      <p:sp>
        <p:nvSpPr>
          <p:cNvPr id="3" name="Content Placeholder 2">
            <a:extLst>
              <a:ext uri="{FF2B5EF4-FFF2-40B4-BE49-F238E27FC236}">
                <a16:creationId xmlns:a16="http://schemas.microsoft.com/office/drawing/2014/main" id="{8AC8E020-DA9A-8691-8499-355384F01E69}"/>
              </a:ext>
            </a:extLst>
          </p:cNvPr>
          <p:cNvSpPr>
            <a:spLocks noGrp="1"/>
          </p:cNvSpPr>
          <p:nvPr>
            <p:ph idx="1"/>
          </p:nvPr>
        </p:nvSpPr>
        <p:spPr/>
        <p:txBody>
          <a:bodyPr/>
          <a:lstStyle/>
          <a:p>
            <a:r>
              <a:rPr lang="en-US"/>
              <a:t>The PSD-based rule results in the following EDT levels for operation at the regulatory power limit:</a:t>
            </a:r>
          </a:p>
          <a:p>
            <a:pPr lvl="1"/>
            <a:endParaRPr lang="en-US"/>
          </a:p>
          <a:p>
            <a:pPr lvl="1"/>
            <a:endParaRPr lang="en-US"/>
          </a:p>
          <a:p>
            <a:pPr lvl="1"/>
            <a:endParaRPr lang="en-US"/>
          </a:p>
          <a:p>
            <a:pPr lvl="1"/>
            <a:endParaRPr lang="en-US"/>
          </a:p>
          <a:p>
            <a:pPr lvl="1"/>
            <a:endParaRPr lang="en-US"/>
          </a:p>
          <a:p>
            <a:pPr lvl="1"/>
            <a:endParaRPr lang="en-US"/>
          </a:p>
          <a:p>
            <a:pPr lvl="1"/>
            <a:endParaRPr lang="en-US"/>
          </a:p>
          <a:p>
            <a:pPr lvl="1"/>
            <a:endParaRPr lang="en-US"/>
          </a:p>
          <a:p>
            <a:pPr lvl="1"/>
            <a:endParaRPr lang="en-US"/>
          </a:p>
          <a:p>
            <a:pPr lvl="1"/>
            <a:endParaRPr lang="en-US"/>
          </a:p>
          <a:p>
            <a:r>
              <a:rPr lang="en-US"/>
              <a:t>For operation below the regulatory max power, the EDT levels scale up accordingly, with a maximum of -62 dBm/20 MHz</a:t>
            </a:r>
          </a:p>
          <a:p>
            <a:endParaRPr lang="en-US"/>
          </a:p>
          <a:p>
            <a:r>
              <a:rPr lang="en-US"/>
              <a:t>For a given configured BW, transmissions in lower BW can use the same EDT</a:t>
            </a:r>
          </a:p>
          <a:p>
            <a:pPr lvl="1"/>
            <a:r>
              <a:rPr lang="en-US"/>
              <a:t>i.e. the EDT is not dynamic based on a per-TXOP PSD</a:t>
            </a:r>
          </a:p>
        </p:txBody>
      </p:sp>
      <p:sp>
        <p:nvSpPr>
          <p:cNvPr id="4" name="Slide Number Placeholder 3">
            <a:extLst>
              <a:ext uri="{FF2B5EF4-FFF2-40B4-BE49-F238E27FC236}">
                <a16:creationId xmlns:a16="http://schemas.microsoft.com/office/drawing/2014/main" id="{50610B62-356B-4417-044A-60DFFFED06AD}"/>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4</a:t>
            </a:fld>
            <a:endParaRPr lang="en-US" dirty="0"/>
          </a:p>
        </p:txBody>
      </p:sp>
      <p:pic>
        <p:nvPicPr>
          <p:cNvPr id="11" name="Picture 10">
            <a:extLst>
              <a:ext uri="{FF2B5EF4-FFF2-40B4-BE49-F238E27FC236}">
                <a16:creationId xmlns:a16="http://schemas.microsoft.com/office/drawing/2014/main" id="{A994C020-8348-0275-3334-DBCBAE48D044}"/>
              </a:ext>
            </a:extLst>
          </p:cNvPr>
          <p:cNvPicPr>
            <a:picLocks noChangeAspect="1"/>
          </p:cNvPicPr>
          <p:nvPr/>
        </p:nvPicPr>
        <p:blipFill>
          <a:blip r:embed="rId2"/>
          <a:stretch>
            <a:fillRect/>
          </a:stretch>
        </p:blipFill>
        <p:spPr>
          <a:xfrm>
            <a:off x="2704076" y="2201428"/>
            <a:ext cx="3659648" cy="2252091"/>
          </a:xfrm>
          <a:prstGeom prst="rect">
            <a:avLst/>
          </a:prstGeom>
        </p:spPr>
      </p:pic>
    </p:spTree>
    <p:extLst>
      <p:ext uri="{BB962C8B-B14F-4D97-AF65-F5344CB8AC3E}">
        <p14:creationId xmlns:p14="http://schemas.microsoft.com/office/powerpoint/2010/main" val="15714284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08C85-0C2C-298D-48F1-934F7D93310D}"/>
              </a:ext>
            </a:extLst>
          </p:cNvPr>
          <p:cNvSpPr>
            <a:spLocks noGrp="1"/>
          </p:cNvSpPr>
          <p:nvPr>
            <p:ph type="title"/>
          </p:nvPr>
        </p:nvSpPr>
        <p:spPr/>
        <p:txBody>
          <a:bodyPr/>
          <a:lstStyle/>
          <a:p>
            <a:r>
              <a:rPr lang="en-US"/>
              <a:t>Transition period</a:t>
            </a:r>
          </a:p>
        </p:txBody>
      </p:sp>
      <p:sp>
        <p:nvSpPr>
          <p:cNvPr id="3" name="Content Placeholder 2">
            <a:extLst>
              <a:ext uri="{FF2B5EF4-FFF2-40B4-BE49-F238E27FC236}">
                <a16:creationId xmlns:a16="http://schemas.microsoft.com/office/drawing/2014/main" id="{A3564BC9-7E80-334A-B421-4AE7E915D3A2}"/>
              </a:ext>
            </a:extLst>
          </p:cNvPr>
          <p:cNvSpPr>
            <a:spLocks noGrp="1"/>
          </p:cNvSpPr>
          <p:nvPr>
            <p:ph idx="1"/>
          </p:nvPr>
        </p:nvSpPr>
        <p:spPr/>
        <p:txBody>
          <a:bodyPr/>
          <a:lstStyle/>
          <a:p>
            <a:r>
              <a:rPr lang="en-US"/>
              <a:t>802.11ax and prior can keep using -62 dBm/20 MHz until ~2027</a:t>
            </a:r>
          </a:p>
          <a:p>
            <a:pPr lvl="1"/>
            <a:r>
              <a:rPr lang="en-US"/>
              <a:t>based on a minuted agreement in BRAN, which can be communicated with Notified Bodies</a:t>
            </a:r>
          </a:p>
          <a:p>
            <a:pPr lvl="1"/>
            <a:r>
              <a:rPr lang="en-US"/>
              <a:t>the date is the date of withdrawal for EN 301 893 V2.1.1</a:t>
            </a:r>
          </a:p>
          <a:p>
            <a:pPr lvl="2"/>
            <a:r>
              <a:rPr lang="en-US"/>
              <a:t>which will be ~36 months after the next revision of EN 301 893 becomes listed in the OJEU</a:t>
            </a:r>
          </a:p>
          <a:p>
            <a:pPr lvl="1"/>
            <a:endParaRPr lang="en-US"/>
          </a:p>
          <a:p>
            <a:r>
              <a:rPr lang="en-US"/>
              <a:t>802.11be might be able to use -62 dBm/20 MHz until ~2027</a:t>
            </a:r>
          </a:p>
          <a:p>
            <a:pPr lvl="1"/>
            <a:r>
              <a:rPr lang="en-US"/>
              <a:t>this depends on whether Notified Bodies will agree to it, because the minuted agreement does not mention 11be</a:t>
            </a:r>
          </a:p>
          <a:p>
            <a:pPr lvl="1"/>
            <a:endParaRPr lang="en-US"/>
          </a:p>
          <a:p>
            <a:r>
              <a:rPr lang="en-US"/>
              <a:t>Agreement on the transition period in BRAN(22)116e003r3:</a:t>
            </a:r>
          </a:p>
          <a:p>
            <a:pPr lvl="3"/>
            <a:endParaRPr lang="en-US"/>
          </a:p>
          <a:p>
            <a:pPr marL="457200" lvl="1" indent="0">
              <a:buNone/>
            </a:pPr>
            <a:r>
              <a:rPr lang="en-US" sz="1400" b="1" i="1"/>
              <a:t>Guidance on EDT levels -- text for inclusion in the minutes of ETSI TC BRAN #117</a:t>
            </a:r>
          </a:p>
          <a:p>
            <a:pPr marL="514350" lvl="1" indent="0">
              <a:buNone/>
            </a:pPr>
            <a:r>
              <a:rPr lang="en-US" sz="1400" i="1"/>
              <a:t>With respect to IEEE 802.11ax equipment only, ETSI TC BRAN agrees that such equipment could be treated under the existing rules for option 1 EDT defined in EN 301 893 v2.1.1 clause 4.2.7.3.2.5 until the date of withdrawal of that standard.</a:t>
            </a:r>
          </a:p>
          <a:p>
            <a:pPr marL="514350" lvl="1" indent="0">
              <a:buNone/>
            </a:pPr>
            <a:r>
              <a:rPr lang="en-US" sz="1400" i="1"/>
              <a:t>ETSI TC BRAN will contact the EC before ENAP to discuss the acceptance of an extension to the default date of withdrawal to at least 36 months after listing of the new version of the standard in the Official Journal.</a:t>
            </a:r>
          </a:p>
        </p:txBody>
      </p:sp>
      <p:sp>
        <p:nvSpPr>
          <p:cNvPr id="4" name="Slide Number Placeholder 3">
            <a:extLst>
              <a:ext uri="{FF2B5EF4-FFF2-40B4-BE49-F238E27FC236}">
                <a16:creationId xmlns:a16="http://schemas.microsoft.com/office/drawing/2014/main" id="{5AF21930-07DA-AF61-FA28-135219FAB17C}"/>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5</a:t>
            </a:fld>
            <a:endParaRPr lang="en-US" dirty="0"/>
          </a:p>
        </p:txBody>
      </p:sp>
    </p:spTree>
    <p:extLst>
      <p:ext uri="{BB962C8B-B14F-4D97-AF65-F5344CB8AC3E}">
        <p14:creationId xmlns:p14="http://schemas.microsoft.com/office/powerpoint/2010/main" val="3593670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59C63-9514-3076-1334-95398EBA719E}"/>
              </a:ext>
            </a:extLst>
          </p:cNvPr>
          <p:cNvSpPr>
            <a:spLocks noGrp="1"/>
          </p:cNvSpPr>
          <p:nvPr>
            <p:ph type="title"/>
          </p:nvPr>
        </p:nvSpPr>
        <p:spPr/>
        <p:txBody>
          <a:bodyPr/>
          <a:lstStyle/>
          <a:p>
            <a:r>
              <a:rPr lang="en-US"/>
              <a:t>Annex: ETSI 5 GHz regulatory PSD limits</a:t>
            </a:r>
          </a:p>
        </p:txBody>
      </p:sp>
      <p:sp>
        <p:nvSpPr>
          <p:cNvPr id="4" name="Slide Number Placeholder 3">
            <a:extLst>
              <a:ext uri="{FF2B5EF4-FFF2-40B4-BE49-F238E27FC236}">
                <a16:creationId xmlns:a16="http://schemas.microsoft.com/office/drawing/2014/main" id="{50610B62-356B-4417-044A-60DFFFED06AD}"/>
              </a:ext>
            </a:extLst>
          </p:cNvPr>
          <p:cNvSpPr>
            <a:spLocks noGrp="1"/>
          </p:cNvSpPr>
          <p:nvPr>
            <p:ph type="sldNum" sz="quarter" idx="11"/>
          </p:nvPr>
        </p:nvSpPr>
        <p:spPr/>
        <p:txBody>
          <a:bodyPr/>
          <a:lstStyle/>
          <a:p>
            <a:pPr>
              <a:defRPr/>
            </a:pPr>
            <a:r>
              <a:rPr lang="en-US" dirty="0"/>
              <a:t>Slide </a:t>
            </a:r>
            <a:fld id="{E132E8F0-0953-4589-931F-0CF931D74C39}" type="slidenum">
              <a:rPr lang="en-US" smtClean="0"/>
              <a:pPr>
                <a:defRPr/>
              </a:pPr>
              <a:t>6</a:t>
            </a:fld>
            <a:endParaRPr lang="en-US" dirty="0"/>
          </a:p>
        </p:txBody>
      </p:sp>
      <p:pic>
        <p:nvPicPr>
          <p:cNvPr id="8" name="Picture 7">
            <a:extLst>
              <a:ext uri="{FF2B5EF4-FFF2-40B4-BE49-F238E27FC236}">
                <a16:creationId xmlns:a16="http://schemas.microsoft.com/office/drawing/2014/main" id="{60590057-DD02-DC1D-54E1-7C8CDEA713AA}"/>
              </a:ext>
            </a:extLst>
          </p:cNvPr>
          <p:cNvPicPr>
            <a:picLocks noChangeAspect="1"/>
          </p:cNvPicPr>
          <p:nvPr/>
        </p:nvPicPr>
        <p:blipFill>
          <a:blip r:embed="rId2"/>
          <a:stretch>
            <a:fillRect/>
          </a:stretch>
        </p:blipFill>
        <p:spPr>
          <a:xfrm>
            <a:off x="76200" y="5231392"/>
            <a:ext cx="8985591" cy="1539524"/>
          </a:xfrm>
          <a:prstGeom prst="rect">
            <a:avLst/>
          </a:prstGeom>
        </p:spPr>
      </p:pic>
      <p:pic>
        <p:nvPicPr>
          <p:cNvPr id="9" name="Picture 8">
            <a:extLst>
              <a:ext uri="{FF2B5EF4-FFF2-40B4-BE49-F238E27FC236}">
                <a16:creationId xmlns:a16="http://schemas.microsoft.com/office/drawing/2014/main" id="{3DE9CF24-0CC5-8092-9E96-C98D328D0DD7}"/>
              </a:ext>
            </a:extLst>
          </p:cNvPr>
          <p:cNvPicPr>
            <a:picLocks noChangeAspect="1"/>
          </p:cNvPicPr>
          <p:nvPr/>
        </p:nvPicPr>
        <p:blipFill>
          <a:blip r:embed="rId3"/>
          <a:stretch>
            <a:fillRect/>
          </a:stretch>
        </p:blipFill>
        <p:spPr>
          <a:xfrm>
            <a:off x="87087" y="1453884"/>
            <a:ext cx="8953835" cy="3433800"/>
          </a:xfrm>
          <a:prstGeom prst="rect">
            <a:avLst/>
          </a:prstGeom>
        </p:spPr>
      </p:pic>
    </p:spTree>
    <p:extLst>
      <p:ext uri="{BB962C8B-B14F-4D97-AF65-F5344CB8AC3E}">
        <p14:creationId xmlns:p14="http://schemas.microsoft.com/office/powerpoint/2010/main" val="1994937561"/>
      </p:ext>
    </p:extLst>
  </p:cSld>
  <p:clrMapOvr>
    <a:masterClrMapping/>
  </p:clrMapOvr>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p:Policy xmlns:p="office.server.policy" id="" local="true">
  <p:Name>Document</p:Name>
  <p:Description/>
  <p:Statement/>
  <p:PolicyItems>
    <p:PolicyItem featureId="QualcommTagPolicy" staticId="0x01010001C8FFCFE5539B4F95C9BBFD1E8D37C3" UniqueId="a253d69b-3fef-43a0-a5c4-4d62eb166b7c">
      <p:Name>Qualcomm Tagging Policy</p:Name>
      <p:Description>Qualcomm Custom Policy for Tagging</p:Description>
      <p:CustomData/>
    </p:PolicyItem>
  </p:PolicyItems>
</p:Policy>
</file>

<file path=customXml/item2.xml><?xml version="1.0" encoding="utf-8"?>
<ct:contentTypeSchema xmlns:ct="http://schemas.microsoft.com/office/2006/metadata/contentType" xmlns:ma="http://schemas.microsoft.com/office/2006/metadata/properties/metaAttributes" ct:_="" ma:_="" ma:contentTypeName="Document" ma:contentTypeID="0x01010001C8FFCFE5539B4F95C9BBFD1E8D37C3" ma:contentTypeVersion="7" ma:contentTypeDescription="Create a new document." ma:contentTypeScope="" ma:versionID="02819f028e000f5c3ca8451d6cad740b">
  <xsd:schema xmlns:xsd="http://www.w3.org/2001/XMLSchema" xmlns:xs="http://www.w3.org/2001/XMLSchema" xmlns:p="http://schemas.microsoft.com/office/2006/metadata/properties" xmlns:ns1="http://schemas.microsoft.com/sharepoint/v3" xmlns:ns2="aa21d8ab-c51c-4ace-8c54-d3ccf266cfba" targetNamespace="http://schemas.microsoft.com/office/2006/metadata/properties" ma:root="true" ma:fieldsID="20298ac77d39a9d1740f83cbbd3bfd61" ns1:_="" ns2:_="">
    <xsd:import namespace="http://schemas.microsoft.com/sharepoint/v3"/>
    <xsd:import namespace="aa21d8ab-c51c-4ace-8c54-d3ccf266cfba"/>
    <xsd:element name="properties">
      <xsd:complexType>
        <xsd:sequence>
          <xsd:element name="documentManagement">
            <xsd:complexType>
              <xsd:all>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21d8ab-c51c-4ace-8c54-d3ccf266cfba" elementFormDefault="qualified">
    <xsd:import namespace="http://schemas.microsoft.com/office/2006/documentManagement/types"/>
    <xsd:import namespace="http://schemas.microsoft.com/office/infopath/2007/PartnerControls"/>
    <xsd:element name="QBU" ma:index="9" ma:displayName="Qualcomm Business Unit" ma:default="Corporate" ma:internalName="QBU" ma:readOnly="true">
      <xsd:simpleType>
        <xsd:restriction base="dms:Text"/>
      </xsd:simpleType>
    </xsd:element>
    <xsd:element name="QDEPT" ma:index="10"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20D768F-5D61-47B8-AF08-86404C7CA922}">
  <ds:schemaRefs>
    <ds:schemaRef ds:uri="office.server.policy"/>
  </ds:schemaRefs>
</ds:datastoreItem>
</file>

<file path=customXml/itemProps2.xml><?xml version="1.0" encoding="utf-8"?>
<ds:datastoreItem xmlns:ds="http://schemas.openxmlformats.org/officeDocument/2006/customXml" ds:itemID="{57BD1C03-3B4B-42FE-85B5-0F93CE63E0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21d8ab-c51c-4ace-8c54-d3ccf266c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BFD3F03-7024-47F4-B7B1-5F6419EA3B10}">
  <ds:schemaRefs>
    <ds:schemaRef ds:uri="http://schemas.microsoft.com/sharepoint/v3/contenttype/forms"/>
  </ds:schemaRefs>
</ds:datastoreItem>
</file>

<file path=customXml/itemProps4.xml><?xml version="1.0" encoding="utf-8"?>
<ds:datastoreItem xmlns:ds="http://schemas.openxmlformats.org/officeDocument/2006/customXml" ds:itemID="{360849EC-424C-49BC-A5A5-D4D263B7214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208433</TotalTime>
  <Words>703</Words>
  <Application>Microsoft Macintosh PowerPoint</Application>
  <PresentationFormat>Custom</PresentationFormat>
  <Paragraphs>74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Extend Submission Template</vt:lpstr>
      <vt:lpstr>PSD-based EDT in ETSI 5 GHz</vt:lpstr>
      <vt:lpstr>ETSI 5 GHz PSD-based EDT definition</vt:lpstr>
      <vt:lpstr>Examples of the PSD-based EDT</vt:lpstr>
      <vt:lpstr>Overview of EDT levels</vt:lpstr>
      <vt:lpstr>Transition period</vt:lpstr>
      <vt:lpstr>Annex: ETSI 5 GHz regulatory PSD limits</vt:lpstr>
    </vt:vector>
  </TitlesOfParts>
  <Manager/>
  <Company>Qualcomm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PSD-based EDT in ETSI 5 GHz</dc:title>
  <dc:subject/>
  <dc:creator>Menzo Wentink</dc:creator>
  <cp:keywords/>
  <dc:description/>
  <cp:lastModifiedBy>Menzo Wentink</cp:lastModifiedBy>
  <cp:revision>4380</cp:revision>
  <dcterms:created xsi:type="dcterms:W3CDTF">2008-10-07T17:07:33Z</dcterms:created>
  <dcterms:modified xsi:type="dcterms:W3CDTF">2023-01-17T09:43:02Z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0x01010001C8FFCFE5539B4F95C9BBFD1E8D37C3</vt:lpwstr>
  </property>
  <property fmtid="{D5CDD505-2E9C-101B-9397-08002B2CF9AE}" pid="4" name="_AdHocReviewCycleID">
    <vt:i4>-1566240483</vt:i4>
  </property>
  <property fmtid="{D5CDD505-2E9C-101B-9397-08002B2CF9AE}" pid="5" name="_EmailSubject">
    <vt:lpwstr>Short beacon Presentation</vt:lpwstr>
  </property>
  <property fmtid="{D5CDD505-2E9C-101B-9397-08002B2CF9AE}" pid="6" name="_AuthorEmail">
    <vt:lpwstr>sabraham@qualcomm.com</vt:lpwstr>
  </property>
  <property fmtid="{D5CDD505-2E9C-101B-9397-08002B2CF9AE}" pid="7" name="_AuthorEmailDisplayName">
    <vt:lpwstr>Abraham, Santosh</vt:lpwstr>
  </property>
  <property fmtid="{D5CDD505-2E9C-101B-9397-08002B2CF9AE}" pid="8" name="_PreviousAdHocReviewCycleID">
    <vt:i4>508146781</vt:i4>
  </property>
</Properties>
</file>