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8" r:id="rId6"/>
    <p:sldId id="269" r:id="rId7"/>
    <p:sldId id="270" r:id="rId8"/>
    <p:sldId id="271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25" d="100"/>
          <a:sy n="125" d="100"/>
        </p:scale>
        <p:origin x="-534" y="-12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Jan.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802.11-23/0106r0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ourier_seri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Some Thoughts on Backscatter Modulation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964915"/>
              </p:ext>
            </p:extLst>
          </p:nvPr>
        </p:nvGraphicFramePr>
        <p:xfrm>
          <a:off x="512763" y="2278063"/>
          <a:ext cx="8126412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50056" imgH="2876325" progId="Word.Document.8">
                  <p:embed/>
                </p:oleObj>
              </mc:Choice>
              <mc:Fallback>
                <p:oleObj name="Document" r:id="rId4" imgW="8250056" imgH="28763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8063"/>
                        <a:ext cx="8126412" cy="283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briefly introduces the principle of backscatter modulatio</a:t>
            </a:r>
            <a:r>
              <a:rPr lang="en-GB" dirty="0" smtClean="0"/>
              <a:t>n. Additionally, it shows potential issues wrt. frequency regulation.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Backscatter System Configuration</a:t>
            </a:r>
            <a:endParaRPr lang="en-US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6016" y="2564904"/>
            <a:ext cx="3740597" cy="1314429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04" y="2305259"/>
            <a:ext cx="3788284" cy="212544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96912" y="4564469"/>
            <a:ext cx="40597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Bi-Static Configuration: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Full duplex with other device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RX signal of device is ~60dB below RX signal of carrier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943152" y="4569445"/>
            <a:ext cx="39780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Mono-Static Configuration: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Identical antenna for TX and RX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Full duplex with same device</a:t>
            </a:r>
          </a:p>
          <a:p>
            <a:r>
              <a:rPr lang="en-US" sz="1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RX signal is 100dB below TX signal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 of the Backscatter Device 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441" y="3866268"/>
            <a:ext cx="513081" cy="812802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87" b="12877"/>
          <a:stretch/>
        </p:blipFill>
        <p:spPr>
          <a:xfrm>
            <a:off x="7167975" y="2996952"/>
            <a:ext cx="714391" cy="885191"/>
          </a:xfrm>
          <a:prstGeom prst="rect">
            <a:avLst/>
          </a:prstGeom>
        </p:spPr>
      </p:pic>
      <p:cxnSp>
        <p:nvCxnSpPr>
          <p:cNvPr id="10" name="Gerader Verbinder 9"/>
          <p:cNvCxnSpPr/>
          <p:nvPr/>
        </p:nvCxnSpPr>
        <p:spPr bwMode="auto">
          <a:xfrm>
            <a:off x="7412756" y="4679070"/>
            <a:ext cx="3915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5572285" y="4370622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V="1">
            <a:off x="5860317" y="4154598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Gerader Verbinder 16"/>
          <p:cNvCxnSpPr/>
          <p:nvPr/>
        </p:nvCxnSpPr>
        <p:spPr bwMode="auto">
          <a:xfrm>
            <a:off x="5860317" y="4154598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Gerader Verbinder 17"/>
          <p:cNvCxnSpPr/>
          <p:nvPr/>
        </p:nvCxnSpPr>
        <p:spPr bwMode="auto">
          <a:xfrm>
            <a:off x="6148349" y="4370324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Gerader Verbinder 18"/>
          <p:cNvCxnSpPr/>
          <p:nvPr/>
        </p:nvCxnSpPr>
        <p:spPr bwMode="auto">
          <a:xfrm flipV="1">
            <a:off x="6148349" y="4154598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V="1">
            <a:off x="6437448" y="4154598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Gerader Verbinder 20"/>
          <p:cNvCxnSpPr/>
          <p:nvPr/>
        </p:nvCxnSpPr>
        <p:spPr bwMode="auto">
          <a:xfrm>
            <a:off x="6436381" y="4154598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Gerader Verbinder 21"/>
          <p:cNvCxnSpPr/>
          <p:nvPr/>
        </p:nvCxnSpPr>
        <p:spPr bwMode="auto">
          <a:xfrm flipV="1">
            <a:off x="6721685" y="4154300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Gerader Verbinder 22"/>
          <p:cNvCxnSpPr/>
          <p:nvPr/>
        </p:nvCxnSpPr>
        <p:spPr bwMode="auto">
          <a:xfrm>
            <a:off x="6724413" y="4370324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81585" y="2217136"/>
            <a:ext cx="1307658" cy="86409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 bwMode="auto">
          <a:xfrm flipV="1">
            <a:off x="7804287" y="2118420"/>
            <a:ext cx="671346" cy="93443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"/>
              <p:cNvSpPr txBox="1">
                <a:spLocks noChangeArrowheads="1"/>
              </p:cNvSpPr>
              <p:nvPr/>
            </p:nvSpPr>
            <p:spPr bwMode="auto">
              <a:xfrm>
                <a:off x="685800" y="1981200"/>
                <a:ext cx="7770813" cy="430532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800" kern="0" dirty="0" smtClean="0"/>
                  <a:t>Backscatter is done by switching the load</a:t>
                </a:r>
                <a:br>
                  <a:rPr lang="en-US" sz="1800" kern="0" dirty="0" smtClean="0"/>
                </a:br>
                <a:r>
                  <a:rPr lang="en-US" sz="1800" kern="0" dirty="0" smtClean="0"/>
                  <a:t>of an antenna between two states, e.g. open </a:t>
                </a:r>
                <a:br>
                  <a:rPr lang="en-US" sz="1800" kern="0" dirty="0" smtClean="0"/>
                </a:br>
                <a:r>
                  <a:rPr lang="en-US" sz="1800" kern="0" dirty="0" smtClean="0"/>
                  <a:t>circuit and shortcut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800" kern="0" dirty="0" smtClean="0"/>
                  <a:t>As the “load” switches between open and </a:t>
                </a:r>
                <a:br>
                  <a:rPr lang="en-US" sz="1800" kern="0" dirty="0" smtClean="0"/>
                </a:br>
                <a:r>
                  <a:rPr lang="en-US" sz="1800" kern="0" dirty="0" smtClean="0"/>
                  <a:t>shortcut all signals are reflected, but with</a:t>
                </a:r>
                <a:br>
                  <a:rPr lang="en-US" sz="1800" kern="0" dirty="0" smtClean="0"/>
                </a:br>
                <a:r>
                  <a:rPr lang="en-US" sz="1800" kern="0" dirty="0" smtClean="0"/>
                  <a:t>different phase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800" kern="0" dirty="0" smtClean="0"/>
                  <a:t>Ideally, the transmit power of the device</a:t>
                </a:r>
                <a:br>
                  <a:rPr lang="en-US" sz="1800" kern="0" dirty="0" smtClean="0"/>
                </a:br>
                <a:r>
                  <a:rPr lang="en-US" sz="1800" kern="0" dirty="0" smtClean="0"/>
                  <a:t>is identical to the received power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sz="1800" kern="0" dirty="0"/>
              </a:p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800" kern="0" dirty="0" smtClean="0"/>
                  <a:t>The modulation is normally a rectangular carrier</a:t>
                </a:r>
                <a:br>
                  <a:rPr lang="en-US" sz="1800" kern="0" dirty="0" smtClean="0"/>
                </a:br>
                <a:r>
                  <a:rPr lang="en-US" sz="1800" kern="0" dirty="0" smtClean="0"/>
                  <a:t>with modulated on-off-keying or BPSK for the payload data modulation (e.g. Miller in UHF RFID)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800" kern="0" dirty="0" smtClean="0"/>
                  <a:t>The output signal is: </a:t>
                </a:r>
                <a14:m>
                  <m:oMath xmlns:m="http://schemas.openxmlformats.org/officeDocument/2006/math">
                    <m:r>
                      <a:rPr lang="de-DE" sz="1800" b="1" i="1" kern="0" smtClean="0">
                        <a:latin typeface="Cambria Math" panose="02040503050406030204" pitchFamily="18" charset="0"/>
                      </a:rPr>
                      <m:t>𝒚</m:t>
                    </m:r>
                    <m:d>
                      <m:dPr>
                        <m:ctrlPr>
                          <a:rPr lang="de-DE" sz="1800" b="1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b="1" i="1" kern="0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de-DE" sz="1800" b="1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1" i="1" kern="0" smtClean="0"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de-DE" sz="1800" b="1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b="1" i="1" kern="0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de-DE" sz="18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e-DE" sz="18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r>
                      <a:rPr lang="de-DE" sz="18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18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de-DE" sz="18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kern="0" dirty="0" smtClean="0"/>
                  <a:t>, where s(t) is the AP signal</a:t>
                </a:r>
                <a:endParaRPr lang="en-US" sz="1800" kern="0" dirty="0"/>
              </a:p>
            </p:txBody>
          </p:sp>
        </mc:Choice>
        <mc:Fallback>
          <p:sp>
            <p:nvSpPr>
              <p:cNvPr id="30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81200"/>
                <a:ext cx="7770813" cy="4305320"/>
              </a:xfrm>
              <a:prstGeom prst="rect">
                <a:avLst/>
              </a:prstGeom>
              <a:blipFill>
                <a:blip r:embed="rId4"/>
                <a:stretch>
                  <a:fillRect l="-549" t="-708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4905615" y="4132928"/>
                <a:ext cx="635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615" y="4132928"/>
                <a:ext cx="635559" cy="369332"/>
              </a:xfrm>
              <a:prstGeom prst="rect">
                <a:avLst/>
              </a:prstGeom>
              <a:blipFill>
                <a:blip r:embed="rId5"/>
                <a:stretch>
                  <a:fillRect l="-5769" r="-16346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5512790" y="1904731"/>
                <a:ext cx="5060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b="0" dirty="0" smtClean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790" y="1904731"/>
                <a:ext cx="506036" cy="369332"/>
              </a:xfrm>
              <a:prstGeom prst="rect">
                <a:avLst/>
              </a:prstGeom>
              <a:blipFill>
                <a:blip r:embed="rId6"/>
                <a:stretch>
                  <a:fillRect l="-36145" t="-24590" r="-26506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8203595" y="1758300"/>
                <a:ext cx="5397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dirty="0">
                    <a:solidFill>
                      <a:schemeClr val="tx1"/>
                    </a:solidFill>
                  </a:rPr>
                  <a:t>y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595" y="1758300"/>
                <a:ext cx="539700" cy="369332"/>
              </a:xfrm>
              <a:prstGeom prst="rect">
                <a:avLst/>
              </a:prstGeom>
              <a:blipFill>
                <a:blip r:embed="rId7"/>
                <a:stretch>
                  <a:fillRect l="-35227" t="-24590" r="-23864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4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Backscatter </a:t>
            </a:r>
            <a:r>
              <a:rPr lang="en-US" dirty="0" smtClean="0"/>
              <a:t>Theory 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describe the square wave by means of a Taylor series (we exclude the DC component) [1]: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c</a:t>
            </a:r>
            <a:r>
              <a:rPr lang="en-US" dirty="0" smtClean="0"/>
              <a:t>orresponding frequency spectrum results in: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2834817"/>
            <a:ext cx="7588524" cy="450167"/>
          </a:xfrm>
          <a:prstGeom prst="rect">
            <a:avLst/>
          </a:prstGeom>
        </p:spPr>
      </p:pic>
      <p:cxnSp>
        <p:nvCxnSpPr>
          <p:cNvPr id="14" name="Gerade Verbindung mit Pfeil 13"/>
          <p:cNvCxnSpPr/>
          <p:nvPr/>
        </p:nvCxnSpPr>
        <p:spPr bwMode="auto">
          <a:xfrm flipV="1">
            <a:off x="1115616" y="5805264"/>
            <a:ext cx="6111862" cy="141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4211960" y="4221088"/>
            <a:ext cx="0" cy="15841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308304" y="559241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178309" y="3883850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|X(f)|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V="1">
            <a:off x="4716016" y="5157192"/>
            <a:ext cx="0" cy="66605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 bwMode="auto">
          <a:xfrm flipV="1">
            <a:off x="3707904" y="5139208"/>
            <a:ext cx="0" cy="66605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 bwMode="auto">
          <a:xfrm flipV="1">
            <a:off x="5940152" y="5472236"/>
            <a:ext cx="0" cy="34721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 bwMode="auto">
          <a:xfrm flipV="1">
            <a:off x="2545427" y="5486898"/>
            <a:ext cx="0" cy="34721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 bwMode="auto">
          <a:xfrm flipV="1">
            <a:off x="7092280" y="5592416"/>
            <a:ext cx="0" cy="20350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 bwMode="auto">
          <a:xfrm flipV="1">
            <a:off x="1475656" y="5630602"/>
            <a:ext cx="0" cy="20350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4532341" y="577087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59819" y="58019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76129" y="5770878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-3f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148266" y="5762043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-5f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629102" y="5779070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3f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769114" y="5762043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5f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642309" y="525905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60366" y="523338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5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Backscatter Theory </a:t>
            </a:r>
            <a:r>
              <a:rPr lang="en-US" dirty="0"/>
              <a:t>( </a:t>
            </a:r>
            <a:r>
              <a:rPr lang="en-US" dirty="0" smtClean="0"/>
              <a:t>II </a:t>
            </a:r>
            <a:r>
              <a:rPr lang="en-US" dirty="0"/>
              <a:t>/ </a:t>
            </a:r>
            <a:r>
              <a:rPr lang="en-US" dirty="0" smtClean="0"/>
              <a:t>II </a:t>
            </a:r>
            <a:r>
              <a:rPr lang="en-US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1520937" y="5814779"/>
            <a:ext cx="5729175" cy="10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1519868" y="4670774"/>
            <a:ext cx="0" cy="11543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7325877" y="5659684"/>
            <a:ext cx="269272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37123" y="4263420"/>
            <a:ext cx="2404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|Y(f)| Backscattered Signal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723728" y="5789723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3718361" y="5812350"/>
            <a:ext cx="628698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-</a:t>
            </a:r>
            <a:r>
              <a:rPr lang="en-US" sz="1600" dirty="0" smtClean="0">
                <a:solidFill>
                  <a:schemeClr val="tx1"/>
                </a:solidFill>
              </a:rPr>
              <a:t>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 smtClean="0">
                <a:solidFill>
                  <a:schemeClr val="tx1"/>
                </a:solidFill>
              </a:rPr>
              <a:t>+f</a:t>
            </a:r>
            <a:r>
              <a:rPr lang="en-US" sz="1600" baseline="-25000" dirty="0" smtClean="0">
                <a:solidFill>
                  <a:schemeClr val="tx1"/>
                </a:solidFill>
              </a:rPr>
              <a:t>s</a:t>
            </a:r>
            <a:endParaRPr lang="en-US" sz="1600" baseline="-25000" dirty="0">
              <a:solidFill>
                <a:schemeClr val="tx1"/>
              </a:solidFill>
            </a:endParaRPr>
          </a:p>
          <a:p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608786" y="5789723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-3f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551543" y="5783286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-5f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751816" y="5795693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3f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6712420" y="5783286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5f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23" name="Gerade Verbindung mit Pfeil 22"/>
          <p:cNvCxnSpPr/>
          <p:nvPr/>
        </p:nvCxnSpPr>
        <p:spPr bwMode="auto">
          <a:xfrm flipV="1">
            <a:off x="1489393" y="4138167"/>
            <a:ext cx="5729175" cy="10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Gerade Verbindung mit Pfeil 23"/>
          <p:cNvCxnSpPr/>
          <p:nvPr/>
        </p:nvCxnSpPr>
        <p:spPr bwMode="auto">
          <a:xfrm flipV="1">
            <a:off x="1500821" y="2996931"/>
            <a:ext cx="0" cy="11543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feld 24"/>
          <p:cNvSpPr txBox="1"/>
          <p:nvPr/>
        </p:nvSpPr>
        <p:spPr>
          <a:xfrm>
            <a:off x="7294333" y="3983071"/>
            <a:ext cx="269272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42826" y="2678731"/>
            <a:ext cx="1830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|S(f)| AP TX Signal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216101" y="4088639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s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9" name="Gleichschenkliges Dreieck 38"/>
          <p:cNvSpPr/>
          <p:nvPr/>
        </p:nvSpPr>
        <p:spPr bwMode="auto">
          <a:xfrm>
            <a:off x="4271183" y="3304129"/>
            <a:ext cx="276168" cy="817604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Gleichschenkliges Dreieck 39"/>
          <p:cNvSpPr/>
          <p:nvPr/>
        </p:nvSpPr>
        <p:spPr bwMode="auto">
          <a:xfrm>
            <a:off x="4738908" y="5000395"/>
            <a:ext cx="276168" cy="817604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Gleichschenkliges Dreieck 40"/>
          <p:cNvSpPr/>
          <p:nvPr/>
        </p:nvSpPr>
        <p:spPr bwMode="auto">
          <a:xfrm>
            <a:off x="3824692" y="5000395"/>
            <a:ext cx="276168" cy="817604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>
            <a:off x="5884795" y="5335433"/>
            <a:ext cx="163115" cy="482566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Gleichschenkliges Dreieck 42"/>
          <p:cNvSpPr/>
          <p:nvPr/>
        </p:nvSpPr>
        <p:spPr bwMode="auto">
          <a:xfrm>
            <a:off x="2834705" y="5343692"/>
            <a:ext cx="163115" cy="482566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Gleichschenkliges Dreieck 43"/>
          <p:cNvSpPr/>
          <p:nvPr/>
        </p:nvSpPr>
        <p:spPr bwMode="auto">
          <a:xfrm>
            <a:off x="6968724" y="5438661"/>
            <a:ext cx="132979" cy="369595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Gleichschenkliges Dreieck 44"/>
          <p:cNvSpPr/>
          <p:nvPr/>
        </p:nvSpPr>
        <p:spPr bwMode="auto">
          <a:xfrm>
            <a:off x="1854473" y="5455520"/>
            <a:ext cx="132979" cy="369595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7638969" y="5416774"/>
            <a:ext cx="461609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118034" y="5408515"/>
            <a:ext cx="461609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Inhaltsplatzhalter 2"/>
          <p:cNvSpPr>
            <a:spLocks noGrp="1"/>
          </p:cNvSpPr>
          <p:nvPr>
            <p:ph idx="1"/>
          </p:nvPr>
        </p:nvSpPr>
        <p:spPr>
          <a:xfrm>
            <a:off x="539553" y="1672879"/>
            <a:ext cx="7891604" cy="884675"/>
          </a:xfrm>
        </p:spPr>
        <p:txBody>
          <a:bodyPr/>
          <a:lstStyle/>
          <a:p>
            <a:pPr marL="0" indent="0"/>
            <a:r>
              <a:rPr lang="en-US" dirty="0" smtClean="0"/>
              <a:t>The multiplication in the time domain leads to a convolution in the frequency domain [2].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AP Receive?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873990"/>
            <a:ext cx="7770813" cy="1220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 higher f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simplifies the decoding, but increases the out of band emissions </a:t>
            </a:r>
            <a:r>
              <a:rPr lang="en-US" sz="1800" dirty="0" smtClean="0">
                <a:sym typeface="Wingdings" panose="05000000000000000000" pitchFamily="2" charset="2"/>
              </a:rPr>
              <a:t> problems with frequency 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The bandwidth of classical UHF-RFID readers is typically very low (CW)</a:t>
            </a:r>
            <a:endParaRPr lang="en-US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V="1">
            <a:off x="1480400" y="4377811"/>
            <a:ext cx="5729175" cy="10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Gerade Verbindung mit Pfeil 32"/>
          <p:cNvCxnSpPr/>
          <p:nvPr/>
        </p:nvCxnSpPr>
        <p:spPr bwMode="auto">
          <a:xfrm flipV="1">
            <a:off x="1479331" y="3233806"/>
            <a:ext cx="0" cy="11543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feld 33"/>
          <p:cNvSpPr txBox="1"/>
          <p:nvPr/>
        </p:nvSpPr>
        <p:spPr>
          <a:xfrm>
            <a:off x="7285340" y="4222716"/>
            <a:ext cx="269272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683191" y="4352755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568249" y="4352755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-3f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1511006" y="4346318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-5f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711279" y="4358725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3f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671883" y="4346318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5f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+f</a:t>
            </a:r>
            <a:r>
              <a:rPr lang="en-US" sz="1600" baseline="-25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0" name="Gleichschenkliges Dreieck 39"/>
          <p:cNvSpPr/>
          <p:nvPr/>
        </p:nvSpPr>
        <p:spPr bwMode="auto">
          <a:xfrm>
            <a:off x="4698371" y="3563427"/>
            <a:ext cx="276168" cy="817604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Gleichschenkliges Dreieck 40"/>
          <p:cNvSpPr/>
          <p:nvPr/>
        </p:nvSpPr>
        <p:spPr bwMode="auto">
          <a:xfrm>
            <a:off x="3784155" y="3563427"/>
            <a:ext cx="276168" cy="817604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>
            <a:off x="5844258" y="3898465"/>
            <a:ext cx="163115" cy="482566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Gleichschenkliges Dreieck 42"/>
          <p:cNvSpPr/>
          <p:nvPr/>
        </p:nvSpPr>
        <p:spPr bwMode="auto">
          <a:xfrm>
            <a:off x="2794168" y="3906724"/>
            <a:ext cx="163115" cy="482566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Gleichschenkliges Dreieck 43"/>
          <p:cNvSpPr/>
          <p:nvPr/>
        </p:nvSpPr>
        <p:spPr bwMode="auto">
          <a:xfrm>
            <a:off x="6928187" y="4001693"/>
            <a:ext cx="132979" cy="369595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Gleichschenkliges Dreieck 44"/>
          <p:cNvSpPr/>
          <p:nvPr/>
        </p:nvSpPr>
        <p:spPr bwMode="auto">
          <a:xfrm>
            <a:off x="1813936" y="4018552"/>
            <a:ext cx="132979" cy="369595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7598432" y="3979806"/>
            <a:ext cx="461609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77497" y="3971547"/>
            <a:ext cx="461609" cy="336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571570" y="4371288"/>
            <a:ext cx="628698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-</a:t>
            </a:r>
            <a:r>
              <a:rPr lang="en-US" sz="1600" dirty="0" smtClean="0">
                <a:solidFill>
                  <a:schemeClr val="tx1"/>
                </a:solidFill>
              </a:rPr>
              <a:t>f</a:t>
            </a:r>
            <a:r>
              <a:rPr lang="en-US" sz="1600" baseline="-25000" dirty="0" smtClean="0">
                <a:solidFill>
                  <a:schemeClr val="tx1"/>
                </a:solidFill>
              </a:rPr>
              <a:t>0</a:t>
            </a:r>
            <a:r>
              <a:rPr lang="en-US" sz="1600" dirty="0" smtClean="0">
                <a:solidFill>
                  <a:schemeClr val="tx1"/>
                </a:solidFill>
              </a:rPr>
              <a:t>+f</a:t>
            </a:r>
            <a:r>
              <a:rPr lang="en-US" sz="1600" baseline="-25000" dirty="0" smtClean="0">
                <a:solidFill>
                  <a:schemeClr val="tx1"/>
                </a:solidFill>
              </a:rPr>
              <a:t>s</a:t>
            </a:r>
            <a:endParaRPr lang="en-US" sz="1600" baseline="-25000" dirty="0">
              <a:solidFill>
                <a:schemeClr val="tx1"/>
              </a:solidFill>
            </a:endParaRPr>
          </a:p>
          <a:p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225370" y="4307948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s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0" name="Gleichschenkliges Dreieck 49"/>
          <p:cNvSpPr/>
          <p:nvPr/>
        </p:nvSpPr>
        <p:spPr bwMode="auto">
          <a:xfrm>
            <a:off x="4231057" y="2276872"/>
            <a:ext cx="323544" cy="2111275"/>
          </a:xfrm>
          <a:prstGeom prst="triangle">
            <a:avLst>
              <a:gd name="adj" fmla="val 4448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049769" y="1921351"/>
            <a:ext cx="119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AP TX Signal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4" name="Gerade Verbindung mit Pfeil 53"/>
          <p:cNvCxnSpPr/>
          <p:nvPr/>
        </p:nvCxnSpPr>
        <p:spPr bwMode="auto">
          <a:xfrm>
            <a:off x="4873625" y="2276872"/>
            <a:ext cx="0" cy="1152128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4873625" y="2568598"/>
            <a:ext cx="2980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e.g. 100dB for monostatic,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60dB for </a:t>
            </a:r>
            <a:r>
              <a:rPr lang="en-US" sz="2000" dirty="0" err="1" smtClean="0">
                <a:solidFill>
                  <a:schemeClr val="tx1"/>
                </a:solidFill>
              </a:rPr>
              <a:t>bistatic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9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Backscatter modulation typically uses a rectangular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rectangular modulation with frequency f</a:t>
            </a:r>
            <a:r>
              <a:rPr lang="en-US" baseline="-25000" dirty="0" smtClean="0"/>
              <a:t>0</a:t>
            </a:r>
            <a:r>
              <a:rPr lang="en-US" dirty="0" smtClean="0"/>
              <a:t> shifts the backscatter-signal out of the original AP TX signal </a:t>
            </a:r>
            <a:r>
              <a:rPr lang="en-US" dirty="0" smtClean="0">
                <a:sym typeface="Wingdings" panose="05000000000000000000" pitchFamily="2" charset="2"/>
              </a:rPr>
              <a:t> simplifies decoding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Backscatter modulation typically at least doubles the spectrum, additional harmonics are typically present</a:t>
            </a:r>
          </a:p>
          <a:p>
            <a:pPr marL="0" indent="0"/>
            <a:endParaRPr lang="en-US" dirty="0" smtClean="0">
              <a:sym typeface="Wingdings" panose="05000000000000000000" pitchFamily="2" charset="2"/>
            </a:endParaRPr>
          </a:p>
          <a:p>
            <a:pPr marL="0" indent="0"/>
            <a:r>
              <a:rPr lang="en-US" dirty="0" smtClean="0">
                <a:sym typeface="Wingdings" panose="05000000000000000000" pitchFamily="2" charset="2"/>
              </a:rPr>
              <a:t> Issues with the frequency regulation (e.g. in Europe)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en.wikipedia.org/wiki/Fourier_series</a:t>
            </a:r>
            <a:endParaRPr lang="en-US" dirty="0" smtClean="0"/>
          </a:p>
          <a:p>
            <a:r>
              <a:rPr lang="en-US" dirty="0"/>
              <a:t>[2] John </a:t>
            </a:r>
            <a:r>
              <a:rPr lang="en-US" dirty="0" smtClean="0"/>
              <a:t>G. </a:t>
            </a:r>
            <a:r>
              <a:rPr lang="en-US" dirty="0" err="1"/>
              <a:t>Proakis</a:t>
            </a:r>
            <a:r>
              <a:rPr lang="en-US" dirty="0"/>
              <a:t>, and </a:t>
            </a:r>
            <a:r>
              <a:rPr lang="en-US" dirty="0" err="1"/>
              <a:t>Masoud</a:t>
            </a:r>
            <a:r>
              <a:rPr lang="en-US" dirty="0"/>
              <a:t> </a:t>
            </a:r>
            <a:r>
              <a:rPr lang="en-US" dirty="0" err="1"/>
              <a:t>Salehi</a:t>
            </a:r>
            <a:r>
              <a:rPr lang="en-US" dirty="0"/>
              <a:t>. Digital communications. McGraw-Hill., 2008.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595</Words>
  <Application>Microsoft Office PowerPoint</Application>
  <PresentationFormat>Bildschirmpräsentation (4:3)</PresentationFormat>
  <Paragraphs>113</Paragraphs>
  <Slides>9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MS Gothic</vt:lpstr>
      <vt:lpstr>Arial</vt:lpstr>
      <vt:lpstr>Arial Unicode MS</vt:lpstr>
      <vt:lpstr>Cambria Math</vt:lpstr>
      <vt:lpstr>Times New Roman</vt:lpstr>
      <vt:lpstr>Wingdings</vt:lpstr>
      <vt:lpstr>Office</vt:lpstr>
      <vt:lpstr>Microsoft Word 97-2003-Dokument</vt:lpstr>
      <vt:lpstr>Some Thoughts on Backscatter Modulation</vt:lpstr>
      <vt:lpstr>Abstract</vt:lpstr>
      <vt:lpstr>Possible Backscatter System Configuration</vt:lpstr>
      <vt:lpstr>Modulation of the Backscatter Device </vt:lpstr>
      <vt:lpstr>Some Backscatter Theory ( I / II )</vt:lpstr>
      <vt:lpstr>Some Backscatter Theory ( II / II )</vt:lpstr>
      <vt:lpstr>What does the AP Receive?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45</cp:revision>
  <cp:lastPrinted>1601-01-01T00:00:00Z</cp:lastPrinted>
  <dcterms:created xsi:type="dcterms:W3CDTF">2023-01-16T17:26:46Z</dcterms:created>
  <dcterms:modified xsi:type="dcterms:W3CDTF">2023-01-16T20:48:02Z</dcterms:modified>
</cp:coreProperties>
</file>