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868" r:id="rId3"/>
    <p:sldId id="2552" r:id="rId4"/>
    <p:sldId id="2555" r:id="rId5"/>
    <p:sldId id="2561" r:id="rId6"/>
    <p:sldId id="2553" r:id="rId7"/>
    <p:sldId id="2557" r:id="rId8"/>
    <p:sldId id="2559"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868"/>
            <p14:sldId id="2552"/>
            <p14:sldId id="2555"/>
            <p14:sldId id="2561"/>
            <p14:sldId id="2553"/>
            <p14:sldId id="2557"/>
            <p14:sldId id="255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4D038F-16BB-4CF3-B378-AE4679DDA9AA}" v="2" dt="2023-01-17T16:31:24.468"/>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329" autoAdjust="0"/>
    <p:restoredTop sz="94660"/>
  </p:normalViewPr>
  <p:slideViewPr>
    <p:cSldViewPr>
      <p:cViewPr varScale="1">
        <p:scale>
          <a:sx n="82" d="100"/>
          <a:sy n="82" d="100"/>
        </p:scale>
        <p:origin x="1090"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2023</a:t>
            </a:r>
            <a:endParaRPr lang="en-GB" dirty="0"/>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802.11-23/101r0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802.15 Liaison Report – Jan. 2023</a:t>
            </a:r>
            <a:endParaRPr lang="en-GB" dirty="0"/>
          </a:p>
        </p:txBody>
      </p:sp>
      <p:sp>
        <p:nvSpPr>
          <p:cNvPr id="3074" name="Rectangle 2"/>
          <p:cNvSpPr>
            <a:spLocks noGrp="1" noChangeArrowheads="1"/>
          </p:cNvSpPr>
          <p:nvPr>
            <p:ph type="subTitle" idx="1"/>
          </p:nvPr>
        </p:nvSpPr>
        <p:spPr>
          <a:xfrm>
            <a:off x="1828800" y="1689856"/>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2023-01-16</a:t>
            </a:r>
          </a:p>
        </p:txBody>
      </p:sp>
      <p:sp>
        <p:nvSpPr>
          <p:cNvPr id="6" name="Date Placeholder 3"/>
          <p:cNvSpPr>
            <a:spLocks noGrp="1"/>
          </p:cNvSpPr>
          <p:nvPr>
            <p:ph type="dt" idx="10"/>
          </p:nvPr>
        </p:nvSpPr>
        <p:spPr/>
        <p:txBody>
          <a:bodyPr/>
          <a:lstStyle/>
          <a:p>
            <a:r>
              <a:rPr lang="en-US"/>
              <a:t>Jan.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66396424"/>
              </p:ext>
            </p:extLst>
          </p:nvPr>
        </p:nvGraphicFramePr>
        <p:xfrm>
          <a:off x="1003300" y="2409825"/>
          <a:ext cx="10490200" cy="2478088"/>
        </p:xfrm>
        <a:graphic>
          <a:graphicData uri="http://schemas.openxmlformats.org/presentationml/2006/ole">
            <mc:AlternateContent xmlns:mc="http://schemas.openxmlformats.org/markup-compatibility/2006">
              <mc:Choice xmlns:v="urn:schemas-microsoft-com:vml" Requires="v">
                <p:oleObj name="Document" r:id="rId3" imgW="10769812" imgH="2548489" progId="Word.Document.8">
                  <p:embed/>
                </p:oleObj>
              </mc:Choice>
              <mc:Fallback>
                <p:oleObj name="Document" r:id="rId3" imgW="10769812" imgH="2548489" progId="Word.Document.8">
                  <p:embed/>
                  <p:pic>
                    <p:nvPicPr>
                      <p:cNvPr id="3075" name="Object 3"/>
                      <p:cNvPicPr>
                        <a:picLocks noChangeAspect="1" noChangeArrowheads="1"/>
                      </p:cNvPicPr>
                      <p:nvPr/>
                    </p:nvPicPr>
                    <p:blipFill>
                      <a:blip r:embed="rId4"/>
                      <a:srcRect/>
                      <a:stretch>
                        <a:fillRect/>
                      </a:stretch>
                    </p:blipFill>
                    <p:spPr bwMode="auto">
                      <a:xfrm>
                        <a:off x="1003300" y="2409825"/>
                        <a:ext cx="10490200" cy="2478088"/>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802.15.16t Narrow Band Licensed Operation (NB-</a:t>
            </a:r>
            <a:r>
              <a:rPr lang="en-US" dirty="0" err="1"/>
              <a:t>Lic</a:t>
            </a:r>
            <a:r>
              <a:rPr lang="en-US" dirty="0"/>
              <a:t>)</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335360" y="1729245"/>
            <a:ext cx="11521280" cy="4343400"/>
          </a:xfrm>
        </p:spPr>
        <p:txBody>
          <a:bodyPr/>
          <a:lstStyle/>
          <a:p>
            <a:pPr>
              <a:buFont typeface="Arial" panose="020B0604020202020204" pitchFamily="34" charset="0"/>
              <a:buChar char="•"/>
            </a:pPr>
            <a:r>
              <a:rPr lang="en-US" dirty="0"/>
              <a:t>What is it:</a:t>
            </a:r>
          </a:p>
          <a:p>
            <a:pPr lvl="1">
              <a:buFont typeface="Arial" panose="020B0604020202020204" pitchFamily="34" charset="0"/>
              <a:buChar char="•"/>
            </a:pPr>
            <a:r>
              <a:rPr lang="en-US" sz="2400" dirty="0"/>
              <a:t>Licensed Narrow Band (NB) Operation in channels bandwidth between 5 – 100KHz in the VHF/UHF bands such as 160MHz, 450MHz, 700MHz and 900MHz, taking advantage of the superior channel propagation properties. Targeted usages mission critical operation.</a:t>
            </a:r>
          </a:p>
          <a:p>
            <a:pPr lvl="1">
              <a:buFont typeface="Arial" panose="020B0604020202020204" pitchFamily="34" charset="0"/>
              <a:buChar char="•"/>
            </a:pPr>
            <a:endParaRPr lang="en-US" dirty="0"/>
          </a:p>
          <a:p>
            <a:pPr>
              <a:buFont typeface="Arial" panose="020B0604020202020204" pitchFamily="34" charset="0"/>
              <a:buChar char="•"/>
            </a:pPr>
            <a:r>
              <a:rPr lang="en-US" dirty="0"/>
              <a:t>Status and main discussion topics:</a:t>
            </a:r>
          </a:p>
          <a:p>
            <a:pPr lvl="1">
              <a:buFont typeface="Arial" panose="020B0604020202020204" pitchFamily="34" charset="0"/>
              <a:buChar char="•"/>
            </a:pPr>
            <a:r>
              <a:rPr lang="en-US" sz="2400" dirty="0"/>
              <a:t>Draft amendment 0.2 in development and review by members.</a:t>
            </a:r>
          </a:p>
          <a:p>
            <a:pPr lvl="1">
              <a:buFont typeface="Arial" panose="020B0604020202020204" pitchFamily="34" charset="0"/>
              <a:buChar char="•"/>
            </a:pPr>
            <a:endParaRPr lang="en-US" sz="2400" dirty="0"/>
          </a:p>
          <a:p>
            <a:pPr lvl="2">
              <a:buFont typeface="Arial" panose="020B0604020202020204" pitchFamily="34" charset="0"/>
              <a:buChar char="•"/>
            </a:pPr>
            <a:endParaRPr lang="en-US" sz="200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914401" y="685801"/>
            <a:ext cx="10361084" cy="684213"/>
          </a:xfrm>
        </p:spPr>
        <p:txBody>
          <a:bodyPr/>
          <a:lstStyle/>
          <a:p>
            <a:r>
              <a:rPr lang="en-US" dirty="0"/>
              <a:t>802.15.4ab Next Generation UWB</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335360" y="1370014"/>
            <a:ext cx="11521280" cy="4724400"/>
          </a:xfrm>
        </p:spPr>
        <p:txBody>
          <a:bodyPr/>
          <a:lstStyle/>
          <a:p>
            <a:pPr>
              <a:buFont typeface="Arial" panose="020B0604020202020204" pitchFamily="34" charset="0"/>
              <a:buChar char="•"/>
            </a:pPr>
            <a:r>
              <a:rPr lang="en-US" dirty="0"/>
              <a:t>What is it:</a:t>
            </a:r>
          </a:p>
          <a:p>
            <a:pPr lvl="1">
              <a:buFont typeface="Arial" panose="020B0604020202020204" pitchFamily="34" charset="0"/>
              <a:buChar char="•"/>
            </a:pPr>
            <a:r>
              <a:rPr lang="en-US" sz="2400" dirty="0"/>
              <a:t>Builds on 802.15.4z increasing footprint usefulness of the technology to additional usages beyond range measurement. Area of enhancements relates to ranging resiliency, sensing, data rates, support for additional spectrum, improved detection and many more.</a:t>
            </a:r>
          </a:p>
          <a:p>
            <a:pPr lvl="1">
              <a:buFont typeface="Arial" panose="020B0604020202020204" pitchFamily="34" charset="0"/>
              <a:buChar char="•"/>
            </a:pPr>
            <a:endParaRPr lang="en-US" dirty="0"/>
          </a:p>
          <a:p>
            <a:pPr>
              <a:buFont typeface="Arial" panose="020B0604020202020204" pitchFamily="34" charset="0"/>
              <a:buChar char="•"/>
            </a:pPr>
            <a:r>
              <a:rPr lang="en-US" dirty="0"/>
              <a:t>Status:</a:t>
            </a:r>
          </a:p>
          <a:p>
            <a:pPr lvl="1">
              <a:buFont typeface="Arial" panose="020B0604020202020204" pitchFamily="34" charset="0"/>
              <a:buChar char="•"/>
            </a:pPr>
            <a:r>
              <a:rPr lang="en-US" sz="2400" dirty="0"/>
              <a:t>In Technical Specification Document (TSD) development phase.</a:t>
            </a:r>
          </a:p>
          <a:p>
            <a:pPr lvl="1">
              <a:buFont typeface="Arial" panose="020B0604020202020204" pitchFamily="34" charset="0"/>
              <a:buChar char="•"/>
            </a:pPr>
            <a:r>
              <a:rPr lang="en-US" sz="2400" dirty="0"/>
              <a:t>Group is taking steps forward towards draft amendment text stage.</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96574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802.15.4ab Next Generation UWB</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335360" y="1729245"/>
            <a:ext cx="11521280" cy="4343400"/>
          </a:xfrm>
        </p:spPr>
        <p:txBody>
          <a:bodyPr/>
          <a:lstStyle/>
          <a:p>
            <a:pPr>
              <a:buFont typeface="Arial" panose="020B0604020202020204" pitchFamily="34" charset="0"/>
              <a:buChar char="•"/>
            </a:pPr>
            <a:r>
              <a:rPr lang="en-US" dirty="0"/>
              <a:t>Main discussion topics: </a:t>
            </a:r>
          </a:p>
          <a:p>
            <a:pPr lvl="1">
              <a:buFont typeface="Arial" panose="020B0604020202020204" pitchFamily="34" charset="0"/>
              <a:buChar char="•"/>
            </a:pPr>
            <a:r>
              <a:rPr lang="en-US" sz="2400" dirty="0"/>
              <a:t>Narrow Band Assisted UWB - transmission of 2MHz signal in the UNII3/5 bands to improve channel budget of the main UWB signal by providing synchronization base. Discussed channel hopping mechanism, message formats in the NB channel.</a:t>
            </a:r>
          </a:p>
          <a:p>
            <a:pPr lvl="1">
              <a:buFont typeface="Arial" panose="020B0604020202020204" pitchFamily="34" charset="0"/>
              <a:buChar char="•"/>
            </a:pPr>
            <a:r>
              <a:rPr lang="en-US" sz="2400" dirty="0"/>
              <a:t>Discovery mechanism using NB operation.</a:t>
            </a:r>
          </a:p>
          <a:p>
            <a:pPr lvl="1">
              <a:buFont typeface="Arial" panose="020B0604020202020204" pitchFamily="34" charset="0"/>
              <a:buChar char="•"/>
            </a:pPr>
            <a:r>
              <a:rPr lang="en-US" sz="2400" dirty="0"/>
              <a:t>UWB Sensing – freq. stitching; increasing the affective channel BW by using partially overlapping channels. </a:t>
            </a:r>
          </a:p>
          <a:p>
            <a:pPr lvl="1">
              <a:buFont typeface="Arial" panose="020B0604020202020204" pitchFamily="34" charset="0"/>
              <a:buChar char="•"/>
            </a:pPr>
            <a:r>
              <a:rPr lang="en-US" sz="2400" dirty="0"/>
              <a:t>Considering impact of China MIIT’s proposed regulations</a:t>
            </a:r>
          </a:p>
          <a:p>
            <a:pPr lvl="1">
              <a:buFont typeface="Arial" panose="020B0604020202020204" pitchFamily="34" charset="0"/>
              <a:buChar char="•"/>
            </a:pPr>
            <a:r>
              <a:rPr lang="en-US" sz="2400" dirty="0"/>
              <a:t>One to many ranging mechanism  </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26595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60D2A-7906-447C-A4DA-4B7457BBAD52}"/>
              </a:ext>
            </a:extLst>
          </p:cNvPr>
          <p:cNvSpPr>
            <a:spLocks noGrp="1"/>
          </p:cNvSpPr>
          <p:nvPr>
            <p:ph type="title"/>
          </p:nvPr>
        </p:nvSpPr>
        <p:spPr/>
        <p:txBody>
          <a:bodyPr/>
          <a:lstStyle/>
          <a:p>
            <a:r>
              <a:rPr lang="en-US" dirty="0"/>
              <a:t>Privacy SG</a:t>
            </a:r>
          </a:p>
        </p:txBody>
      </p:sp>
      <p:sp>
        <p:nvSpPr>
          <p:cNvPr id="3" name="Content Placeholder 2">
            <a:extLst>
              <a:ext uri="{FF2B5EF4-FFF2-40B4-BE49-F238E27FC236}">
                <a16:creationId xmlns:a16="http://schemas.microsoft.com/office/drawing/2014/main" id="{B95AECD6-8620-4647-86D1-3CB1976093FB}"/>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What is it:</a:t>
            </a:r>
          </a:p>
          <a:p>
            <a:pPr lvl="1" algn="l">
              <a:buFont typeface="Arial" panose="020B0604020202020204" pitchFamily="34" charset="0"/>
              <a:buChar char="•"/>
            </a:pPr>
            <a:r>
              <a:rPr lang="en-US" sz="2400" dirty="0"/>
              <a:t>New project development for increased privacy for 802.15.4-2020, baseline for 802.15.4z (UWB and Ranging) .</a:t>
            </a:r>
          </a:p>
          <a:p>
            <a:pPr lvl="1">
              <a:buFont typeface="Arial" panose="020B0604020202020204" pitchFamily="34" charset="0"/>
              <a:buChar char="•"/>
            </a:pPr>
            <a:r>
              <a:rPr lang="en-US" sz="2400" dirty="0"/>
              <a:t>Improved security and privacy to protect from user tracking and profiling attack.</a:t>
            </a:r>
          </a:p>
          <a:p>
            <a:pPr marL="0" indent="0"/>
            <a:endParaRPr lang="en-US" dirty="0"/>
          </a:p>
          <a:p>
            <a:pPr>
              <a:buFont typeface="Arial" panose="020B0604020202020204" pitchFamily="34" charset="0"/>
              <a:buChar char="•"/>
            </a:pPr>
            <a:r>
              <a:rPr lang="en-US" dirty="0"/>
              <a:t>Status:</a:t>
            </a:r>
          </a:p>
          <a:p>
            <a:pPr lvl="1">
              <a:buFont typeface="Arial" panose="020B0604020202020204" pitchFamily="34" charset="0"/>
              <a:buChar char="•"/>
            </a:pPr>
            <a:r>
              <a:rPr lang="en-US" sz="2400" b="0" dirty="0"/>
              <a:t>In PAR and CSD development stage.</a:t>
            </a:r>
          </a:p>
        </p:txBody>
      </p:sp>
      <p:sp>
        <p:nvSpPr>
          <p:cNvPr id="4" name="Slide Number Placeholder 3">
            <a:extLst>
              <a:ext uri="{FF2B5EF4-FFF2-40B4-BE49-F238E27FC236}">
                <a16:creationId xmlns:a16="http://schemas.microsoft.com/office/drawing/2014/main" id="{045F13D5-C779-4649-8A26-D220F3B84FE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FC71C27-1E17-4F06-8263-9EB460939DE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477E124-89CD-4DB0-9724-5353843212C9}"/>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177042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31DCE-922E-42F9-99E7-E52BDFB693B0}"/>
              </a:ext>
            </a:extLst>
          </p:cNvPr>
          <p:cNvSpPr>
            <a:spLocks noGrp="1"/>
          </p:cNvSpPr>
          <p:nvPr>
            <p:ph type="title"/>
          </p:nvPr>
        </p:nvSpPr>
        <p:spPr/>
        <p:txBody>
          <a:bodyPr/>
          <a:lstStyle/>
          <a:p>
            <a:r>
              <a:rPr lang="en-US" altLang="en-US" sz="3200" dirty="0"/>
              <a:t>802.15.13 Multi-Gbit/s Optical Wireless Communication</a:t>
            </a:r>
            <a:endParaRPr lang="en-US" dirty="0"/>
          </a:p>
        </p:txBody>
      </p:sp>
      <p:sp>
        <p:nvSpPr>
          <p:cNvPr id="3" name="Content Placeholder 2">
            <a:extLst>
              <a:ext uri="{FF2B5EF4-FFF2-40B4-BE49-F238E27FC236}">
                <a16:creationId xmlns:a16="http://schemas.microsoft.com/office/drawing/2014/main" id="{F828A3E4-2A88-49A0-A26C-E5BCB999AB63}"/>
              </a:ext>
            </a:extLst>
          </p:cNvPr>
          <p:cNvSpPr>
            <a:spLocks noGrp="1"/>
          </p:cNvSpPr>
          <p:nvPr>
            <p:ph idx="1"/>
          </p:nvPr>
        </p:nvSpPr>
        <p:spPr>
          <a:xfrm>
            <a:off x="896766" y="1751014"/>
            <a:ext cx="10815857" cy="4351039"/>
          </a:xfrm>
        </p:spPr>
        <p:txBody>
          <a:bodyPr/>
          <a:lstStyle/>
          <a:p>
            <a:pPr>
              <a:buFont typeface="Arial" panose="020B0604020202020204" pitchFamily="34" charset="0"/>
              <a:buChar char="•"/>
            </a:pPr>
            <a:r>
              <a:rPr lang="en-US" sz="2800" dirty="0"/>
              <a:t>What is it:</a:t>
            </a:r>
          </a:p>
          <a:p>
            <a:pPr lvl="1">
              <a:buFont typeface="Arial" panose="020B0604020202020204" pitchFamily="34" charset="0"/>
              <a:buChar char="•"/>
            </a:pPr>
            <a:r>
              <a:rPr lang="en-US" sz="2400" b="0" dirty="0"/>
              <a:t>MAC and PHY project for the 10,000nm – 190nm wavelength for multi gigabit communication, with up to 10Gbps to distance of up to 200m, in </a:t>
            </a:r>
            <a:r>
              <a:rPr lang="en-US" sz="2400" b="0" dirty="0" err="1"/>
              <a:t>LoS</a:t>
            </a:r>
            <a:r>
              <a:rPr lang="en-US" sz="2400" b="0" dirty="0"/>
              <a:t> conditions.</a:t>
            </a:r>
          </a:p>
          <a:p>
            <a:pPr>
              <a:buFont typeface="Arial" panose="020B0604020202020204" pitchFamily="34" charset="0"/>
              <a:buChar char="•"/>
            </a:pPr>
            <a:r>
              <a:rPr lang="en-US" sz="2800" dirty="0"/>
              <a:t>Status:</a:t>
            </a:r>
          </a:p>
          <a:p>
            <a:pPr lvl="1">
              <a:buFont typeface="Arial" panose="020B0604020202020204" pitchFamily="34" charset="0"/>
              <a:buChar char="•"/>
            </a:pPr>
            <a:r>
              <a:rPr lang="en-US" sz="2400" dirty="0"/>
              <a:t>At final approval stages, document is with </a:t>
            </a:r>
            <a:r>
              <a:rPr lang="en-US" sz="2400" dirty="0" err="1"/>
              <a:t>RevCom</a:t>
            </a:r>
            <a:r>
              <a:rPr lang="en-US" sz="2400" dirty="0"/>
              <a:t> for publishing. </a:t>
            </a:r>
            <a:endParaRPr lang="en-US" sz="2400" b="0" dirty="0"/>
          </a:p>
        </p:txBody>
      </p:sp>
      <p:sp>
        <p:nvSpPr>
          <p:cNvPr id="4" name="Slide Number Placeholder 3">
            <a:extLst>
              <a:ext uri="{FF2B5EF4-FFF2-40B4-BE49-F238E27FC236}">
                <a16:creationId xmlns:a16="http://schemas.microsoft.com/office/drawing/2014/main" id="{62C5F74E-C1D5-424E-ADD0-9C224B7BFBD6}"/>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72035FC-2656-49EE-99B3-E90DA26FE2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063ECB-6327-44C2-BB92-F135E21D4108}"/>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312976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31DCE-922E-42F9-99E7-E52BDFB693B0}"/>
              </a:ext>
            </a:extLst>
          </p:cNvPr>
          <p:cNvSpPr>
            <a:spLocks noGrp="1"/>
          </p:cNvSpPr>
          <p:nvPr>
            <p:ph type="title"/>
          </p:nvPr>
        </p:nvSpPr>
        <p:spPr/>
        <p:txBody>
          <a:bodyPr/>
          <a:lstStyle/>
          <a:p>
            <a:r>
              <a:rPr lang="en-US" altLang="en-US" sz="3200" dirty="0"/>
              <a:t>802.15.6ma - Enhanced Dependability Body Area Network (ED-BAN)</a:t>
            </a:r>
            <a:endParaRPr lang="en-US" dirty="0"/>
          </a:p>
        </p:txBody>
      </p:sp>
      <p:sp>
        <p:nvSpPr>
          <p:cNvPr id="3" name="Content Placeholder 2">
            <a:extLst>
              <a:ext uri="{FF2B5EF4-FFF2-40B4-BE49-F238E27FC236}">
                <a16:creationId xmlns:a16="http://schemas.microsoft.com/office/drawing/2014/main" id="{F828A3E4-2A88-49A0-A26C-E5BCB999AB63}"/>
              </a:ext>
            </a:extLst>
          </p:cNvPr>
          <p:cNvSpPr>
            <a:spLocks noGrp="1"/>
          </p:cNvSpPr>
          <p:nvPr>
            <p:ph idx="1"/>
          </p:nvPr>
        </p:nvSpPr>
        <p:spPr>
          <a:xfrm>
            <a:off x="896766" y="1751014"/>
            <a:ext cx="10815857" cy="4351039"/>
          </a:xfrm>
        </p:spPr>
        <p:txBody>
          <a:bodyPr/>
          <a:lstStyle/>
          <a:p>
            <a:pPr>
              <a:buFont typeface="Arial" panose="020B0604020202020204" pitchFamily="34" charset="0"/>
              <a:buChar char="•"/>
            </a:pPr>
            <a:r>
              <a:rPr lang="en-US" sz="2800" dirty="0"/>
              <a:t>What is it:</a:t>
            </a:r>
          </a:p>
          <a:p>
            <a:pPr lvl="1">
              <a:buFont typeface="Arial" panose="020B0604020202020204" pitchFamily="34" charset="0"/>
              <a:buChar char="•"/>
            </a:pPr>
            <a:r>
              <a:rPr lang="en-US" sz="2400" b="0" dirty="0"/>
              <a:t>Enhancements to the BAN (Body Area NW) Ultra Wideband (UWB) physical layer (PHY) and media access control (MAC) to support enhanced dependability to a human BAN (HBAN) and support for vehicle body area networks (VBAN).</a:t>
            </a:r>
          </a:p>
          <a:p>
            <a:pPr lvl="1">
              <a:buFont typeface="Arial" panose="020B0604020202020204" pitchFamily="34" charset="0"/>
              <a:buChar char="•"/>
            </a:pPr>
            <a:r>
              <a:rPr lang="en-US" sz="2400" dirty="0"/>
              <a:t>This revision focuses on international operation.</a:t>
            </a:r>
            <a:endParaRPr lang="en-US" sz="2400" b="0" dirty="0"/>
          </a:p>
          <a:p>
            <a:pPr>
              <a:buFont typeface="Arial" panose="020B0604020202020204" pitchFamily="34" charset="0"/>
              <a:buChar char="•"/>
            </a:pPr>
            <a:r>
              <a:rPr lang="en-US" sz="2800" dirty="0"/>
              <a:t>Status:</a:t>
            </a:r>
          </a:p>
          <a:p>
            <a:pPr lvl="1">
              <a:buFont typeface="Arial" panose="020B0604020202020204" pitchFamily="34" charset="0"/>
              <a:buChar char="•"/>
            </a:pPr>
            <a:r>
              <a:rPr lang="en-US" sz="2400" b="0" dirty="0"/>
              <a:t>Reviewed channel model and propagation simulations result for UWB under VBAN/HBAN conditions.</a:t>
            </a:r>
          </a:p>
          <a:p>
            <a:pPr lvl="1">
              <a:buFont typeface="Arial" panose="020B0604020202020204" pitchFamily="34" charset="0"/>
              <a:buChar char="•"/>
            </a:pPr>
            <a:endParaRPr lang="en-US" sz="2400" b="0" dirty="0"/>
          </a:p>
        </p:txBody>
      </p:sp>
      <p:sp>
        <p:nvSpPr>
          <p:cNvPr id="4" name="Slide Number Placeholder 3">
            <a:extLst>
              <a:ext uri="{FF2B5EF4-FFF2-40B4-BE49-F238E27FC236}">
                <a16:creationId xmlns:a16="http://schemas.microsoft.com/office/drawing/2014/main" id="{62C5F74E-C1D5-424E-ADD0-9C224B7BFBD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F72035FC-2656-49EE-99B3-E90DA26FE2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063ECB-6327-44C2-BB92-F135E21D4108}"/>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834004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AF08AA-705A-4A9A-937F-681C76BE49D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1F7ACB8-1212-4068-9424-D35788EB21C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8267E3-0A85-4473-AD11-4C02471FA1F0}"/>
              </a:ext>
            </a:extLst>
          </p:cNvPr>
          <p:cNvSpPr>
            <a:spLocks noGrp="1"/>
          </p:cNvSpPr>
          <p:nvPr>
            <p:ph type="dt" idx="15"/>
          </p:nvPr>
        </p:nvSpPr>
        <p:spPr/>
        <p:txBody>
          <a:bodyPr/>
          <a:lstStyle/>
          <a:p>
            <a:r>
              <a:rPr lang="en-US"/>
              <a:t>Jan. 2023</a:t>
            </a:r>
            <a:endParaRPr lang="en-GB" dirty="0"/>
          </a:p>
        </p:txBody>
      </p:sp>
      <p:sp>
        <p:nvSpPr>
          <p:cNvPr id="7" name="Rectangle 6">
            <a:extLst>
              <a:ext uri="{FF2B5EF4-FFF2-40B4-BE49-F238E27FC236}">
                <a16:creationId xmlns:a16="http://schemas.microsoft.com/office/drawing/2014/main" id="{68D3D134-749F-4C49-9D9D-BCE6CC73375B}"/>
              </a:ext>
            </a:extLst>
          </p:cNvPr>
          <p:cNvSpPr/>
          <p:nvPr/>
        </p:nvSpPr>
        <p:spPr bwMode="auto">
          <a:xfrm>
            <a:off x="1531027" y="108160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TG4me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Cor1 15.4 2020 Revision 1</a:t>
            </a:r>
          </a:p>
        </p:txBody>
      </p:sp>
      <p:sp>
        <p:nvSpPr>
          <p:cNvPr id="13" name="Rectangle 12">
            <a:extLst>
              <a:ext uri="{FF2B5EF4-FFF2-40B4-BE49-F238E27FC236}">
                <a16:creationId xmlns:a16="http://schemas.microsoft.com/office/drawing/2014/main" id="{48FD34C8-6083-417F-85FE-DC383714C8EE}"/>
              </a:ext>
            </a:extLst>
          </p:cNvPr>
          <p:cNvSpPr/>
          <p:nvPr/>
        </p:nvSpPr>
        <p:spPr bwMode="auto">
          <a:xfrm>
            <a:off x="3756411" y="108160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3200" b="1" dirty="0">
                <a:solidFill>
                  <a:srgbClr val="0070C0"/>
                </a:solidFill>
              </a:rPr>
              <a:t>TG4ab</a:t>
            </a:r>
          </a:p>
          <a:p>
            <a:pPr algn="ctr"/>
            <a:r>
              <a:rPr kumimoji="0" lang="en-US" sz="1800" i="0" u="none" strike="noStrike" cap="none" normalizeH="0" baseline="0" dirty="0">
                <a:ln>
                  <a:noFill/>
                </a:ln>
                <a:solidFill>
                  <a:srgbClr val="0070C0"/>
                </a:solidFill>
                <a:effectLst/>
                <a:latin typeface="Times New Roman" pitchFamily="16" charset="0"/>
                <a:ea typeface="MS Gothic" charset="-128"/>
              </a:rPr>
              <a:t>Next Generation UWB</a:t>
            </a:r>
          </a:p>
        </p:txBody>
      </p:sp>
      <p:sp>
        <p:nvSpPr>
          <p:cNvPr id="14" name="Rectangle 13">
            <a:extLst>
              <a:ext uri="{FF2B5EF4-FFF2-40B4-BE49-F238E27FC236}">
                <a16:creationId xmlns:a16="http://schemas.microsoft.com/office/drawing/2014/main" id="{EC5C5238-D6B8-4589-890A-7136A29E8DA5}"/>
              </a:ext>
            </a:extLst>
          </p:cNvPr>
          <p:cNvSpPr/>
          <p:nvPr/>
        </p:nvSpPr>
        <p:spPr bwMode="auto">
          <a:xfrm>
            <a:off x="5981795" y="108160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TG6ma</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Body Area Networks</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Revision</a:t>
            </a:r>
          </a:p>
        </p:txBody>
      </p:sp>
      <p:sp>
        <p:nvSpPr>
          <p:cNvPr id="15" name="Rectangle 14">
            <a:extLst>
              <a:ext uri="{FF2B5EF4-FFF2-40B4-BE49-F238E27FC236}">
                <a16:creationId xmlns:a16="http://schemas.microsoft.com/office/drawing/2014/main" id="{55F68278-F7A9-46ED-A638-27AA8C23D812}"/>
              </a:ext>
            </a:extLst>
          </p:cNvPr>
          <p:cNvSpPr/>
          <p:nvPr/>
        </p:nvSpPr>
        <p:spPr bwMode="auto">
          <a:xfrm>
            <a:off x="8207180" y="108160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TG7a</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Optical Camera Communications</a:t>
            </a:r>
          </a:p>
        </p:txBody>
      </p:sp>
      <p:sp>
        <p:nvSpPr>
          <p:cNvPr id="24" name="Rectangle 23">
            <a:extLst>
              <a:ext uri="{FF2B5EF4-FFF2-40B4-BE49-F238E27FC236}">
                <a16:creationId xmlns:a16="http://schemas.microsoft.com/office/drawing/2014/main" id="{EA2A7A1E-7C81-4CCD-A357-0CF7530EDD69}"/>
              </a:ext>
            </a:extLst>
          </p:cNvPr>
          <p:cNvSpPr/>
          <p:nvPr/>
        </p:nvSpPr>
        <p:spPr bwMode="auto">
          <a:xfrm>
            <a:off x="1510811" y="286135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TG13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Multi Gigabit/sec</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Optical Wireless Communication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800" b="1" i="0" u="none" strike="noStrike" cap="none" normalizeH="0" baseline="0" dirty="0">
              <a:ln>
                <a:noFill/>
              </a:ln>
              <a:solidFill>
                <a:srgbClr val="0070C0"/>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16C1D98D-93CE-48BD-92AA-FCA005D6689F}"/>
              </a:ext>
            </a:extLst>
          </p:cNvPr>
          <p:cNvSpPr/>
          <p:nvPr/>
        </p:nvSpPr>
        <p:spPr bwMode="auto">
          <a:xfrm>
            <a:off x="3736195" y="286135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TG15</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Ultra Wide-Band Ad-Hoc Networks</a:t>
            </a:r>
          </a:p>
        </p:txBody>
      </p:sp>
      <p:sp>
        <p:nvSpPr>
          <p:cNvPr id="27" name="Rectangle 26">
            <a:extLst>
              <a:ext uri="{FF2B5EF4-FFF2-40B4-BE49-F238E27FC236}">
                <a16:creationId xmlns:a16="http://schemas.microsoft.com/office/drawing/2014/main" id="{711B876B-288B-4CC7-AE55-C1FB481E4A83}"/>
              </a:ext>
            </a:extLst>
          </p:cNvPr>
          <p:cNvSpPr/>
          <p:nvPr/>
        </p:nvSpPr>
        <p:spPr bwMode="auto">
          <a:xfrm>
            <a:off x="5961579" y="286135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TG16t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Ultra Wide-Band Ad-Hoc Networks</a:t>
            </a:r>
          </a:p>
        </p:txBody>
      </p:sp>
      <p:sp>
        <p:nvSpPr>
          <p:cNvPr id="28" name="Rectangle 27">
            <a:extLst>
              <a:ext uri="{FF2B5EF4-FFF2-40B4-BE49-F238E27FC236}">
                <a16:creationId xmlns:a16="http://schemas.microsoft.com/office/drawing/2014/main" id="{57FD5BA7-BD2A-4493-930F-65A95B7C1BA5}"/>
              </a:ext>
            </a:extLst>
          </p:cNvPr>
          <p:cNvSpPr/>
          <p:nvPr/>
        </p:nvSpPr>
        <p:spPr bwMode="auto">
          <a:xfrm>
            <a:off x="8186964" y="286135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TG3mb</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TG HDR</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High Data Rate</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Revision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800" b="1" i="0" u="none" strike="noStrike" cap="none" normalizeH="0" baseline="0" dirty="0">
              <a:ln>
                <a:noFill/>
              </a:ln>
              <a:solidFill>
                <a:srgbClr val="0070C0"/>
              </a:solidFill>
              <a:effectLst/>
              <a:latin typeface="Times New Roman" pitchFamily="16" charset="0"/>
              <a:ea typeface="MS Gothic" charset="-128"/>
            </a:endParaRPr>
          </a:p>
        </p:txBody>
      </p:sp>
      <p:sp>
        <p:nvSpPr>
          <p:cNvPr id="29" name="Rectangle 28">
            <a:extLst>
              <a:ext uri="{FF2B5EF4-FFF2-40B4-BE49-F238E27FC236}">
                <a16:creationId xmlns:a16="http://schemas.microsoft.com/office/drawing/2014/main" id="{0E9B215B-6BC5-4E8D-BFD7-5B0F83D81A50}"/>
              </a:ext>
            </a:extLst>
          </p:cNvPr>
          <p:cNvSpPr/>
          <p:nvPr/>
        </p:nvSpPr>
        <p:spPr bwMode="auto">
          <a:xfrm>
            <a:off x="3747883" y="4606449"/>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3200" b="1" dirty="0" err="1">
                <a:solidFill>
                  <a:srgbClr val="0070C0"/>
                </a:solidFill>
              </a:rPr>
              <a:t>SC</a:t>
            </a:r>
            <a:r>
              <a:rPr lang="en-US" sz="2000" b="1" dirty="0" err="1">
                <a:solidFill>
                  <a:srgbClr val="0070C0"/>
                </a:solidFill>
              </a:rPr>
              <a:t>THz</a:t>
            </a:r>
            <a:endParaRPr lang="en-US" sz="2000" b="1" dirty="0">
              <a:solidFill>
                <a:srgbClr val="0070C0"/>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800" i="0" u="none" strike="noStrike" cap="none" normalizeH="0" baseline="-25000" dirty="0">
                <a:ln>
                  <a:noFill/>
                </a:ln>
                <a:solidFill>
                  <a:srgbClr val="0070C0"/>
                </a:solidFill>
                <a:effectLst/>
                <a:latin typeface="Times New Roman" pitchFamily="16" charset="0"/>
                <a:ea typeface="MS Gothic" charset="-128"/>
              </a:rPr>
              <a:t>Standing Committee THz</a:t>
            </a:r>
          </a:p>
        </p:txBody>
      </p:sp>
      <p:sp>
        <p:nvSpPr>
          <p:cNvPr id="30" name="Rectangle 29">
            <a:extLst>
              <a:ext uri="{FF2B5EF4-FFF2-40B4-BE49-F238E27FC236}">
                <a16:creationId xmlns:a16="http://schemas.microsoft.com/office/drawing/2014/main" id="{8CB17732-95CC-49CD-A028-93B7738D3FD9}"/>
              </a:ext>
            </a:extLst>
          </p:cNvPr>
          <p:cNvSpPr/>
          <p:nvPr/>
        </p:nvSpPr>
        <p:spPr bwMode="auto">
          <a:xfrm>
            <a:off x="1528342" y="4606449"/>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err="1">
                <a:ln>
                  <a:noFill/>
                </a:ln>
                <a:solidFill>
                  <a:srgbClr val="0070C0"/>
                </a:solidFill>
                <a:effectLst/>
                <a:latin typeface="Times New Roman" pitchFamily="16" charset="0"/>
                <a:ea typeface="MS Gothic" charset="-128"/>
              </a:rPr>
              <a:t>SC</a:t>
            </a:r>
            <a:r>
              <a:rPr kumimoji="0" lang="en-US" b="1" i="0" u="none" strike="noStrike" cap="none" normalizeH="0" baseline="0" dirty="0" err="1">
                <a:ln>
                  <a:noFill/>
                </a:ln>
                <a:solidFill>
                  <a:srgbClr val="0070C0"/>
                </a:solidFill>
                <a:effectLst/>
                <a:latin typeface="Times New Roman" pitchFamily="16" charset="0"/>
                <a:ea typeface="MS Gothic" charset="-128"/>
              </a:rPr>
              <a:t>maint</a:t>
            </a:r>
            <a:endParaRPr kumimoji="0" lang="en-US" b="1" i="0" u="none" strike="noStrike" cap="none" normalizeH="0" baseline="0" dirty="0">
              <a:ln>
                <a:noFill/>
              </a:ln>
              <a:solidFill>
                <a:srgbClr val="0070C0"/>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Maintenance Group</a:t>
            </a:r>
          </a:p>
        </p:txBody>
      </p:sp>
      <p:sp>
        <p:nvSpPr>
          <p:cNvPr id="31" name="Rectangle 30">
            <a:extLst>
              <a:ext uri="{FF2B5EF4-FFF2-40B4-BE49-F238E27FC236}">
                <a16:creationId xmlns:a16="http://schemas.microsoft.com/office/drawing/2014/main" id="{EB93DE27-5D6C-4B57-A511-8F3E6DE64152}"/>
              </a:ext>
            </a:extLst>
          </p:cNvPr>
          <p:cNvSpPr/>
          <p:nvPr/>
        </p:nvSpPr>
        <p:spPr bwMode="auto">
          <a:xfrm>
            <a:off x="5967424" y="4606449"/>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SC</a:t>
            </a:r>
            <a:r>
              <a:rPr kumimoji="0" lang="en-US" sz="1800" b="1" i="0" u="none" strike="noStrike" cap="none" normalizeH="0" baseline="0" dirty="0">
                <a:ln>
                  <a:noFill/>
                </a:ln>
                <a:solidFill>
                  <a:srgbClr val="0070C0"/>
                </a:solidFill>
                <a:effectLst/>
                <a:latin typeface="Times New Roman" pitchFamily="16" charset="0"/>
                <a:ea typeface="MS Gothic" charset="-128"/>
              </a:rPr>
              <a:t>WNG</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Wireless Next Generation</a:t>
            </a:r>
          </a:p>
        </p:txBody>
      </p:sp>
      <p:sp>
        <p:nvSpPr>
          <p:cNvPr id="41" name="Rectangle 40">
            <a:extLst>
              <a:ext uri="{FF2B5EF4-FFF2-40B4-BE49-F238E27FC236}">
                <a16:creationId xmlns:a16="http://schemas.microsoft.com/office/drawing/2014/main" id="{43B2EC7C-D2EE-41DD-80D9-CB2FF38CF6F7}"/>
              </a:ext>
            </a:extLst>
          </p:cNvPr>
          <p:cNvSpPr/>
          <p:nvPr/>
        </p:nvSpPr>
        <p:spPr bwMode="auto">
          <a:xfrm>
            <a:off x="8186964" y="4606449"/>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SC</a:t>
            </a:r>
            <a:r>
              <a:rPr kumimoji="0" lang="en-US" sz="1800" b="1" i="0" u="none" strike="noStrike" cap="none" normalizeH="0" baseline="0" dirty="0">
                <a:ln>
                  <a:noFill/>
                </a:ln>
                <a:solidFill>
                  <a:srgbClr val="0070C0"/>
                </a:solidFill>
                <a:effectLst/>
                <a:latin typeface="Times New Roman" pitchFamily="16" charset="0"/>
                <a:ea typeface="MS Gothic" charset="-128"/>
              </a:rPr>
              <a:t>IETF</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rgbClr val="0070C0"/>
                </a:solidFill>
              </a:rPr>
              <a:t>IETF liaison</a:t>
            </a:r>
            <a:endParaRPr kumimoji="0" lang="en-US" sz="1800" i="0" u="none" strike="noStrike" cap="none" normalizeH="0" baseline="0" dirty="0">
              <a:ln>
                <a:noFill/>
              </a:ln>
              <a:solidFill>
                <a:srgbClr val="0070C0"/>
              </a:solidFill>
              <a:effectLst/>
              <a:latin typeface="Times New Roman" pitchFamily="16" charset="0"/>
              <a:ea typeface="MS Gothic" charset="-128"/>
            </a:endParaRPr>
          </a:p>
        </p:txBody>
      </p:sp>
    </p:spTree>
    <p:extLst>
      <p:ext uri="{BB962C8B-B14F-4D97-AF65-F5344CB8AC3E}">
        <p14:creationId xmlns:p14="http://schemas.microsoft.com/office/powerpoint/2010/main" val="262093242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26105</TotalTime>
  <Words>580</Words>
  <Application>Microsoft Office PowerPoint</Application>
  <PresentationFormat>Widescreen</PresentationFormat>
  <Paragraphs>98</Paragraphs>
  <Slides>8</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2" baseType="lpstr">
      <vt:lpstr>Arial</vt:lpstr>
      <vt:lpstr>Times New Roman</vt:lpstr>
      <vt:lpstr>Office Theme</vt:lpstr>
      <vt:lpstr>Document</vt:lpstr>
      <vt:lpstr>802.15 Liaison Report – Jan. 2023</vt:lpstr>
      <vt:lpstr>802.15.16t Narrow Band Licensed Operation (NB-Lic)</vt:lpstr>
      <vt:lpstr>802.15.4ab Next Generation UWB</vt:lpstr>
      <vt:lpstr>802.15.4ab Next Generation UWB</vt:lpstr>
      <vt:lpstr>Privacy SG</vt:lpstr>
      <vt:lpstr>802.15.13 Multi-Gbit/s Optical Wireless Communication</vt:lpstr>
      <vt:lpstr>802.15.6ma - Enhanced Dependability Body Area Network (ED-BAN)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 CTPClassification=CTP_IC</cp:keywords>
  <cp:lastModifiedBy>Segev, Jonathan</cp:lastModifiedBy>
  <cp:revision>300</cp:revision>
  <cp:lastPrinted>1601-01-01T00:00:00Z</cp:lastPrinted>
  <dcterms:created xsi:type="dcterms:W3CDTF">2018-08-06T10:28:59Z</dcterms:created>
  <dcterms:modified xsi:type="dcterms:W3CDTF">2023-01-17T17:04:51Z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2020-01-17 04:35:16Z</vt:lpwstr>
  </property>
  <property fmtid="{D5CDD505-2E9C-101B-9397-08002B2CF9AE}" pid="4" name="CTP_BU">
    <vt:lpwstr>NEXT GEN &amp; STANDARDS GROUP</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CTP_IC</vt:lpwstr>
  </property>
  <property fmtid="{D5CDD505-2E9C-101B-9397-08002B2CF9AE}" pid="8" name="MSIP_Label_9aa06179-68b3-4e2b-b09b-a2424735516b_Enabled">
    <vt:lpwstr>True</vt:lpwstr>
  </property>
  <property fmtid="{D5CDD505-2E9C-101B-9397-08002B2CF9AE}" pid="9" name="MSIP_Label_9aa06179-68b3-4e2b-b09b-a2424735516b_SiteId">
    <vt:lpwstr>46c98d88-e344-4ed4-8496-4ed7712e255d</vt:lpwstr>
  </property>
  <property fmtid="{D5CDD505-2E9C-101B-9397-08002B2CF9AE}" pid="10" name="MSIP_Label_9aa06179-68b3-4e2b-b09b-a2424735516b_Owner">
    <vt:lpwstr>jonathan.segev@intel.com</vt:lpwstr>
  </property>
  <property fmtid="{D5CDD505-2E9C-101B-9397-08002B2CF9AE}" pid="11" name="MSIP_Label_9aa06179-68b3-4e2b-b09b-a2424735516b_SetDate">
    <vt:lpwstr>2020-09-18T16:51:32.3545630Z</vt:lpwstr>
  </property>
  <property fmtid="{D5CDD505-2E9C-101B-9397-08002B2CF9AE}" pid="12" name="MSIP_Label_9aa06179-68b3-4e2b-b09b-a2424735516b_Name">
    <vt:lpwstr>Intel Confidential</vt:lpwstr>
  </property>
  <property fmtid="{D5CDD505-2E9C-101B-9397-08002B2CF9AE}" pid="13" name="MSIP_Label_9aa06179-68b3-4e2b-b09b-a2424735516b_Application">
    <vt:lpwstr>Microsoft Azure Information Protection</vt:lpwstr>
  </property>
  <property fmtid="{D5CDD505-2E9C-101B-9397-08002B2CF9AE}" pid="14" name="MSIP_Label_9aa06179-68b3-4e2b-b09b-a2424735516b_ActionId">
    <vt:lpwstr>8a07a77d-fabe-4a5a-a4f4-85261a93f148</vt:lpwstr>
  </property>
  <property fmtid="{D5CDD505-2E9C-101B-9397-08002B2CF9AE}" pid="15" name="MSIP_Label_9aa06179-68b3-4e2b-b09b-a2424735516b_Extended_MSFT_Method">
    <vt:lpwstr>Automatic</vt:lpwstr>
  </property>
  <property fmtid="{D5CDD505-2E9C-101B-9397-08002B2CF9AE}" pid="16" name="Sensitivity">
    <vt:lpwstr>Intel Confidential</vt:lpwstr>
  </property>
</Properties>
</file>