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90" r:id="rId2"/>
    <p:sldId id="332" r:id="rId3"/>
    <p:sldId id="524" r:id="rId4"/>
    <p:sldId id="523" r:id="rId5"/>
    <p:sldId id="525" r:id="rId6"/>
    <p:sldId id="288" r:id="rId7"/>
  </p:sldIdLst>
  <p:sldSz cx="12192000" cy="6858000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FFFF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8BB1F51-080E-4579-8F5D-E877D9A6BD12}" v="1" dt="2023-01-20T00:39:28.36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42" autoAdjust="0"/>
    <p:restoredTop sz="94660"/>
  </p:normalViewPr>
  <p:slideViewPr>
    <p:cSldViewPr>
      <p:cViewPr varScale="1">
        <p:scale>
          <a:sx n="63" d="100"/>
          <a:sy n="63" d="100"/>
        </p:scale>
        <p:origin x="780" y="5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Xiaofei Wang" userId="6e1836d3-2ed9-4ae5-8700-9029b71c19c7" providerId="ADAL" clId="{28BB1F51-080E-4579-8F5D-E877D9A6BD12}"/>
    <pc:docChg chg="modSld modMainMaster">
      <pc:chgData name="Xiaofei Wang" userId="6e1836d3-2ed9-4ae5-8700-9029b71c19c7" providerId="ADAL" clId="{28BB1F51-080E-4579-8F5D-E877D9A6BD12}" dt="2023-01-20T00:39:28.364" v="19"/>
      <pc:docMkLst>
        <pc:docMk/>
      </pc:docMkLst>
      <pc:sldChg chg="modSp mod">
        <pc:chgData name="Xiaofei Wang" userId="6e1836d3-2ed9-4ae5-8700-9029b71c19c7" providerId="ADAL" clId="{28BB1F51-080E-4579-8F5D-E877D9A6BD12}" dt="2023-01-20T00:39:28.364" v="19"/>
        <pc:sldMkLst>
          <pc:docMk/>
          <pc:sldMk cId="2868633806" sldId="523"/>
        </pc:sldMkLst>
        <pc:spChg chg="mod">
          <ac:chgData name="Xiaofei Wang" userId="6e1836d3-2ed9-4ae5-8700-9029b71c19c7" providerId="ADAL" clId="{28BB1F51-080E-4579-8F5D-E877D9A6BD12}" dt="2023-01-20T00:39:28.364" v="19"/>
          <ac:spMkLst>
            <pc:docMk/>
            <pc:sldMk cId="2868633806" sldId="523"/>
            <ac:spMk id="5126" creationId="{00000000-0000-0000-0000-000000000000}"/>
          </ac:spMkLst>
        </pc:spChg>
      </pc:sldChg>
      <pc:sldMasterChg chg="modSp">
        <pc:chgData name="Xiaofei Wang" userId="6e1836d3-2ed9-4ae5-8700-9029b71c19c7" providerId="ADAL" clId="{28BB1F51-080E-4579-8F5D-E877D9A6BD12}" dt="2023-01-20T00:39:28.364" v="19"/>
        <pc:sldMasterMkLst>
          <pc:docMk/>
          <pc:sldMasterMk cId="0" sldId="2147483648"/>
        </pc:sldMasterMkLst>
        <pc:spChg chg="mod">
          <ac:chgData name="Xiaofei Wang" userId="6e1836d3-2ed9-4ae5-8700-9029b71c19c7" providerId="ADAL" clId="{28BB1F51-080E-4579-8F5D-E877D9A6BD12}" dt="2023-01-20T00:39:28.364" v="19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13125" y="17780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doc.: IEEE 802.11-07/817r1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15525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July 2009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959225" y="8982075"/>
            <a:ext cx="23590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McCann et al. (RIM)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45154087-5BDE-4B48-84C7-2698CAB7439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 dirty="0">
              <a:latin typeface="Times New Roman" pitchFamily="18" charset="0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b="0" dirty="0">
                <a:latin typeface="Times New Roman" pitchFamily="18" charset="0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9389325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55988" y="9842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doc.: IEEE 802.11-07/817r1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15525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July 2009</a:t>
            </a:r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465513" y="8985250"/>
            <a:ext cx="28162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 b="0"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en-US" dirty="0"/>
              <a:t>McCann et al. (RIM)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F20074BE-560A-41DB-BC97-1DA4FE1305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b="0" dirty="0">
                <a:latin typeface="Times New Roman" pitchFamily="18" charset="0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 dirty="0">
              <a:latin typeface="Times New Roman" pitchFamily="18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602076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doc.: IEEE 802.11-yy/xxxxr0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Month Year</a:t>
            </a:r>
          </a:p>
        </p:txBody>
      </p:sp>
      <p:sp>
        <p:nvSpPr>
          <p:cNvPr id="922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>
                <a:latin typeface="Times New Roman" charset="0"/>
              </a:rPr>
              <a:t>Osama Aboul-Magd (Samsung)</a:t>
            </a:r>
          </a:p>
        </p:txBody>
      </p:sp>
      <p:sp>
        <p:nvSpPr>
          <p:cNvPr id="92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Page </a:t>
            </a:r>
            <a:fld id="{48189E4D-1385-4EFA-9270-3C7FC52F7D9E}" type="slidenum">
              <a:rPr lang="en-US" smtClean="0">
                <a:latin typeface="Times New Roman" charset="0"/>
              </a:rPr>
              <a:pPr/>
              <a:t>1</a:t>
            </a:fld>
            <a:endParaRPr lang="en-US" dirty="0">
              <a:latin typeface="Times New Roman" charset="0"/>
            </a:endParaRPr>
          </a:p>
        </p:txBody>
      </p:sp>
      <p:sp>
        <p:nvSpPr>
          <p:cNvPr id="92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92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219E45C9-B34C-42F3-BF3B-7469E8D7F59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GB" altLang="en-US" sz="1400" dirty="0"/>
              <a:t>doc.: IEEE 802.11-18/1067r0</a:t>
            </a:r>
          </a:p>
        </p:txBody>
      </p:sp>
      <p:sp>
        <p:nvSpPr>
          <p:cNvPr id="18434" name="Rectangle 3">
            <a:extLst>
              <a:ext uri="{FF2B5EF4-FFF2-40B4-BE49-F238E27FC236}">
                <a16:creationId xmlns:a16="http://schemas.microsoft.com/office/drawing/2014/main" id="{82984988-4919-C6FD-450F-5DF37ED902DA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CA" altLang="en-US" sz="1400" dirty="0"/>
              <a:t>July 2018</a:t>
            </a:r>
            <a:endParaRPr lang="en-GB" altLang="en-US" sz="1400" dirty="0"/>
          </a:p>
        </p:txBody>
      </p:sp>
      <p:sp>
        <p:nvSpPr>
          <p:cNvPr id="20484" name="Rectangle 6">
            <a:extLst>
              <a:ext uri="{FF2B5EF4-FFF2-40B4-BE49-F238E27FC236}">
                <a16:creationId xmlns:a16="http://schemas.microsoft.com/office/drawing/2014/main" id="{9F7C0EE7-8514-452E-AD86-EA65F4154F7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  <a:defRPr/>
            </a:pPr>
            <a:r>
              <a:rPr lang="en-GB" altLang="en-US" dirty="0"/>
              <a:t>Michael Montemurro, BlackBerry</a:t>
            </a:r>
          </a:p>
        </p:txBody>
      </p:sp>
      <p:sp>
        <p:nvSpPr>
          <p:cNvPr id="18436" name="Rectangle 7">
            <a:extLst>
              <a:ext uri="{FF2B5EF4-FFF2-40B4-BE49-F238E27FC236}">
                <a16:creationId xmlns:a16="http://schemas.microsoft.com/office/drawing/2014/main" id="{5EA227AB-82DA-D91B-8278-8D4CBB99318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dirty="0"/>
              <a:t>Page </a:t>
            </a:r>
            <a:fld id="{39F08A9F-E56E-49D8-BE1F-3FB39C373478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 dirty="0"/>
          </a:p>
        </p:txBody>
      </p:sp>
      <p:sp>
        <p:nvSpPr>
          <p:cNvPr id="18437" name="Rectangle 2">
            <a:extLst>
              <a:ext uri="{FF2B5EF4-FFF2-40B4-BE49-F238E27FC236}">
                <a16:creationId xmlns:a16="http://schemas.microsoft.com/office/drawing/2014/main" id="{927B1A20-EE13-C2F5-EABB-419D71E4A3F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425" y="750888"/>
            <a:ext cx="6597650" cy="3711575"/>
          </a:xfrm>
          <a:ln cap="flat"/>
        </p:spPr>
      </p:sp>
      <p:sp>
        <p:nvSpPr>
          <p:cNvPr id="18438" name="Rectangle 3">
            <a:extLst>
              <a:ext uri="{FF2B5EF4-FFF2-40B4-BE49-F238E27FC236}">
                <a16:creationId xmlns:a16="http://schemas.microsoft.com/office/drawing/2014/main" id="{C7CE6092-D952-C938-2DCB-A6B7174A7C1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35" rIns="95335"/>
          <a:lstStyle/>
          <a:p>
            <a:endParaRPr lang="en-US" alt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  <p:sp>
        <p:nvSpPr>
          <p:cNvPr id="1126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doc.: IEEE 802.11-yy/xxxxr0</a:t>
            </a:r>
          </a:p>
        </p:txBody>
      </p:sp>
      <p:sp>
        <p:nvSpPr>
          <p:cNvPr id="1126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Month Year</a:t>
            </a:r>
          </a:p>
        </p:txBody>
      </p:sp>
      <p:sp>
        <p:nvSpPr>
          <p:cNvPr id="1127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>
                <a:latin typeface="Times New Roman" charset="0"/>
              </a:rPr>
              <a:t>Osama Aboul-Magd (Samsung)</a:t>
            </a:r>
          </a:p>
        </p:txBody>
      </p:sp>
      <p:sp>
        <p:nvSpPr>
          <p:cNvPr id="1127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Page </a:t>
            </a:r>
            <a:fld id="{484108AB-0851-459B-AB7B-943A8BD15352}" type="slidenum">
              <a:rPr lang="en-US" smtClean="0">
                <a:latin typeface="Times New Roman" charset="0"/>
              </a:rPr>
              <a:pPr/>
              <a:t>3</a:t>
            </a:fld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08614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  <p:sp>
        <p:nvSpPr>
          <p:cNvPr id="1126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doc.: IEEE 802.11-yy/xxxxr0</a:t>
            </a:r>
          </a:p>
        </p:txBody>
      </p:sp>
      <p:sp>
        <p:nvSpPr>
          <p:cNvPr id="1126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Month Year</a:t>
            </a:r>
          </a:p>
        </p:txBody>
      </p:sp>
      <p:sp>
        <p:nvSpPr>
          <p:cNvPr id="1127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>
                <a:latin typeface="Times New Roman" charset="0"/>
              </a:rPr>
              <a:t>Osama Aboul-Magd (Samsung)</a:t>
            </a:r>
          </a:p>
        </p:txBody>
      </p:sp>
      <p:sp>
        <p:nvSpPr>
          <p:cNvPr id="1127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Page </a:t>
            </a:r>
            <a:fld id="{484108AB-0851-459B-AB7B-943A8BD15352}" type="slidenum">
              <a:rPr lang="en-US" smtClean="0">
                <a:latin typeface="Times New Roman" charset="0"/>
              </a:rPr>
              <a:pPr/>
              <a:t>4</a:t>
            </a:fld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23442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  <p:sp>
        <p:nvSpPr>
          <p:cNvPr id="1126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doc.: IEEE 802.11-yy/xxxxr0</a:t>
            </a:r>
          </a:p>
        </p:txBody>
      </p:sp>
      <p:sp>
        <p:nvSpPr>
          <p:cNvPr id="1126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Month Year</a:t>
            </a:r>
          </a:p>
        </p:txBody>
      </p:sp>
      <p:sp>
        <p:nvSpPr>
          <p:cNvPr id="1127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>
                <a:latin typeface="Times New Roman" charset="0"/>
              </a:rPr>
              <a:t>Osama Aboul-Magd (Samsung)</a:t>
            </a:r>
          </a:p>
        </p:txBody>
      </p:sp>
      <p:sp>
        <p:nvSpPr>
          <p:cNvPr id="1127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Page </a:t>
            </a:r>
            <a:fld id="{484108AB-0851-459B-AB7B-943A8BD15352}" type="slidenum">
              <a:rPr lang="en-US" smtClean="0">
                <a:latin typeface="Times New Roman" charset="0"/>
              </a:rPr>
              <a:pPr/>
              <a:t>5</a:t>
            </a:fld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07490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  <p:sp>
        <p:nvSpPr>
          <p:cNvPr id="1126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doc.: IEEE 802.11-yy/xxxxr0</a:t>
            </a:r>
          </a:p>
        </p:txBody>
      </p:sp>
      <p:sp>
        <p:nvSpPr>
          <p:cNvPr id="1126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Month Year</a:t>
            </a:r>
          </a:p>
        </p:txBody>
      </p:sp>
      <p:sp>
        <p:nvSpPr>
          <p:cNvPr id="1127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>
                <a:latin typeface="Times New Roman" charset="0"/>
              </a:rPr>
              <a:t>Osama Aboul-Magd (Samsung)</a:t>
            </a:r>
          </a:p>
        </p:txBody>
      </p:sp>
      <p:sp>
        <p:nvSpPr>
          <p:cNvPr id="1127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Page </a:t>
            </a:r>
            <a:fld id="{484108AB-0851-459B-AB7B-943A8BD15352}" type="slidenum">
              <a:rPr lang="en-US" smtClean="0">
                <a:latin typeface="Times New Roman" charset="0"/>
              </a:rPr>
              <a:pPr/>
              <a:t>6</a:t>
            </a:fld>
            <a:endParaRPr lang="en-US" dirty="0">
              <a:latin typeface="Times New Roman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January 2023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7298C4A9-1BE1-4F3E-AEB2-17B99B9EFE2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January 2023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B169328-FB10-4CCE-BE8D-29E7019DC0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January 2023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5CB11A8-D16E-4488-9A1E-9A9DB9FF63A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8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January 2023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2C2AA55F-21A0-4C33-8D5B-F949F9FB23F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 userDrawn="1"/>
        </p:nvSpPr>
        <p:spPr>
          <a:xfrm>
            <a:off x="8026400" y="381001"/>
            <a:ext cx="711200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0" hangingPunct="0">
              <a:defRPr/>
            </a:pPr>
            <a:endParaRPr lang="en-US" sz="1200" dirty="0">
              <a:latin typeface="Times New Roman" pitchFamily="18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CB95CDD-E1F6-2D43-A6DE-DFE5E038FF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E8C9794E-61A5-714F-A1C3-0B830A40B19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January 2023</a:t>
            </a:r>
          </a:p>
        </p:txBody>
      </p: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8DF689E7-6B72-2C4B-99D0-CD708FC1A4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92BF0E52-58D7-5042-997A-535993AD52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0237118-83BD-4B23-982E-CD5E6FF86FA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January 2023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41B1149-93ED-4B20-9D06-2EA1633ACF1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January 2023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B50AC4A1-9EDD-418F-BF18-D14DFF7D5AE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January 2023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DEBE40CA-1E62-416D-A241-FA5841C191C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January 2023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1D7CBF4-CC94-46D6-8EA3-9FB840F1EF4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January 2023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CFF990C1-5614-4E6E-A51E-082353170FF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January 2023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F0322A2-EA9E-4309-B151-0EFD3D11181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389717" y="609600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January 2023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CF0139EF-CB43-4E17-A210-52FB82B59E9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17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January 2023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674123" y="6475413"/>
            <a:ext cx="171777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Slide </a:t>
            </a:r>
            <a:fld id="{C0237118-83BD-4B23-982E-CD5E6FF86FA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94586" y="304027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dirty="0">
                <a:latin typeface="Times New Roman" pitchFamily="18" charset="0"/>
              </a:rPr>
              <a:t>doc.: IEEE 802.11-23/0093r1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200" b="0" dirty="0">
              <a:latin typeface="Times New Roman" pitchFamily="18" charset="0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1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200" b="0" dirty="0">
                <a:latin typeface="Times New Roman" pitchFamily="18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200" b="0" dirty="0"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06" r:id="rId1"/>
    <p:sldLayoutId id="2147484217" r:id="rId2"/>
    <p:sldLayoutId id="2147484207" r:id="rId3"/>
    <p:sldLayoutId id="2147484208" r:id="rId4"/>
    <p:sldLayoutId id="2147484209" r:id="rId5"/>
    <p:sldLayoutId id="2147484210" r:id="rId6"/>
    <p:sldLayoutId id="2147484211" r:id="rId7"/>
    <p:sldLayoutId id="2147484212" r:id="rId8"/>
    <p:sldLayoutId id="2147484213" r:id="rId9"/>
    <p:sldLayoutId id="2147484214" r:id="rId10"/>
    <p:sldLayoutId id="2147484215" r:id="rId11"/>
    <p:sldLayoutId id="2147484216" r:id="rId12"/>
  </p:sldLayoutIdLst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674123" y="6475413"/>
            <a:ext cx="1717778" cy="184666"/>
          </a:xfrm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Xiaofei Wang (InterDigital)</a:t>
            </a:r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1066800"/>
          </a:xfrm>
          <a:noFill/>
        </p:spPr>
        <p:txBody>
          <a:bodyPr/>
          <a:lstStyle/>
          <a:p>
            <a:r>
              <a:rPr lang="en-US" dirty="0"/>
              <a:t>January 2023 AIML TIG Closing Report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2209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2023-01-19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73024517"/>
              </p:ext>
            </p:extLst>
          </p:nvPr>
        </p:nvGraphicFramePr>
        <p:xfrm>
          <a:off x="2071688" y="2357438"/>
          <a:ext cx="8559800" cy="1190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534348" imgH="1182309" progId="Word.Document.8">
                  <p:embed/>
                </p:oleObj>
              </mc:Choice>
              <mc:Fallback>
                <p:oleObj name="Document" r:id="rId3" imgW="8534348" imgH="1182309" progId="Word.Document.8">
                  <p:embed/>
                  <p:pic>
                    <p:nvPicPr>
                      <p:cNvPr id="1026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71688" y="2357438"/>
                        <a:ext cx="8559800" cy="1190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dirty="0"/>
              <a:t>Authors: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851CB6F-A90E-4047-B9B5-BAA26AA9BD1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8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January 2023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Date Placeholder 3">
            <a:extLst>
              <a:ext uri="{FF2B5EF4-FFF2-40B4-BE49-F238E27FC236}">
                <a16:creationId xmlns:a16="http://schemas.microsoft.com/office/drawing/2014/main" id="{481163E3-3235-B93B-D977-4040786F5097}"/>
              </a:ext>
            </a:extLst>
          </p:cNvPr>
          <p:cNvSpPr>
            <a:spLocks noGrp="1"/>
          </p:cNvSpPr>
          <p:nvPr>
            <p:ph type="dt" sz="quarter" idx="10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CA" altLang="en-US" dirty="0"/>
              <a:t>January 2023</a:t>
            </a:r>
            <a:endParaRPr lang="en-GB" altLang="en-US" sz="1800" dirty="0"/>
          </a:p>
        </p:txBody>
      </p:sp>
      <p:sp>
        <p:nvSpPr>
          <p:cNvPr id="3075" name="Footer Placeholder 4">
            <a:extLst>
              <a:ext uri="{FF2B5EF4-FFF2-40B4-BE49-F238E27FC236}">
                <a16:creationId xmlns:a16="http://schemas.microsoft.com/office/drawing/2014/main" id="{045C5F91-7E5E-4101-9D99-9A940BB1C4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9677400" y="6475414"/>
            <a:ext cx="171777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GB" dirty="0"/>
              <a:t>Xiaofei Wang (InterDigital)</a:t>
            </a:r>
            <a:endParaRPr lang="en-GB" altLang="en-US" sz="1200" b="0" dirty="0"/>
          </a:p>
        </p:txBody>
      </p:sp>
      <p:sp>
        <p:nvSpPr>
          <p:cNvPr id="17411" name="Slide Number Placeholder 5">
            <a:extLst>
              <a:ext uri="{FF2B5EF4-FFF2-40B4-BE49-F238E27FC236}">
                <a16:creationId xmlns:a16="http://schemas.microsoft.com/office/drawing/2014/main" id="{8B02B45E-32DD-E1B8-2B9E-96BDB327CC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422EB9C2-4523-4101-8834-B68FD7935310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GB" altLang="en-US" sz="1200" b="0" dirty="0"/>
          </a:p>
        </p:txBody>
      </p:sp>
      <p:sp>
        <p:nvSpPr>
          <p:cNvPr id="17412" name="Rectangle 2">
            <a:extLst>
              <a:ext uri="{FF2B5EF4-FFF2-40B4-BE49-F238E27FC236}">
                <a16:creationId xmlns:a16="http://schemas.microsoft.com/office/drawing/2014/main" id="{76ED1CA6-1028-934D-8519-967EB5D70F9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Abstract</a:t>
            </a:r>
          </a:p>
        </p:txBody>
      </p:sp>
      <p:sp>
        <p:nvSpPr>
          <p:cNvPr id="17413" name="Rectangle 3">
            <a:extLst>
              <a:ext uri="{FF2B5EF4-FFF2-40B4-BE49-F238E27FC236}">
                <a16:creationId xmlns:a16="http://schemas.microsoft.com/office/drawing/2014/main" id="{C2334348-7D14-5567-9887-24899B21D49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altLang="en-US" sz="2800" dirty="0"/>
              <a:t>Closing report for the AIML TIG for January 2023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905000"/>
            <a:ext cx="10363200" cy="4114800"/>
          </a:xfrm>
        </p:spPr>
        <p:txBody>
          <a:bodyPr/>
          <a:lstStyle/>
          <a:p>
            <a:pPr marL="342900" lvl="1" indent="-342900">
              <a:lnSpc>
                <a:spcPct val="90000"/>
              </a:lnSpc>
              <a:buChar char="•"/>
            </a:pPr>
            <a:r>
              <a:rPr lang="en-US" sz="2400" b="1" dirty="0">
                <a:ea typeface="+mn-ea"/>
                <a:cs typeface="+mn-cs"/>
              </a:rPr>
              <a:t>4 Sessions</a:t>
            </a:r>
          </a:p>
          <a:p>
            <a:pPr marL="685800" lvl="2" indent="-342900">
              <a:lnSpc>
                <a:spcPct val="90000"/>
              </a:lnSpc>
            </a:pPr>
            <a:r>
              <a:rPr lang="en-US" sz="2000" dirty="0"/>
              <a:t>Monday AM2</a:t>
            </a:r>
          </a:p>
          <a:p>
            <a:pPr marL="685800" lvl="2" indent="-342900">
              <a:lnSpc>
                <a:spcPct val="90000"/>
              </a:lnSpc>
            </a:pPr>
            <a:r>
              <a:rPr lang="en-US" sz="2000" dirty="0"/>
              <a:t>Monday EVE</a:t>
            </a:r>
          </a:p>
          <a:p>
            <a:pPr marL="685800" lvl="2" indent="-342900">
              <a:lnSpc>
                <a:spcPct val="90000"/>
              </a:lnSpc>
            </a:pPr>
            <a:r>
              <a:rPr lang="en-US" sz="2000" dirty="0"/>
              <a:t>Wednesday AM1</a:t>
            </a:r>
          </a:p>
          <a:p>
            <a:pPr marL="685800" lvl="2" indent="-342900">
              <a:lnSpc>
                <a:spcPct val="90000"/>
              </a:lnSpc>
            </a:pPr>
            <a:r>
              <a:rPr lang="en-US" sz="2000" dirty="0"/>
              <a:t>Thursday AM1</a:t>
            </a:r>
          </a:p>
          <a:p>
            <a:pPr marL="342900" lvl="2" indent="0">
              <a:lnSpc>
                <a:spcPct val="90000"/>
              </a:lnSpc>
              <a:buNone/>
            </a:pPr>
            <a:endParaRPr lang="en-US" sz="2000" dirty="0"/>
          </a:p>
          <a:p>
            <a:pPr marL="342900" lvl="1" indent="-342900">
              <a:lnSpc>
                <a:spcPct val="90000"/>
              </a:lnSpc>
              <a:buChar char="•"/>
            </a:pPr>
            <a:r>
              <a:rPr lang="en-US" sz="2400" b="1" dirty="0">
                <a:ea typeface="+mn-ea"/>
                <a:cs typeface="+mn-cs"/>
              </a:rPr>
              <a:t>7 technical contributions</a:t>
            </a:r>
          </a:p>
          <a:p>
            <a:pPr marL="685800" lvl="2" indent="-342900">
              <a:lnSpc>
                <a:spcPct val="90000"/>
              </a:lnSpc>
            </a:pPr>
            <a:r>
              <a:rPr lang="en-US" sz="2000" dirty="0"/>
              <a:t>1 use case</a:t>
            </a:r>
          </a:p>
          <a:p>
            <a:pPr marL="685800" lvl="2" indent="-342900">
              <a:lnSpc>
                <a:spcPct val="90000"/>
              </a:lnSpc>
            </a:pPr>
            <a:r>
              <a:rPr lang="en-US" sz="2000" dirty="0"/>
              <a:t>4 technical report draft proposals</a:t>
            </a:r>
          </a:p>
          <a:p>
            <a:pPr marL="685800" lvl="2" indent="-342900">
              <a:lnSpc>
                <a:spcPct val="90000"/>
              </a:lnSpc>
            </a:pPr>
            <a:r>
              <a:rPr lang="en-US" sz="2000" dirty="0"/>
              <a:t>2 feedback on EU BEREC report</a:t>
            </a:r>
            <a:endParaRPr lang="en-US" dirty="0"/>
          </a:p>
          <a:p>
            <a:pPr marL="457200" lvl="1" indent="0">
              <a:lnSpc>
                <a:spcPct val="90000"/>
              </a:lnSpc>
              <a:buNone/>
            </a:pPr>
            <a:endParaRPr lang="en-US" dirty="0"/>
          </a:p>
          <a:p>
            <a:pPr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endParaRPr lang="en-US" sz="1600" dirty="0"/>
          </a:p>
          <a:p>
            <a:pPr lvl="1">
              <a:lnSpc>
                <a:spcPct val="90000"/>
              </a:lnSpc>
            </a:pPr>
            <a:endParaRPr lang="en-US" sz="1600" dirty="0"/>
          </a:p>
          <a:p>
            <a:pPr marL="57150" indent="0">
              <a:lnSpc>
                <a:spcPct val="90000"/>
              </a:lnSpc>
              <a:buNone/>
            </a:pPr>
            <a:endParaRPr lang="en-US" sz="2000" dirty="0"/>
          </a:p>
          <a:p>
            <a:pPr>
              <a:lnSpc>
                <a:spcPct val="90000"/>
              </a:lnSpc>
            </a:pPr>
            <a:endParaRPr lang="en-US" altLang="en-US" sz="1800" dirty="0">
              <a:ea typeface="MS PGothic" panose="020B0600070205080204" pitchFamily="34" charset="-128"/>
            </a:endParaRPr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 Completed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B43621-837E-8D47-9CDC-89DF0A853A4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January 2023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816150" y="6475413"/>
            <a:ext cx="1575751" cy="169277"/>
          </a:xfrm>
          <a:noFill/>
        </p:spPr>
        <p:txBody>
          <a:bodyPr/>
          <a:lstStyle/>
          <a:p>
            <a:r>
              <a:rPr lang="en-US" sz="1100" dirty="0">
                <a:latin typeface="Times New Roman" charset="0"/>
              </a:rPr>
              <a:t>Xiaofei Wang (InterDigital)</a:t>
            </a:r>
          </a:p>
        </p:txBody>
      </p:sp>
    </p:spTree>
    <p:extLst>
      <p:ext uri="{BB962C8B-B14F-4D97-AF65-F5344CB8AC3E}">
        <p14:creationId xmlns:p14="http://schemas.microsoft.com/office/powerpoint/2010/main" val="12167786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905000"/>
            <a:ext cx="10363200" cy="4114800"/>
          </a:xfrm>
        </p:spPr>
        <p:txBody>
          <a:bodyPr/>
          <a:lstStyle/>
          <a:p>
            <a:pPr marL="342900" lvl="1" indent="-342900">
              <a:lnSpc>
                <a:spcPct val="90000"/>
              </a:lnSpc>
              <a:buChar char="•"/>
            </a:pPr>
            <a:r>
              <a:rPr lang="en-US" sz="2400" b="1" dirty="0">
                <a:ea typeface="+mn-ea"/>
                <a:cs typeface="+mn-cs"/>
              </a:rPr>
              <a:t>Completed feedback for EU BEREC Report on AI in Telecom as input for 802.18</a:t>
            </a:r>
          </a:p>
          <a:p>
            <a:pPr marL="685800" lvl="2" indent="-342900">
              <a:lnSpc>
                <a:spcPct val="90000"/>
              </a:lnSpc>
            </a:pPr>
            <a:r>
              <a:rPr lang="en-US" sz="2000" dirty="0"/>
              <a:t>11-23/124r1</a:t>
            </a:r>
          </a:p>
          <a:p>
            <a:pPr marL="685800" lvl="2" indent="-342900">
              <a:lnSpc>
                <a:spcPct val="90000"/>
              </a:lnSpc>
            </a:pPr>
            <a:endParaRPr lang="en-US" sz="2000" dirty="0"/>
          </a:p>
          <a:p>
            <a:pPr marL="685800" lvl="2" indent="-342900">
              <a:lnSpc>
                <a:spcPct val="90000"/>
              </a:lnSpc>
            </a:pPr>
            <a:endParaRPr lang="en-US" sz="2000" dirty="0"/>
          </a:p>
          <a:p>
            <a:pPr marL="342900" lvl="1" indent="-342900">
              <a:lnSpc>
                <a:spcPct val="90000"/>
              </a:lnSpc>
              <a:buChar char="•"/>
            </a:pPr>
            <a:r>
              <a:rPr lang="en-US" sz="2400" b="1" dirty="0">
                <a:ea typeface="+mn-ea"/>
                <a:cs typeface="+mn-cs"/>
              </a:rPr>
              <a:t>TIG approved 4 updated sections for technical report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11-22/987r3 the AIML TIG Technical Report containing the first use case on CSI compression has been approved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11-22/1934r5 Use case 1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11-22/2119r6 Use case 2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11-23/0050r3 Use case 3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 marL="457200" lvl="1" indent="0">
              <a:lnSpc>
                <a:spcPct val="90000"/>
              </a:lnSpc>
              <a:buNone/>
            </a:pPr>
            <a:endParaRPr lang="en-US" dirty="0"/>
          </a:p>
          <a:p>
            <a:pPr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endParaRPr lang="en-US" sz="1600" dirty="0"/>
          </a:p>
          <a:p>
            <a:pPr lvl="1">
              <a:lnSpc>
                <a:spcPct val="90000"/>
              </a:lnSpc>
            </a:pPr>
            <a:endParaRPr lang="en-US" sz="1600" dirty="0"/>
          </a:p>
          <a:p>
            <a:pPr marL="57150" indent="0">
              <a:lnSpc>
                <a:spcPct val="90000"/>
              </a:lnSpc>
              <a:buNone/>
            </a:pPr>
            <a:endParaRPr lang="en-US" sz="2000" dirty="0"/>
          </a:p>
          <a:p>
            <a:pPr>
              <a:lnSpc>
                <a:spcPct val="90000"/>
              </a:lnSpc>
            </a:pPr>
            <a:endParaRPr lang="en-US" altLang="en-US" sz="1800" dirty="0">
              <a:ea typeface="MS PGothic" panose="020B0600070205080204" pitchFamily="34" charset="-128"/>
            </a:endParaRPr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 Completed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B43621-837E-8D47-9CDC-89DF0A853A4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January 2023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816150" y="6475413"/>
            <a:ext cx="1575751" cy="169277"/>
          </a:xfrm>
          <a:noFill/>
        </p:spPr>
        <p:txBody>
          <a:bodyPr/>
          <a:lstStyle/>
          <a:p>
            <a:r>
              <a:rPr lang="en-US" sz="1100" dirty="0">
                <a:latin typeface="Times New Roman" charset="0"/>
              </a:rPr>
              <a:t>Xiaofei Wang (InterDigital)</a:t>
            </a:r>
          </a:p>
        </p:txBody>
      </p:sp>
    </p:spTree>
    <p:extLst>
      <p:ext uri="{BB962C8B-B14F-4D97-AF65-F5344CB8AC3E}">
        <p14:creationId xmlns:p14="http://schemas.microsoft.com/office/powerpoint/2010/main" val="28686338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905000"/>
            <a:ext cx="103632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kern="0" dirty="0"/>
              <a:t>Discussion on next steps for the </a:t>
            </a:r>
            <a:r>
              <a:rPr lang="en-US" dirty="0"/>
              <a:t>AIML TIG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Option 1: terminate in March 2023</a:t>
            </a:r>
          </a:p>
          <a:p>
            <a:pPr lvl="1">
              <a:lnSpc>
                <a:spcPct val="90000"/>
              </a:lnSpc>
            </a:pPr>
            <a:r>
              <a:rPr lang="en-US" kern="0" dirty="0"/>
              <a:t>Option 2: look to insert AIML features in other SG/TG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Option 3: extend the TIG for 2 or 3 meeting cycles</a:t>
            </a:r>
            <a:endParaRPr lang="en-US" kern="0" dirty="0"/>
          </a:p>
          <a:p>
            <a:pPr>
              <a:lnSpc>
                <a:spcPct val="90000"/>
              </a:lnSpc>
            </a:pPr>
            <a:endParaRPr lang="en-US" dirty="0"/>
          </a:p>
          <a:p>
            <a:pPr marL="457200" lvl="1" indent="0">
              <a:lnSpc>
                <a:spcPct val="90000"/>
              </a:lnSpc>
              <a:buNone/>
            </a:pPr>
            <a:endParaRPr lang="en-US" dirty="0"/>
          </a:p>
          <a:p>
            <a:pPr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endParaRPr lang="en-US" sz="1600" dirty="0"/>
          </a:p>
          <a:p>
            <a:pPr lvl="1">
              <a:lnSpc>
                <a:spcPct val="90000"/>
              </a:lnSpc>
            </a:pPr>
            <a:endParaRPr lang="en-US" sz="1600" dirty="0"/>
          </a:p>
          <a:p>
            <a:pPr marL="57150" indent="0">
              <a:lnSpc>
                <a:spcPct val="90000"/>
              </a:lnSpc>
              <a:buNone/>
            </a:pPr>
            <a:endParaRPr lang="en-US" sz="2000" dirty="0"/>
          </a:p>
          <a:p>
            <a:pPr>
              <a:lnSpc>
                <a:spcPct val="90000"/>
              </a:lnSpc>
            </a:pPr>
            <a:endParaRPr lang="en-US" altLang="en-US" sz="1800" dirty="0">
              <a:ea typeface="MS PGothic" panose="020B0600070205080204" pitchFamily="34" charset="-128"/>
            </a:endParaRPr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 Completed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B43621-837E-8D47-9CDC-89DF0A853A4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January 2023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816150" y="6475413"/>
            <a:ext cx="1575751" cy="169277"/>
          </a:xfrm>
          <a:noFill/>
        </p:spPr>
        <p:txBody>
          <a:bodyPr/>
          <a:lstStyle/>
          <a:p>
            <a:r>
              <a:rPr lang="en-US" sz="1100" dirty="0">
                <a:latin typeface="Times New Roman" charset="0"/>
              </a:rPr>
              <a:t>Xiaofei Wang (InterDigital)</a:t>
            </a:r>
          </a:p>
        </p:txBody>
      </p:sp>
    </p:spTree>
    <p:extLst>
      <p:ext uri="{BB962C8B-B14F-4D97-AF65-F5344CB8AC3E}">
        <p14:creationId xmlns:p14="http://schemas.microsoft.com/office/powerpoint/2010/main" val="3812488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CC6D9C-231E-4010-9950-661F4D83FA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2 Teleconferences: </a:t>
            </a:r>
          </a:p>
          <a:p>
            <a:pPr lvl="1">
              <a:lnSpc>
                <a:spcPct val="80000"/>
              </a:lnSpc>
            </a:pPr>
            <a:r>
              <a:rPr lang="en-US" altLang="en-US" b="1" dirty="0"/>
              <a:t>February 13, 2023 at 10 am -- 11:30 am ET</a:t>
            </a:r>
          </a:p>
          <a:p>
            <a:pPr lvl="1">
              <a:lnSpc>
                <a:spcPct val="80000"/>
              </a:lnSpc>
            </a:pPr>
            <a:r>
              <a:rPr lang="en-US" altLang="en-US" b="1" dirty="0"/>
              <a:t>February 27, 2023 at 10 am – 11:30 am ET</a:t>
            </a:r>
          </a:p>
          <a:p>
            <a:pPr marL="0" indent="0">
              <a:lnSpc>
                <a:spcPct val="90000"/>
              </a:lnSpc>
              <a:buNone/>
            </a:pPr>
            <a:endParaRPr lang="en-US" kern="0" dirty="0"/>
          </a:p>
          <a:p>
            <a:pPr>
              <a:lnSpc>
                <a:spcPct val="90000"/>
              </a:lnSpc>
            </a:pPr>
            <a:r>
              <a:rPr lang="en-US" kern="0" dirty="0"/>
              <a:t>Continue with technical presentations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Use cases and technical report presentations</a:t>
            </a:r>
          </a:p>
          <a:p>
            <a:pPr lvl="1">
              <a:lnSpc>
                <a:spcPct val="90000"/>
              </a:lnSpc>
            </a:pPr>
            <a:r>
              <a:rPr lang="en-US"/>
              <a:t>Conclusions and recommendations</a:t>
            </a:r>
            <a:endParaRPr lang="en-US" dirty="0"/>
          </a:p>
          <a:p>
            <a:pPr lvl="1">
              <a:lnSpc>
                <a:spcPct val="90000"/>
              </a:lnSpc>
            </a:pPr>
            <a:endParaRPr lang="en-US" kern="0" dirty="0"/>
          </a:p>
          <a:p>
            <a:pPr>
              <a:lnSpc>
                <a:spcPct val="90000"/>
              </a:lnSpc>
            </a:pPr>
            <a:r>
              <a:rPr lang="en-US" kern="0" dirty="0"/>
              <a:t>Decision on next steps for the </a:t>
            </a:r>
            <a:r>
              <a:rPr lang="en-US" dirty="0"/>
              <a:t>AIML TIG</a:t>
            </a:r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Plans for March 2023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B43621-837E-8D47-9CDC-89DF0A853A4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January 2023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816150" y="6475413"/>
            <a:ext cx="1575751" cy="169277"/>
          </a:xfrm>
          <a:noFill/>
        </p:spPr>
        <p:txBody>
          <a:bodyPr/>
          <a:lstStyle/>
          <a:p>
            <a:r>
              <a:rPr lang="en-US" sz="1100" dirty="0">
                <a:latin typeface="Times New Roman" charset="0"/>
              </a:rPr>
              <a:t>Xiaofei Wang (InterDigital)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5993</TotalTime>
  <Words>327</Words>
  <Application>Microsoft Office PowerPoint</Application>
  <PresentationFormat>Widescreen</PresentationFormat>
  <Paragraphs>92</Paragraphs>
  <Slides>6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Times New Roman</vt:lpstr>
      <vt:lpstr>802-11-Submission</vt:lpstr>
      <vt:lpstr>Document</vt:lpstr>
      <vt:lpstr>January 2023 AIML TIG Closing Report</vt:lpstr>
      <vt:lpstr>Abstract</vt:lpstr>
      <vt:lpstr>Work Completed</vt:lpstr>
      <vt:lpstr>Work Completed</vt:lpstr>
      <vt:lpstr>Work Completed</vt:lpstr>
      <vt:lpstr>Plans for March 2023</vt:lpstr>
    </vt:vector>
  </TitlesOfParts>
  <Manager/>
  <Company>BlackBerry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REVme Closing Report</dc:title>
  <dc:subject/>
  <dc:creator>Michael Montemurro</dc:creator>
  <cp:keywords/>
  <dc:description/>
  <cp:lastModifiedBy>Xiaofei Wang</cp:lastModifiedBy>
  <cp:revision>205</cp:revision>
  <cp:lastPrinted>1998-02-10T13:28:06Z</cp:lastPrinted>
  <dcterms:created xsi:type="dcterms:W3CDTF">2007-05-21T21:00:37Z</dcterms:created>
  <dcterms:modified xsi:type="dcterms:W3CDTF">2023-01-20T00:39:33Z</dcterms:modified>
  <cp:category/>
</cp:coreProperties>
</file>