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6" r:id="rId5"/>
    <p:sldId id="262" r:id="rId6"/>
    <p:sldId id="265" r:id="rId7"/>
    <p:sldId id="267" r:id="rId8"/>
    <p:sldId id="268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57" d="100"/>
          <a:sy n="57" d="100"/>
        </p:scale>
        <p:origin x="72" y="12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910BDB47-747D-4A8C-AF8A-7E70F246CD07}"/>
    <pc:docChg chg="modSld">
      <pc:chgData name="Joseph Levy" userId="3766db8f-7892-44ce-ae9b-8fce39950acf" providerId="ADAL" clId="{910BDB47-747D-4A8C-AF8A-7E70F246CD07}" dt="2023-01-16T13:48:51.634" v="2" actId="2"/>
      <pc:docMkLst>
        <pc:docMk/>
      </pc:docMkLst>
      <pc:sldChg chg="modSp mod">
        <pc:chgData name="Joseph Levy" userId="3766db8f-7892-44ce-ae9b-8fce39950acf" providerId="ADAL" clId="{910BDB47-747D-4A8C-AF8A-7E70F246CD07}" dt="2023-01-16T13:48:47.724" v="0" actId="2"/>
        <pc:sldMkLst>
          <pc:docMk/>
          <pc:sldMk cId="624506411" sldId="265"/>
        </pc:sldMkLst>
        <pc:spChg chg="mod">
          <ac:chgData name="Joseph Levy" userId="3766db8f-7892-44ce-ae9b-8fce39950acf" providerId="ADAL" clId="{910BDB47-747D-4A8C-AF8A-7E70F246CD07}" dt="2023-01-16T13:48:47.724" v="0" actId="2"/>
          <ac:spMkLst>
            <pc:docMk/>
            <pc:sldMk cId="624506411" sldId="265"/>
            <ac:spMk id="3" creationId="{9C33ADF5-08C5-E729-D005-946F73981AC9}"/>
          </ac:spMkLst>
        </pc:spChg>
      </pc:sldChg>
      <pc:sldChg chg="modSp mod">
        <pc:chgData name="Joseph Levy" userId="3766db8f-7892-44ce-ae9b-8fce39950acf" providerId="ADAL" clId="{910BDB47-747D-4A8C-AF8A-7E70F246CD07}" dt="2023-01-16T13:48:50.098" v="1" actId="2"/>
        <pc:sldMkLst>
          <pc:docMk/>
          <pc:sldMk cId="4078511522" sldId="268"/>
        </pc:sldMkLst>
        <pc:spChg chg="mod">
          <ac:chgData name="Joseph Levy" userId="3766db8f-7892-44ce-ae9b-8fce39950acf" providerId="ADAL" clId="{910BDB47-747D-4A8C-AF8A-7E70F246CD07}" dt="2023-01-16T13:48:50.098" v="1" actId="2"/>
          <ac:spMkLst>
            <pc:docMk/>
            <pc:sldMk cId="4078511522" sldId="268"/>
            <ac:spMk id="3" creationId="{AC240068-1C68-5C01-721B-F611B040AB1E}"/>
          </ac:spMkLst>
        </pc:spChg>
      </pc:sldChg>
      <pc:sldChg chg="modSp mod">
        <pc:chgData name="Joseph Levy" userId="3766db8f-7892-44ce-ae9b-8fce39950acf" providerId="ADAL" clId="{910BDB47-747D-4A8C-AF8A-7E70F246CD07}" dt="2023-01-16T13:48:51.634" v="2" actId="2"/>
        <pc:sldMkLst>
          <pc:docMk/>
          <pc:sldMk cId="3310906553" sldId="269"/>
        </pc:sldMkLst>
        <pc:spChg chg="mod">
          <ac:chgData name="Joseph Levy" userId="3766db8f-7892-44ce-ae9b-8fce39950acf" providerId="ADAL" clId="{910BDB47-747D-4A8C-AF8A-7E70F246CD07}" dt="2023-01-16T13:48:51.634" v="2" actId="2"/>
          <ac:spMkLst>
            <pc:docMk/>
            <pc:sldMk cId="3310906553" sldId="269"/>
            <ac:spMk id="3" creationId="{AC240068-1C68-5C01-721B-F611B040AB1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23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20-0000-802-11-editorial-style-guide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myproject/Public/mytools/draft/stylema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the use of That and Which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631388"/>
              </p:ext>
            </p:extLst>
          </p:nvPr>
        </p:nvGraphicFramePr>
        <p:xfrm>
          <a:off x="998538" y="2416175"/>
          <a:ext cx="102266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6175"/>
                        <a:ext cx="102266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– </a:t>
            </a:r>
            <a:r>
              <a:rPr lang="pt-BR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11-09/1034r20 802.11 Editorial Style Guide</a:t>
            </a: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/>
              <a:t>[2] - </a:t>
            </a:r>
            <a:r>
              <a:rPr lang="en-US" b="1" i="0" u="none" strike="noStrike" dirty="0">
                <a:solidFill>
                  <a:srgbClr val="005D94"/>
                </a:solidFill>
                <a:effectLst/>
                <a:latin typeface="Open Sans" panose="020B0606030504020204" pitchFamily="34" charset="0"/>
                <a:hlinkClick r:id="rId4"/>
              </a:rPr>
              <a:t>IEEE SA Standards Style Manual (PDF)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After a discussion in TGbe, it became apparent to me that the current text in the 802.11 style guide while correct is lacking in clarity regarding the use of  that and which.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GB" sz="3600" dirty="0"/>
              <a:t>The 802.11 Style Guide [1] states: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374777"/>
            <a:ext cx="10361084" cy="4035423"/>
          </a:xfrm>
        </p:spPr>
        <p:txBody>
          <a:bodyPr/>
          <a:lstStyle/>
          <a:p>
            <a:pPr marL="914400" marR="0" lvl="2" indent="0">
              <a:spcBef>
                <a:spcPts val="1200"/>
              </a:spcBef>
              <a:spcAft>
                <a:spcPts val="300"/>
              </a:spcAft>
            </a:pPr>
            <a:r>
              <a:rPr lang="en-GB" sz="36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“2.8.1 Which / that</a:t>
            </a:r>
            <a:endParaRPr lang="en-US" sz="3600" b="1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that the use of which and that as described in the IEEE-SA style guide.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use of “which” should generally be preceded by a comma or preposition.”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GB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 does not convey the essential difference between that and which. That is a normative statement, while which is an informative statement.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GB" sz="3600" dirty="0"/>
              <a:t>The IEE SA Style Guide 2021 [2] states: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658599" cy="5149848"/>
          </a:xfrm>
        </p:spPr>
        <p:txBody>
          <a:bodyPr/>
          <a:lstStyle/>
          <a:p>
            <a:r>
              <a:rPr lang="en-US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10.2 That and which 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/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words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are commonly misused; they are not interchangeable.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 best reserved in essential (or restrictive) clauses,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 appropriate in nonessential (or nonrestrictive) parenthetical clauses. Simply stated, if a comma, can be inserted before the word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word should be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If a comma would not be used, the word to use is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Example: </a:t>
            </a:r>
            <a:endParaRPr lang="en-US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a) Defining the inputs and outputs provides a better understanding of the steps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are necessary to complete the process.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b) Defining the inputs and outputs provides a better understanding of these steps,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are explained later in this standard. </a:t>
            </a:r>
            <a:endParaRPr lang="en-GB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223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01633"/>
          </a:xfrm>
        </p:spPr>
        <p:txBody>
          <a:bodyPr/>
          <a:lstStyle/>
          <a:p>
            <a:r>
              <a:rPr lang="en-GB" dirty="0"/>
              <a:t>Proposal for the 802.11 Style guide: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98728" y="1102517"/>
            <a:ext cx="11494028" cy="5357814"/>
          </a:xfrm>
          <a:ln/>
        </p:spPr>
        <p:txBody>
          <a:bodyPr/>
          <a:lstStyle/>
          <a:p>
            <a:pPr marL="914400" marR="0" lvl="2" indent="0">
              <a:spcBef>
                <a:spcPts val="1200"/>
              </a:spcBef>
              <a:spcAft>
                <a:spcPts val="300"/>
              </a:spcAft>
            </a:pPr>
            <a:r>
              <a:rPr lang="en-GB" sz="32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2.8.1 Which / that</a:t>
            </a:r>
            <a:endParaRPr lang="en-US" sz="3200" b="1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words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are </a:t>
            </a:r>
            <a:r>
              <a:rPr lang="en-US" sz="3200" b="0" dirty="0">
                <a:latin typeface="Times New Roman" panose="02020603050405020304" pitchFamily="18" charset="0"/>
              </a:rPr>
              <a:t>commonly misused; they are not interchangeable. </a:t>
            </a:r>
            <a:r>
              <a:rPr lang="en-US" sz="3200" b="0" i="1" dirty="0">
                <a:latin typeface="Times New Roman" panose="02020603050405020304" pitchFamily="18" charset="0"/>
              </a:rPr>
              <a:t>That</a:t>
            </a:r>
            <a:r>
              <a:rPr lang="en-US" sz="3200" b="0" dirty="0">
                <a:latin typeface="Times New Roman" panose="02020603050405020304" pitchFamily="18" charset="0"/>
              </a:rPr>
              <a:t> is best reserved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 essential (or restrictive) clauses,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 appropriate in nonessential (or nonrestrictive) parenthetical clauses. Simply stated, if a comma can be inserted before the word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the word should be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</a:t>
            </a:r>
            <a:r>
              <a:rPr lang="en-US" sz="32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as the comma often indicates a parenthetical clause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If a comma would not be used, the word to use is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 </a:t>
            </a:r>
            <a:r>
              <a:rPr lang="en-US" sz="3200" b="0" dirty="0">
                <a:latin typeface="Times New Roman" panose="02020603050405020304" pitchFamily="18" charset="0"/>
              </a:rPr>
              <a:t>Generally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when writing normative text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should be used and when adding informative text </a:t>
            </a:r>
            <a:r>
              <a:rPr lang="en-US" sz="3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which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is used. 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5DF2-1C5C-1284-073C-B4A91ACB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343" y="646113"/>
            <a:ext cx="11125199" cy="573087"/>
          </a:xfrm>
        </p:spPr>
        <p:txBody>
          <a:bodyPr/>
          <a:lstStyle/>
          <a:p>
            <a:r>
              <a:rPr lang="en-US" dirty="0"/>
              <a:t>Examples of the correct use of </a:t>
            </a:r>
            <a:r>
              <a:rPr lang="en-US" i="1" dirty="0"/>
              <a:t>that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3ADF5-08C5-E729-D005-946F73981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269" y="1258889"/>
            <a:ext cx="10970685" cy="5216525"/>
          </a:xfrm>
        </p:spPr>
        <p:txBody>
          <a:bodyPr/>
          <a:lstStyle/>
          <a:p>
            <a:pPr algn="l"/>
            <a:r>
              <a:rPr lang="en-US" sz="2800" dirty="0"/>
              <a:t>183.26: deauthentication service: The service </a:t>
            </a:r>
            <a:r>
              <a:rPr lang="en-US" sz="2800" dirty="0">
                <a:highlight>
                  <a:srgbClr val="FFFF00"/>
                </a:highlight>
              </a:rPr>
              <a:t>that</a:t>
            </a:r>
            <a:r>
              <a:rPr lang="en-US" sz="2800" dirty="0"/>
              <a:t> voids an existing authentication relationship.</a:t>
            </a:r>
          </a:p>
          <a:p>
            <a:pPr algn="l"/>
            <a:r>
              <a:rPr lang="en-US" sz="2800" dirty="0"/>
              <a:t>257.28: All STAs in an RSNA have a corresponding IEEE 802.1X entity </a:t>
            </a:r>
            <a:r>
              <a:rPr lang="en-US" sz="2800" dirty="0">
                <a:highlight>
                  <a:srgbClr val="FFFF00"/>
                </a:highlight>
              </a:rPr>
              <a:t>that</a:t>
            </a:r>
            <a:r>
              <a:rPr lang="en-US" sz="2800" dirty="0"/>
              <a:t> handles these services.</a:t>
            </a:r>
          </a:p>
          <a:p>
            <a:pPr algn="l"/>
            <a:r>
              <a:rPr lang="en-US" sz="2800" dirty="0"/>
              <a:t>341.25: QoS STAs </a:t>
            </a:r>
            <a:r>
              <a:rPr lang="en-US" sz="2800" dirty="0">
                <a:highlight>
                  <a:srgbClr val="FFFF00"/>
                </a:highlight>
              </a:rPr>
              <a:t>that</a:t>
            </a:r>
            <a:r>
              <a:rPr lang="en-US" sz="2800" dirty="0"/>
              <a:t> support the QMF service differentiate their MMPDU delivery according to the MMPDU’s access category.</a:t>
            </a:r>
          </a:p>
          <a:p>
            <a:pPr algn="l"/>
            <a:r>
              <a:rPr lang="en-US" sz="2800" dirty="0"/>
              <a:t>Normative text:</a:t>
            </a:r>
          </a:p>
          <a:p>
            <a:pPr algn="l"/>
            <a:r>
              <a:rPr lang="en-US" sz="2800" dirty="0"/>
              <a:t>343.50: A STA </a:t>
            </a:r>
            <a:r>
              <a:rPr lang="en-US" sz="2800" dirty="0">
                <a:highlight>
                  <a:srgbClr val="FFFF00"/>
                </a:highlight>
              </a:rPr>
              <a:t>that</a:t>
            </a:r>
            <a:r>
              <a:rPr lang="en-US" sz="2800" dirty="0"/>
              <a:t> has associated with management frame protection enabled shall not use pairwise cipher suite selectors WEP-40, WEP-104, TKIP, or “Use group cipher suite.”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DCE55-40D7-67DB-C55C-2200EC8EC2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AD41B-C145-898E-FDEA-3067D5581E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CECC-2701-BC3E-F4C7-A270C13AC4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50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5DF2-1C5C-1284-073C-B4A91ACB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343" y="646113"/>
            <a:ext cx="11125199" cy="573087"/>
          </a:xfrm>
        </p:spPr>
        <p:txBody>
          <a:bodyPr/>
          <a:lstStyle/>
          <a:p>
            <a:r>
              <a:rPr lang="en-US" dirty="0"/>
              <a:t>Examples of the correct use of </a:t>
            </a:r>
            <a:r>
              <a:rPr lang="en-US" i="1" dirty="0"/>
              <a:t>which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3ADF5-08C5-E729-D005-946F73981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269" y="1258889"/>
            <a:ext cx="10970685" cy="5216525"/>
          </a:xfrm>
        </p:spPr>
        <p:txBody>
          <a:bodyPr/>
          <a:lstStyle/>
          <a:p>
            <a:pPr algn="l"/>
            <a:r>
              <a:rPr lang="en-US" sz="2800" dirty="0"/>
              <a:t>185.5: independent basic service set (IBSS): A basic service set (BSS) that forms a self-contained network, and in </a:t>
            </a:r>
            <a:r>
              <a:rPr lang="en-US" sz="2800" dirty="0">
                <a:highlight>
                  <a:srgbClr val="FFFF00"/>
                </a:highlight>
              </a:rPr>
              <a:t>which</a:t>
            </a:r>
            <a:r>
              <a:rPr lang="en-US" sz="2800" dirty="0"/>
              <a:t> no access to a distribution system (DS) is available.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>
                <a:highlight>
                  <a:srgbClr val="00FFFF"/>
                </a:highlight>
              </a:rPr>
              <a:t>Normative text</a:t>
            </a:r>
            <a:r>
              <a:rPr lang="en-US" sz="2800" dirty="0"/>
              <a:t>, followed by </a:t>
            </a:r>
            <a:r>
              <a:rPr lang="en-US" sz="2800" dirty="0">
                <a:highlight>
                  <a:srgbClr val="C0C0C0"/>
                </a:highlight>
              </a:rPr>
              <a:t>informative statement</a:t>
            </a:r>
            <a:r>
              <a:rPr lang="en-US" sz="2800" dirty="0"/>
              <a:t>.</a:t>
            </a:r>
          </a:p>
          <a:p>
            <a:pPr algn="l"/>
            <a:r>
              <a:rPr lang="en-US" sz="2800" dirty="0"/>
              <a:t>1759.53: </a:t>
            </a:r>
            <a:r>
              <a:rPr lang="en-US" sz="2800" dirty="0">
                <a:highlight>
                  <a:srgbClr val="00FFFF"/>
                </a:highlight>
              </a:rPr>
              <a:t>The EDCA Parameter Set element shall be included in all Beacon frames occurring within two delivery traffic indication map (DTIM) periods following a change in announced EDCA parameters</a:t>
            </a:r>
            <a:r>
              <a:rPr lang="en-US" sz="2800" dirty="0"/>
              <a:t>, </a:t>
            </a:r>
            <a:r>
              <a:rPr lang="en-US" sz="2800" dirty="0">
                <a:highlight>
                  <a:srgbClr val="FFFF00"/>
                </a:highlight>
              </a:rPr>
              <a:t>which</a:t>
            </a:r>
            <a:r>
              <a:rPr lang="en-US" sz="2800" dirty="0"/>
              <a:t> </a:t>
            </a:r>
            <a:r>
              <a:rPr lang="en-US" sz="2800" dirty="0">
                <a:highlight>
                  <a:srgbClr val="C0C0C0"/>
                </a:highlight>
              </a:rPr>
              <a:t>provides all STAs an opportunity to receive the updated EDCA parameters; it may optionally be included in more Beacon frames.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DCE55-40D7-67DB-C55C-2200EC8EC2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AD41B-C145-898E-FDEA-3067D5581E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CECC-2701-BC3E-F4C7-A270C13AC4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17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121E-0654-5312-DE84-16C4082DC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54026"/>
          </a:xfrm>
        </p:spPr>
        <p:txBody>
          <a:bodyPr/>
          <a:lstStyle/>
          <a:p>
            <a:r>
              <a:rPr lang="en-US" dirty="0"/>
              <a:t>Additional Style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0068-1C68-5C01-721B-F611B040A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42" y="1400182"/>
            <a:ext cx="10896599" cy="4772016"/>
          </a:xfrm>
        </p:spPr>
        <p:txBody>
          <a:bodyPr/>
          <a:lstStyle/>
          <a:p>
            <a:r>
              <a:rPr lang="en-US" dirty="0"/>
              <a:t>The use of: </a:t>
            </a:r>
            <a:r>
              <a:rPr lang="en-US" i="1" dirty="0"/>
              <a:t>in which</a:t>
            </a:r>
            <a:r>
              <a:rPr lang="en-US" dirty="0"/>
              <a:t>, </a:t>
            </a:r>
            <a:r>
              <a:rPr lang="en-US" i="1" dirty="0"/>
              <a:t>in that</a:t>
            </a:r>
            <a:r>
              <a:rPr lang="en-US" dirty="0"/>
              <a:t> </a:t>
            </a:r>
          </a:p>
          <a:p>
            <a:r>
              <a:rPr lang="en-US" i="1" dirty="0"/>
              <a:t>in which </a:t>
            </a:r>
            <a:r>
              <a:rPr lang="en-US" dirty="0"/>
              <a:t>uses:</a:t>
            </a:r>
          </a:p>
          <a:p>
            <a:r>
              <a:rPr lang="en-US" dirty="0"/>
              <a:t>… domain </a:t>
            </a:r>
            <a:r>
              <a:rPr lang="en-US" dirty="0">
                <a:highlight>
                  <a:srgbClr val="FFFF00"/>
                </a:highlight>
              </a:rPr>
              <a:t>in which</a:t>
            </a:r>
            <a:r>
              <a:rPr lang="en-US" dirty="0"/>
              <a:t> the STA is located …</a:t>
            </a:r>
            <a:endParaRPr lang="en-US" i="1" dirty="0"/>
          </a:p>
          <a:p>
            <a:pPr algn="l"/>
            <a:r>
              <a:rPr lang="en-US" dirty="0"/>
              <a:t>… In an AP </a:t>
            </a:r>
            <a:r>
              <a:rPr lang="en-US" dirty="0">
                <a:highlight>
                  <a:srgbClr val="FFFF00"/>
                </a:highlight>
              </a:rPr>
              <a:t>in which</a:t>
            </a:r>
            <a:r>
              <a:rPr lang="en-US" dirty="0"/>
              <a:t> dot11SSPNInterfaceActivated is true, Undeliverable (violation of limit specified by dot11NonAPStationMaxAuthVoiceRate in the dot11InterworkingTable for the non-AP STA identified by the destination address of the MA-UNITDATA.request primitive). </a:t>
            </a:r>
            <a:endParaRPr lang="en-US" i="1" dirty="0"/>
          </a:p>
          <a:p>
            <a:r>
              <a:rPr lang="en-US" i="1" dirty="0"/>
              <a:t>in that </a:t>
            </a:r>
            <a:r>
              <a:rPr lang="en-US" dirty="0"/>
              <a:t>uses: </a:t>
            </a:r>
          </a:p>
          <a:p>
            <a:r>
              <a:rPr lang="en-US" dirty="0"/>
              <a:t>… in that order. </a:t>
            </a:r>
            <a:r>
              <a:rPr lang="en-US" b="0" dirty="0"/>
              <a:t>– could be replaced by …, in order?</a:t>
            </a:r>
          </a:p>
          <a:p>
            <a:r>
              <a:rPr lang="en-US" dirty="0"/>
              <a:t>… in that field. </a:t>
            </a:r>
            <a:r>
              <a:rPr lang="en-US" b="0" dirty="0"/>
              <a:t>– could be replaced by …, in the field?</a:t>
            </a:r>
          </a:p>
          <a:p>
            <a:r>
              <a:rPr lang="en-US" dirty="0"/>
              <a:t>… in that regulatory domain. </a:t>
            </a:r>
            <a:r>
              <a:rPr lang="en-US" b="0" dirty="0"/>
              <a:t>– could be replaced by …, in the regulatory domain?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1E10C-7BCD-F6E3-DA83-92447C9A6B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AA74F-658E-0CF3-09FD-36A6DF3B3D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F6261-B874-C0E8-90A8-517C58F282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51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121E-0654-5312-DE84-16C4082DC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54026"/>
          </a:xfrm>
        </p:spPr>
        <p:txBody>
          <a:bodyPr/>
          <a:lstStyle/>
          <a:p>
            <a:r>
              <a:rPr lang="en-US" dirty="0"/>
              <a:t>Additional Style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0068-1C68-5C01-721B-F611B040A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42" y="1400182"/>
            <a:ext cx="10896599" cy="4772016"/>
          </a:xfrm>
        </p:spPr>
        <p:txBody>
          <a:bodyPr/>
          <a:lstStyle/>
          <a:p>
            <a:r>
              <a:rPr lang="en-US" dirty="0"/>
              <a:t>The use of: </a:t>
            </a:r>
            <a:r>
              <a:rPr lang="en-US" i="1" dirty="0"/>
              <a:t>from which</a:t>
            </a:r>
            <a:r>
              <a:rPr lang="en-US" dirty="0"/>
              <a:t>, </a:t>
            </a:r>
            <a:r>
              <a:rPr lang="en-US" i="1" dirty="0"/>
              <a:t>from that</a:t>
            </a:r>
            <a:r>
              <a:rPr lang="en-US" dirty="0"/>
              <a:t> </a:t>
            </a:r>
          </a:p>
          <a:p>
            <a:r>
              <a:rPr lang="en-US" i="1" dirty="0"/>
              <a:t>from which </a:t>
            </a:r>
            <a:r>
              <a:rPr lang="en-US" dirty="0"/>
              <a:t>uses:</a:t>
            </a:r>
          </a:p>
          <a:p>
            <a:pPr algn="l"/>
            <a:r>
              <a:rPr lang="en-US" dirty="0"/>
              <a:t>… Beacon frame </a:t>
            </a:r>
            <a:r>
              <a:rPr lang="en-US" dirty="0">
                <a:highlight>
                  <a:srgbClr val="FFFF00"/>
                </a:highlight>
              </a:rPr>
              <a:t>from which</a:t>
            </a:r>
            <a:r>
              <a:rPr lang="en-US" dirty="0"/>
              <a:t> the BSSDescriptionSet was determined.</a:t>
            </a:r>
          </a:p>
          <a:p>
            <a:pPr algn="l"/>
            <a:r>
              <a:rPr lang="en-US" dirty="0"/>
              <a:t>… of the received PPDU </a:t>
            </a:r>
            <a:r>
              <a:rPr lang="en-US" dirty="0">
                <a:highlight>
                  <a:srgbClr val="FFFF00"/>
                </a:highlight>
              </a:rPr>
              <a:t>from which</a:t>
            </a:r>
            <a:r>
              <a:rPr lang="en-US" dirty="0"/>
              <a:t> the MFB parameters are estimated. </a:t>
            </a:r>
          </a:p>
          <a:p>
            <a:pPr algn="l"/>
            <a:r>
              <a:rPr lang="en-US" dirty="0"/>
              <a:t>… receive PPDUs to/from the peer STA </a:t>
            </a:r>
            <a:r>
              <a:rPr lang="en-US" dirty="0">
                <a:highlight>
                  <a:srgbClr val="FFFF00"/>
                </a:highlight>
              </a:rPr>
              <a:t>from which</a:t>
            </a:r>
            <a:r>
              <a:rPr lang="en-US" dirty="0"/>
              <a:t> the OCI was received …</a:t>
            </a:r>
          </a:p>
          <a:p>
            <a:pPr algn="l"/>
            <a:endParaRPr lang="en-US" dirty="0"/>
          </a:p>
          <a:p>
            <a:pPr algn="l"/>
            <a:r>
              <a:rPr lang="en-US" i="1" dirty="0"/>
              <a:t>from that </a:t>
            </a:r>
            <a:r>
              <a:rPr lang="en-US" dirty="0"/>
              <a:t>uses:</a:t>
            </a:r>
          </a:p>
          <a:p>
            <a:pPr algn="l"/>
            <a:r>
              <a:rPr lang="en-US" dirty="0"/>
              <a:t>… a requesting STA may discard further requests of the same type </a:t>
            </a:r>
            <a:r>
              <a:rPr lang="en-US" dirty="0">
                <a:highlight>
                  <a:srgbClr val="FFFF00"/>
                </a:highlight>
              </a:rPr>
              <a:t>from that </a:t>
            </a:r>
            <a:r>
              <a:rPr lang="en-US" dirty="0"/>
              <a:t>STA without responding</a:t>
            </a:r>
            <a:r>
              <a:rPr lang="en-US" sz="1800" b="0" i="0" u="none" strike="noStrike" baseline="0" dirty="0">
                <a:latin typeface="TimesNewRoman"/>
              </a:rPr>
              <a:t>.</a:t>
            </a:r>
            <a:endParaRPr lang="en-US" dirty="0"/>
          </a:p>
          <a:p>
            <a:r>
              <a:rPr lang="en-US" dirty="0"/>
              <a:t>… the peer AP by replying with a public key </a:t>
            </a:r>
            <a:r>
              <a:rPr lang="en-US" dirty="0">
                <a:highlight>
                  <a:srgbClr val="FFFF00"/>
                </a:highlight>
              </a:rPr>
              <a:t>from that</a:t>
            </a:r>
            <a:r>
              <a:rPr lang="en-US" dirty="0"/>
              <a:t> group, 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1E10C-7BCD-F6E3-DA83-92447C9A6B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AA74F-658E-0CF3-09FD-36A6DF3B3D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F6261-B874-C0E8-90A8-517C58F282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90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1229</TotalTime>
  <Words>982</Words>
  <Application>Microsoft Office PowerPoint</Application>
  <PresentationFormat>Widescreen</PresentationFormat>
  <Paragraphs>107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Open Sans</vt:lpstr>
      <vt:lpstr>Times New Roman</vt:lpstr>
      <vt:lpstr>TimesNewRoman</vt:lpstr>
      <vt:lpstr>Office Theme</vt:lpstr>
      <vt:lpstr>Document</vt:lpstr>
      <vt:lpstr>Discussion on the use of That and Which</vt:lpstr>
      <vt:lpstr>Abstract</vt:lpstr>
      <vt:lpstr>The 802.11 Style Guide [1] states:</vt:lpstr>
      <vt:lpstr>The IEE SA Style Guide 2021 [2] states:</vt:lpstr>
      <vt:lpstr>Proposal for the 802.11 Style guide:</vt:lpstr>
      <vt:lpstr>Examples of the correct use of that</vt:lpstr>
      <vt:lpstr>Examples of the correct use of which</vt:lpstr>
      <vt:lpstr>Additional Style Thoughts</vt:lpstr>
      <vt:lpstr>Additional Style Thoughts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Joseph Levy</dc:creator>
  <cp:lastModifiedBy>Joseph Levy</cp:lastModifiedBy>
  <cp:revision>2</cp:revision>
  <cp:lastPrinted>1601-01-01T00:00:00Z</cp:lastPrinted>
  <dcterms:created xsi:type="dcterms:W3CDTF">2023-01-13T22:19:55Z</dcterms:created>
  <dcterms:modified xsi:type="dcterms:W3CDTF">2023-01-16T13:48:58Z</dcterms:modified>
</cp:coreProperties>
</file>