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413" r:id="rId3"/>
    <p:sldId id="415" r:id="rId4"/>
    <p:sldId id="409" r:id="rId5"/>
    <p:sldId id="411" r:id="rId6"/>
    <p:sldId id="423" r:id="rId7"/>
    <p:sldId id="416" r:id="rId8"/>
    <p:sldId id="419" r:id="rId9"/>
    <p:sldId id="418" r:id="rId10"/>
    <p:sldId id="422" r:id="rId11"/>
    <p:sldId id="399" r:id="rId12"/>
    <p:sldId id="270" r:id="rId13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x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996633"/>
    <a:srgbClr val="1E1EFA"/>
    <a:srgbClr val="C2C2FE"/>
    <a:srgbClr val="FFFF99"/>
    <a:srgbClr val="DFB7D9"/>
    <a:srgbClr val="90FA93"/>
    <a:srgbClr val="F49088"/>
    <a:srgbClr val="FFAB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1" autoAdjust="0"/>
    <p:restoredTop sz="95963" autoAdjust="0"/>
  </p:normalViewPr>
  <p:slideViewPr>
    <p:cSldViewPr>
      <p:cViewPr varScale="1">
        <p:scale>
          <a:sx n="111" d="100"/>
          <a:sy n="111" d="100"/>
        </p:scale>
        <p:origin x="20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744" y="84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802.11-13/xxxxr0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November 2013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Philip Levis, Stanford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7BB2AFA7-5586-BD46-B254-20B26FA49A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74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451921" y="79930"/>
            <a:ext cx="19107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200" b="1"/>
            </a:lvl1pPr>
            <a:lvl5pPr>
              <a:defRPr sz="1200" b="1"/>
            </a:lvl5pPr>
          </a:lstStyle>
          <a:p>
            <a:pPr marL="0" lvl="4" algn="r" defTabSz="933450"/>
            <a:r>
              <a:rPr lang="en-US"/>
              <a:t>doc.: IEEE 802.11-13/1421r1</a:t>
            </a:r>
          </a:p>
          <a:p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November 2013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3B191D38-BDD1-6541-816B-CB820FB164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580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dirty="0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BDEF6872-0A84-C942-A3A2-ABF96B18CF8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89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dirty="0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8D9F4B26-2F5E-1749-BED2-7971E65FED40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497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dirty="0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8D9F4B26-2F5E-1749-BED2-7971E65FED40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5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dirty="0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8D9F4B26-2F5E-1749-BED2-7971E65FED40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63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dirty="0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8D9F4B26-2F5E-1749-BED2-7971E65FED40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051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dirty="0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8D9F4B26-2F5E-1749-BED2-7971E65FED40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72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dirty="0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8D9F4B26-2F5E-1749-BED2-7971E65FED40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822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dirty="0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8D9F4B26-2F5E-1749-BED2-7971E65FED40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46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dirty="0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8D9F4B26-2F5E-1749-BED2-7971E65FED40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61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dirty="0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8D9F4B26-2F5E-1749-BED2-7971E65FED40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36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dirty="0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8D9F4B26-2F5E-1749-BED2-7971E65FED40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3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1ECEF215-4BA6-7E4B-B3E6-576F7C1A87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73909A9A-17AB-D64E-ABDB-B2DAB46BA1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15849896-531F-E649-85B6-C4BB428659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303B08C7-0CD1-8846-8502-BF7BB64F44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4CE281B3-A5CB-F64F-B915-055FA19C70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14693F8C-6A96-8140-9ED0-8C47DF1C82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FF52CB4B-E5D4-424D-A7DD-3DCF430E6D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A5ED327D-21C3-674C-981C-8A8BC9E6D2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E1A22FF3-B0EE-3C41-8A57-F9CEF858FB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403FA230-405D-B44B-BF48-A2D0EC29C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7276F568-1379-2143-A0B7-604112B6CE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/>
              <a:t>Slide </a:t>
            </a:r>
            <a:fld id="{4C64FA26-C19D-454E-AC49-D681356F58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doc.: IEEE 802.11-23/</a:t>
            </a:r>
            <a:r>
              <a:rPr lang="en-US" altLang="zh-CN" sz="1800" b="1" dirty="0"/>
              <a:t>0066</a:t>
            </a:r>
            <a:r>
              <a:rPr lang="en-US" sz="1800" b="1" dirty="0"/>
              <a:t>r2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685800" y="308403"/>
            <a:ext cx="1828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prstTxWarp prst="textNoShape">
              <a:avLst/>
            </a:prstTxWarp>
            <a:spAutoFit/>
          </a:bodyPr>
          <a:lstStyle/>
          <a:p>
            <a:pPr marL="457200" marR="0" lvl="4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1200" dirty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M</a:t>
            </a:r>
            <a:r>
              <a:rPr lang="en-US" altLang="zh-CN" sz="1800" b="1" kern="1200" dirty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arch</a:t>
            </a:r>
            <a:r>
              <a:rPr lang="en-US" sz="1800" b="1" dirty="0"/>
              <a:t> 2023</a:t>
            </a: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6400800" y="6533880"/>
            <a:ext cx="2286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prstTxWarp prst="textNoShape">
              <a:avLst/>
            </a:prstTxWarp>
            <a:spAutoFit/>
          </a:bodyPr>
          <a:lstStyle/>
          <a:p>
            <a:pPr marL="457200" marR="0" lvl="4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Mengshi</a:t>
            </a:r>
            <a:r>
              <a:rPr lang="en-US" sz="1200" baseline="0" dirty="0"/>
              <a:t> Hu</a:t>
            </a:r>
            <a:r>
              <a:rPr lang="en-US" sz="1200" dirty="0"/>
              <a:t>, Huawei Technologies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A1DF4EA4-62C6-4747-AA37-39380629ED0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676" y="906353"/>
            <a:ext cx="7991323" cy="762000"/>
          </a:xfrm>
          <a:noFill/>
          <a:ln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solidFill>
                  <a:schemeClr val="tx1"/>
                </a:solidFill>
              </a:rPr>
              <a:t>Thoughts on Utilizing mmWave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69292" y="1829177"/>
            <a:ext cx="7772400" cy="381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2022-03-10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066800" y="2439154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799066"/>
              </p:ext>
            </p:extLst>
          </p:nvPr>
        </p:nvGraphicFramePr>
        <p:xfrm>
          <a:off x="993867" y="2971800"/>
          <a:ext cx="7546939" cy="311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4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Affiliations</a:t>
                      </a:r>
                      <a:endParaRPr lang="zh-CN" sz="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Address</a:t>
                      </a:r>
                      <a:endParaRPr lang="zh-CN" sz="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Phone</a:t>
                      </a:r>
                      <a:endParaRPr lang="zh-CN" sz="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email</a:t>
                      </a:r>
                      <a:endParaRPr lang="zh-CN" sz="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Mengshi Hu</a:t>
                      </a:r>
                      <a:endParaRPr lang="zh-CN" altLang="en-US" sz="1400" dirty="0"/>
                    </a:p>
                  </a:txBody>
                  <a:tcPr anchor="ctr"/>
                </a:tc>
                <a:tc rowSpan="11"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Huawei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humengshi@huawei.com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Zhi Mao</a:t>
                      </a:r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altLang="zh-CN" sz="1400" dirty="0"/>
                        <a:t>maozhi3@huawei.com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Ming Gan</a:t>
                      </a:r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altLang="zh-CN" sz="1400" dirty="0"/>
                        <a:t>ming.gan@huawei.com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123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 Gong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gongbo8@huawei.com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336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Xiaoqian Liu</a:t>
                      </a:r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0283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Xiaofei Bai</a:t>
                      </a:r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000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Ross Jian Yu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343777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Yan Xin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7303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89088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Genadiy Tsodik </a:t>
                      </a:r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zh-CN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65630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spcAft>
                          <a:spcPts val="0"/>
                        </a:spcAft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3579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C42CFA8-65D8-C540-B090-A854712382F8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5" name="Shape 94"/>
          <p:cNvSpPr txBox="1">
            <a:spLocks noGrp="1"/>
          </p:cNvSpPr>
          <p:nvPr>
            <p:ph idx="1"/>
          </p:nvPr>
        </p:nvSpPr>
        <p:spPr>
          <a:xfrm>
            <a:off x="787331" y="1600200"/>
            <a:ext cx="7670869" cy="4495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indent="0" algn="just">
              <a:spcBef>
                <a:spcPts val="0"/>
              </a:spcBef>
              <a:buSzPct val="100000"/>
              <a:buNone/>
            </a:pPr>
            <a:endParaRPr lang="en-US" altLang="zh-CN" sz="1800" dirty="0">
              <a:solidFill>
                <a:schemeClr val="dk1"/>
              </a:solidFill>
              <a:cs typeface="Times New Roman"/>
            </a:endParaRP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altLang="zh-CN" sz="1800" dirty="0">
              <a:solidFill>
                <a:schemeClr val="dk1"/>
              </a:solidFill>
              <a:cs typeface="Times New Roman"/>
              <a:sym typeface="Times New Roman"/>
            </a:endParaRPr>
          </a:p>
          <a:p>
            <a:pPr marL="533400" lvl="1" indent="-261938" algn="just">
              <a:buSzPct val="100000"/>
              <a:buFont typeface="Arial" panose="020B0604020202020204" pitchFamily="34" charset="0"/>
              <a:buChar char="–"/>
            </a:pPr>
            <a:endParaRPr lang="en-US" altLang="zh-CN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SzPct val="100000"/>
            </a:pPr>
            <a:endParaRPr lang="en-US" altLang="zh-CN" sz="1800" dirty="0">
              <a:solidFill>
                <a:schemeClr val="dk1"/>
              </a:solidFill>
              <a:cs typeface="Times New Roman"/>
              <a:sym typeface="Times New Roman"/>
            </a:endParaRPr>
          </a:p>
          <a:p>
            <a:pPr marL="711200" lvl="1" indent="0" algn="just">
              <a:buSzPct val="100000"/>
              <a:buNone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6950" lvl="1" algn="just">
              <a:buSzPct val="100000"/>
              <a:buFont typeface="Arial" panose="020B0604020202020204" pitchFamily="34" charset="0"/>
              <a:buChar char="•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800" dirty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lvl="1" indent="0" algn="just">
              <a:buSzPct val="100000"/>
              <a:buNone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1" indent="-354013" algn="just">
              <a:buSzPct val="100000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400" dirty="0">
              <a:ea typeface="Times New Roman"/>
              <a:cs typeface="Times New Roman"/>
            </a:endParaRPr>
          </a:p>
          <a:p>
            <a:pPr marL="715963" lvl="1" indent="-354013" algn="just">
              <a:buSzPct val="100000"/>
            </a:pPr>
            <a:endParaRPr lang="en-US" altLang="zh-CN" sz="1400" dirty="0">
              <a:ea typeface="Times New Roman"/>
              <a:cs typeface="Times New Roman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762000"/>
            <a:ext cx="8001000" cy="533400"/>
          </a:xfrm>
          <a:noFill/>
          <a:ln/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Hardware Impairment Simulation</a:t>
            </a:r>
          </a:p>
        </p:txBody>
      </p:sp>
      <p:sp>
        <p:nvSpPr>
          <p:cNvPr id="9" name="Shape 94">
            <a:extLst>
              <a:ext uri="{FF2B5EF4-FFF2-40B4-BE49-F238E27FC236}">
                <a16:creationId xmlns:a16="http://schemas.microsoft.com/office/drawing/2014/main" id="{3F89B75C-5E47-478A-A8EB-754ED333AC98}"/>
              </a:ext>
            </a:extLst>
          </p:cNvPr>
          <p:cNvSpPr txBox="1">
            <a:spLocks/>
          </p:cNvSpPr>
          <p:nvPr/>
        </p:nvSpPr>
        <p:spPr bwMode="auto">
          <a:xfrm>
            <a:off x="457200" y="1379598"/>
            <a:ext cx="8001000" cy="198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25" rIns="92075" bIns="46025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algn="just">
              <a:spcBef>
                <a:spcPts val="0"/>
              </a:spcBef>
              <a:buSzPct val="100000"/>
            </a:pPr>
            <a:r>
              <a:rPr lang="en-US" altLang="zh-CN" sz="1800" kern="0" dirty="0">
                <a:solidFill>
                  <a:schemeClr val="dk1"/>
                </a:solidFill>
                <a:cs typeface="Times New Roman"/>
              </a:rPr>
              <a:t>The figure below shows the PER performance with consideration of CFO, PN and PA.</a:t>
            </a:r>
          </a:p>
          <a:p>
            <a:pPr algn="just">
              <a:spcBef>
                <a:spcPts val="0"/>
              </a:spcBef>
              <a:buSzPct val="100000"/>
            </a:pPr>
            <a:r>
              <a:rPr lang="en-US" altLang="zh-CN" sz="1800" kern="0" dirty="0">
                <a:solidFill>
                  <a:schemeClr val="dk1"/>
                </a:solidFill>
                <a:cs typeface="Times New Roman"/>
              </a:rPr>
              <a:t>Suggestions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r>
              <a:rPr lang="en-US" altLang="zh-CN" sz="1400" kern="0" dirty="0">
                <a:solidFill>
                  <a:schemeClr val="dk1"/>
                </a:solidFill>
                <a:latin typeface="+mj-lt"/>
                <a:cs typeface="Times New Roman" panose="02020603050405020304" pitchFamily="18" charset="0"/>
              </a:rPr>
              <a:t>An upclocking version </a:t>
            </a:r>
            <a:r>
              <a:rPr lang="en-US" altLang="zh-CN" sz="1400" kern="0" dirty="0">
                <a:solidFill>
                  <a:schemeClr val="dk1"/>
                </a:solidFill>
                <a:cs typeface="Times New Roman" panose="02020603050405020304" pitchFamily="18" charset="0"/>
              </a:rPr>
              <a:t>(8x,</a:t>
            </a:r>
            <a:r>
              <a:rPr lang="zh-CN" altLang="en-US" sz="1400" kern="0" dirty="0">
                <a:solidFill>
                  <a:schemeClr val="dk1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1400" kern="0" dirty="0">
                <a:solidFill>
                  <a:schemeClr val="dk1"/>
                </a:solidFill>
                <a:cs typeface="Times New Roman" panose="02020603050405020304" pitchFamily="18" charset="0"/>
              </a:rPr>
              <a:t>16x,</a:t>
            </a:r>
            <a:r>
              <a:rPr lang="zh-CN" altLang="en-US" sz="1400" kern="0" dirty="0">
                <a:solidFill>
                  <a:schemeClr val="dk1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1400" kern="0" dirty="0">
                <a:solidFill>
                  <a:schemeClr val="dk1"/>
                </a:solidFill>
                <a:cs typeface="Times New Roman" panose="02020603050405020304" pitchFamily="18" charset="0"/>
              </a:rPr>
              <a:t>or a larger one) </a:t>
            </a:r>
            <a:r>
              <a:rPr lang="en-US" altLang="zh-CN" sz="1400" kern="0" dirty="0">
                <a:solidFill>
                  <a:schemeClr val="dk1"/>
                </a:solidFill>
                <a:latin typeface="+mj-lt"/>
                <a:cs typeface="Times New Roman" panose="02020603050405020304" pitchFamily="18" charset="0"/>
              </a:rPr>
              <a:t>of 802.11ac PPDUs can be considered in UHR, and the 4x upclocking version should not be used. 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r>
              <a:rPr lang="en-US" altLang="zh-CN" sz="1400" kern="0" dirty="0">
                <a:solidFill>
                  <a:schemeClr val="dk1"/>
                </a:solidFill>
                <a:latin typeface="+mj-lt"/>
                <a:cs typeface="Times New Roman" panose="02020603050405020304" pitchFamily="18" charset="0"/>
              </a:rPr>
              <a:t>The PER performance improves with the increase of subcarrier spacing for high MCSs. Note that the selection of the upclocking value should also take the increased sampling rate into consideration.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r>
              <a:rPr lang="en-US" altLang="zh-CN" sz="1400" kern="0" dirty="0">
                <a:solidFill>
                  <a:schemeClr val="dk1"/>
                </a:solidFill>
                <a:latin typeface="+mj-lt"/>
                <a:cs typeface="Times New Roman" panose="02020603050405020304" pitchFamily="18" charset="0"/>
              </a:rPr>
              <a:t>Supporting low MCS is necessary to overcome the impairment impacts.</a:t>
            </a:r>
            <a:endParaRPr lang="en-US" altLang="zh-CN" sz="1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1" indent="-354013" algn="just">
              <a:buSzPct val="100000"/>
            </a:pPr>
            <a:endParaRPr lang="en-US" altLang="zh-CN" sz="1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SzPct val="100000"/>
            </a:pPr>
            <a:endParaRPr lang="en-US" altLang="zh-CN" sz="1400" kern="0" dirty="0">
              <a:ea typeface="Times New Roman"/>
              <a:cs typeface="Times New Roman"/>
            </a:endParaRPr>
          </a:p>
          <a:p>
            <a:pPr marL="715963" lvl="1" indent="-354013" algn="just">
              <a:buSzPct val="100000"/>
            </a:pPr>
            <a:endParaRPr lang="en-US" altLang="zh-CN" sz="1400" kern="0" dirty="0">
              <a:ea typeface="Times New Roman"/>
              <a:cs typeface="Times New Roman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AAAE692-F20C-433A-87BF-06AB6BA91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27" y="3667630"/>
            <a:ext cx="3163750" cy="2372812"/>
          </a:xfrm>
          <a:prstGeom prst="rect">
            <a:avLst/>
          </a:prstGeom>
          <a:ln>
            <a:noFill/>
          </a:ln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C00F4696-EC11-4269-B732-09A8FCAE3073}"/>
              </a:ext>
            </a:extLst>
          </p:cNvPr>
          <p:cNvSpPr txBox="1"/>
          <p:nvPr/>
        </p:nvSpPr>
        <p:spPr>
          <a:xfrm>
            <a:off x="1749839" y="6021896"/>
            <a:ext cx="1715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PN: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PSD0 = -93 dBc/Hz</a:t>
            </a:r>
            <a:endParaRPr lang="zh-CN" altLang="en-US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3545B60-6823-48ED-B609-B2F83574A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725" y="3666791"/>
            <a:ext cx="3163749" cy="2372812"/>
          </a:xfrm>
          <a:prstGeom prst="rect">
            <a:avLst/>
          </a:prstGeom>
          <a:ln>
            <a:noFill/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0A4A4C2-1491-4E3B-AAE3-6DFCE63E71A6}"/>
              </a:ext>
            </a:extLst>
          </p:cNvPr>
          <p:cNvSpPr txBox="1"/>
          <p:nvPr/>
        </p:nvSpPr>
        <p:spPr>
          <a:xfrm>
            <a:off x="5273413" y="6034666"/>
            <a:ext cx="2627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PN: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PSD0 = -93 dBc/Hz &amp; -90 dBc/Hz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274801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C42CFA8-65D8-C540-B090-A854712382F8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001000" cy="533400"/>
          </a:xfrm>
          <a:noFill/>
          <a:ln/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3AFB2D6-318C-454F-AACC-7ED4BEE254D3}"/>
              </a:ext>
            </a:extLst>
          </p:cNvPr>
          <p:cNvSpPr/>
          <p:nvPr/>
        </p:nvSpPr>
        <p:spPr>
          <a:xfrm>
            <a:off x="914400" y="1905000"/>
            <a:ext cx="72771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0"/>
              </a:spcBef>
              <a:buSzPct val="100000"/>
              <a:buChar char="•"/>
            </a:pPr>
            <a:r>
              <a:rPr lang="en-US" altLang="zh-CN" sz="1800" b="1" dirty="0">
                <a:solidFill>
                  <a:schemeClr val="dk1"/>
                </a:solidFill>
                <a:latin typeface="+mn-lt"/>
                <a:cs typeface="Times New Roman"/>
              </a:rPr>
              <a:t>We believe mmWave is a promising feature helping reach the UHR objectives. </a:t>
            </a:r>
          </a:p>
          <a:p>
            <a:pPr marL="715963" lvl="1" indent="-354013" algn="just">
              <a:buSzPct val="100000"/>
              <a:buFont typeface="Arial" panose="020B0604020202020204" pitchFamily="34" charset="0"/>
              <a:buChar char="–"/>
            </a:pPr>
            <a:r>
              <a:rPr lang="en-US" altLang="zh-CN" sz="1600" dirty="0">
                <a:solidFill>
                  <a:schemeClr val="dk1"/>
                </a:solidFill>
                <a:cs typeface="Times New Roman"/>
              </a:rPr>
              <a:t>An upclocked version of 802.11ac PPDU can be used to achieve mmWave communication.</a:t>
            </a:r>
            <a:endParaRPr lang="en-US" altLang="zh-CN" sz="1600" dirty="0">
              <a:solidFill>
                <a:schemeClr val="dk1"/>
              </a:solidFill>
              <a:cs typeface="Times New Roman"/>
              <a:sym typeface="Times New Roman"/>
            </a:endParaRPr>
          </a:p>
          <a:p>
            <a:pPr marL="533400" lvl="1" indent="-261938" algn="just">
              <a:buSzPct val="100000"/>
              <a:buFont typeface="Arial" panose="020B0604020202020204" pitchFamily="34" charset="0"/>
              <a:buChar char="–"/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566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29573" y="1600200"/>
            <a:ext cx="6761053" cy="2819400"/>
          </a:xfrm>
        </p:spPr>
        <p:txBody>
          <a:bodyPr/>
          <a:lstStyle/>
          <a:p>
            <a:pPr marL="180975" indent="-180975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000" b="0" dirty="0"/>
              <a:t>[1] </a:t>
            </a:r>
            <a:r>
              <a:rPr lang="en-US" altLang="zh-CN" sz="1000" b="0" dirty="0" err="1"/>
              <a:t>Myeongjin</a:t>
            </a:r>
            <a:r>
              <a:rPr lang="en-US" altLang="zh-CN" sz="1000" b="0" dirty="0"/>
              <a:t> KIM, et al. Thoughts on high frequency band, 802.11 DCN 2022/1395r0</a:t>
            </a:r>
          </a:p>
          <a:p>
            <a:pPr marL="180975" indent="-180975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000" b="0" dirty="0"/>
              <a:t>[2] </a:t>
            </a:r>
            <a:r>
              <a:rPr lang="en-US" altLang="zh-CN" sz="1000" b="0" dirty="0" err="1"/>
              <a:t>Eunsung</a:t>
            </a:r>
            <a:r>
              <a:rPr lang="en-US" altLang="zh-CN" sz="1000" b="0" dirty="0"/>
              <a:t> Park, et al. Potential PHY Features for UHR, 802.11 DCN 2022/1466r0</a:t>
            </a:r>
          </a:p>
          <a:p>
            <a:pPr marL="180975" indent="-180975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000" b="0" dirty="0"/>
              <a:t>[3] Sigurd </a:t>
            </a:r>
            <a:r>
              <a:rPr lang="en-US" altLang="zh-CN" sz="1000" b="0" dirty="0" err="1"/>
              <a:t>Schelstraete</a:t>
            </a:r>
            <a:r>
              <a:rPr lang="en-US" altLang="zh-CN" sz="1000" b="0" dirty="0"/>
              <a:t>, et al. Views on UHR, 802.11 DCN 2022/1566r0</a:t>
            </a:r>
          </a:p>
          <a:p>
            <a:pPr marL="180975" indent="-180975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000" b="0" dirty="0"/>
              <a:t>[4] Brian Hart, et al. A Perspective On Proposed </a:t>
            </a:r>
            <a:r>
              <a:rPr lang="en-US" altLang="zh-CN" sz="1000" b="0" dirty="0" err="1"/>
              <a:t>Uhr</a:t>
            </a:r>
            <a:r>
              <a:rPr lang="en-US" altLang="zh-CN" sz="1000" b="0" dirty="0"/>
              <a:t> Features For Enterprise Use Cases, 802.11 DCN 2022/1580r1</a:t>
            </a:r>
          </a:p>
          <a:p>
            <a:pPr marL="180975" indent="-180975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000" b="0" dirty="0"/>
              <a:t>[5] Laurent Cariou, et al. Some questions to answer in the SG, 802.11 DCN 2022/1595r1</a:t>
            </a:r>
          </a:p>
          <a:p>
            <a:pPr marL="180975" indent="-180975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000" b="0" dirty="0"/>
              <a:t>[6] </a:t>
            </a:r>
            <a:r>
              <a:rPr lang="en-US" altLang="zh-CN" sz="1000" b="0" dirty="0" err="1"/>
              <a:t>Vinko</a:t>
            </a:r>
            <a:r>
              <a:rPr lang="en-US" altLang="zh-CN" sz="1000" b="0" dirty="0"/>
              <a:t> Erceg, et al. Band Complexity Discussion, 802.11 DCN 2022/1804r0</a:t>
            </a:r>
          </a:p>
          <a:p>
            <a:pPr marL="180975" indent="-180975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000" b="0" dirty="0"/>
              <a:t>[7] Miguel Lopez, et al. Considerations on the PHY for 60 GHz, 802.11 DCN 2022/1865r1</a:t>
            </a:r>
          </a:p>
          <a:p>
            <a:pPr marL="180975" indent="-180975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000" b="0" dirty="0"/>
              <a:t>[8] </a:t>
            </a:r>
            <a:r>
              <a:rPr lang="en-US" altLang="zh-CN" sz="1000" b="0" dirty="0" err="1"/>
              <a:t>Eunsung</a:t>
            </a:r>
            <a:r>
              <a:rPr lang="en-US" altLang="zh-CN" sz="1000" b="0" dirty="0"/>
              <a:t> Park, et al. Considerations on PHY designs for mmWave band, 802.11 DCN 2022/1872r0</a:t>
            </a:r>
          </a:p>
          <a:p>
            <a:pPr marL="180975" indent="-180975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000" b="0" dirty="0"/>
              <a:t>[9] </a:t>
            </a:r>
            <a:r>
              <a:rPr lang="en-US" altLang="zh-CN" sz="1000" b="0" dirty="0" err="1"/>
              <a:t>Eunsung</a:t>
            </a:r>
            <a:r>
              <a:rPr lang="en-US" altLang="zh-CN" sz="1000" b="0" dirty="0"/>
              <a:t> Park, et al. mmWave operation for UHR, 802.11 DCN 2022/1884r0</a:t>
            </a:r>
          </a:p>
          <a:p>
            <a:pPr marL="180975" indent="-180975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000" b="0" dirty="0"/>
              <a:t>[10] Xiaofei Wang, et al. Thoughts on UHR Features, 802.11 DCN 2-22/1924r0</a:t>
            </a:r>
          </a:p>
          <a:p>
            <a:pPr marL="266700" indent="-26670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000" b="0" dirty="0"/>
              <a:t>[11] Yong S K, Xia P, Valdes-Garcia A. 60GHz Technology for Gbps WLAN and WPAN: from Theory to Practice[M]. John Wiley &amp; Sons, 2011.</a:t>
            </a:r>
          </a:p>
          <a:p>
            <a:pPr marL="266700" indent="-26670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000" b="0" dirty="0"/>
              <a:t>[12] Armada A G. Understanding the effects of phase noise in orthogonal frequency division multiplexing (OFDM)[J]. IEEE transactions on broadcasting, 2001, 47(2): 153-159.</a:t>
            </a:r>
          </a:p>
          <a:p>
            <a:pPr marL="266700" indent="-26670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000" b="0" dirty="0"/>
              <a:t>[13] Rappaport T S, Heath Jr R W, Daniels R C, et al. Millimeter wave wireless communications[M]. Pearson Education, 2015.</a:t>
            </a:r>
          </a:p>
          <a:p>
            <a:pPr marL="266700" indent="-26670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000" b="0" dirty="0"/>
              <a:t>[14] Yang X, </a:t>
            </a:r>
            <a:r>
              <a:rPr lang="en-US" altLang="zh-CN" sz="1000" b="0" dirty="0" err="1"/>
              <a:t>Matthaiou</a:t>
            </a:r>
            <a:r>
              <a:rPr lang="en-US" altLang="zh-CN" sz="1000" b="0" dirty="0"/>
              <a:t> M, Yang J, et al. Hardware-constrained millimeter-wave systems for 5G: challenges, opportunities, and solutions[J]. IEEE communications magazine, 2019, 57(1): 44-50.</a:t>
            </a:r>
          </a:p>
          <a:p>
            <a:pPr marL="266700" indent="-26670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000" b="0" dirty="0"/>
              <a:t>[15] Chang-Soon Choi, et al. RF impairment models for 60GHz-band SYS/PHY simulation, 802.15 DCN 2006/477r1</a:t>
            </a:r>
          </a:p>
          <a:p>
            <a:pPr marL="266700" indent="-26670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000" b="0" dirty="0"/>
              <a:t>[16] Laurent Cariou, et al. </a:t>
            </a:r>
            <a:r>
              <a:rPr lang="en-US" altLang="zh-CN" sz="1000" b="0" dirty="0" err="1"/>
              <a:t>TGay</a:t>
            </a:r>
            <a:r>
              <a:rPr lang="en-US" altLang="zh-CN" sz="1000" b="0" dirty="0"/>
              <a:t> Evaluation Methodology, 802.11 DCN 2016/0866r2</a:t>
            </a:r>
          </a:p>
          <a:p>
            <a:pPr marL="180975" indent="-180975" algn="just">
              <a:spcBef>
                <a:spcPts val="600"/>
              </a:spcBef>
              <a:spcAft>
                <a:spcPts val="0"/>
              </a:spcAft>
              <a:buNone/>
            </a:pPr>
            <a:endParaRPr lang="en-US" altLang="zh-CN" sz="10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A5ED327D-21C3-674C-981C-8A8BC9E6D25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756239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IE" kern="0" dirty="0">
                <a:solidFill>
                  <a:schemeClr val="tx1"/>
                </a:solidFill>
              </a:rPr>
              <a:t>References</a:t>
            </a:r>
            <a:endParaRPr lang="en-US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0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C42CFA8-65D8-C540-B090-A854712382F8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5" name="Shape 94"/>
          <p:cNvSpPr txBox="1">
            <a:spLocks noGrp="1"/>
          </p:cNvSpPr>
          <p:nvPr>
            <p:ph idx="1"/>
          </p:nvPr>
        </p:nvSpPr>
        <p:spPr>
          <a:xfrm>
            <a:off x="787331" y="1329184"/>
            <a:ext cx="7569338" cy="442647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lvl="0" algn="just">
              <a:spcBef>
                <a:spcPts val="0"/>
              </a:spcBef>
              <a:buSzPct val="100000"/>
            </a:pPr>
            <a:r>
              <a:rPr lang="en-US" altLang="zh-CN" sz="18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As an efficient way to improve throughput and latency performance, utilizing the high frequency bands (i.e. mmWave) of 45 GHz and above has been recently discussed in Ultra High Reliability (UHR) SG: 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endParaRPr lang="en-US" altLang="zh-CN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endParaRPr lang="en-US" altLang="zh-CN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endParaRPr lang="en-US" altLang="zh-CN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endParaRPr lang="en-US" altLang="zh-CN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endParaRPr lang="en-US" altLang="zh-CN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endParaRPr lang="en-US" altLang="zh-CN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endParaRPr lang="en-US" altLang="zh-CN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2" lvl="1" indent="0" algn="just">
              <a:buSzPct val="100000"/>
              <a:buNone/>
            </a:pPr>
            <a:endParaRPr lang="en-US" altLang="zh-CN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2" lvl="1" indent="0" algn="just">
              <a:buSzPct val="100000"/>
              <a:buNone/>
            </a:pPr>
            <a:endParaRPr lang="en-US" altLang="zh-CN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lvl="1" indent="-261938" algn="just">
              <a:buSzPct val="100000"/>
              <a:buFont typeface="Arial" panose="020B0604020202020204" pitchFamily="34" charset="0"/>
              <a:buChar char="–"/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SzPct val="100000"/>
            </a:pPr>
            <a:endParaRPr lang="en-US" altLang="zh-CN" sz="1800" dirty="0">
              <a:solidFill>
                <a:schemeClr val="dk1"/>
              </a:solidFill>
              <a:cs typeface="Times New Roman"/>
              <a:sym typeface="Times New Roman"/>
            </a:endParaRPr>
          </a:p>
          <a:p>
            <a:pPr marL="711200" lvl="1" indent="0" algn="just">
              <a:buSzPct val="100000"/>
              <a:buNone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6950" lvl="1" algn="just">
              <a:buSzPct val="100000"/>
              <a:buFont typeface="Arial" panose="020B0604020202020204" pitchFamily="34" charset="0"/>
              <a:buChar char="•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800" dirty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lvl="1" indent="0" algn="just">
              <a:buSzPct val="100000"/>
              <a:buNone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1" indent="-354013" algn="just">
              <a:buSzPct val="100000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400" dirty="0">
              <a:ea typeface="Times New Roman"/>
              <a:cs typeface="Times New Roman"/>
            </a:endParaRPr>
          </a:p>
          <a:p>
            <a:pPr marL="715963" lvl="1" indent="-354013" algn="just">
              <a:buSzPct val="100000"/>
            </a:pPr>
            <a:endParaRPr lang="en-US" altLang="zh-CN" sz="1400" dirty="0">
              <a:ea typeface="Times New Roman"/>
              <a:cs typeface="Times New Roman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001000" cy="533400"/>
          </a:xfrm>
          <a:noFill/>
          <a:ln/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I</a:t>
            </a:r>
            <a:r>
              <a:rPr lang="en-US" altLang="zh-CN" sz="2800" dirty="0">
                <a:solidFill>
                  <a:schemeClr val="tx1"/>
                </a:solidFill>
              </a:rPr>
              <a:t>ntroduction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FACF1BD9-FED3-4C3A-958D-4AE48B1BE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845326"/>
              </p:ext>
            </p:extLst>
          </p:nvPr>
        </p:nvGraphicFramePr>
        <p:xfrm>
          <a:off x="1257095" y="2276475"/>
          <a:ext cx="6851878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2920">
                  <a:extLst>
                    <a:ext uri="{9D8B030D-6E8A-4147-A177-3AD203B41FA5}">
                      <a16:colId xmlns:a16="http://schemas.microsoft.com/office/drawing/2014/main" val="1225152691"/>
                    </a:ext>
                  </a:extLst>
                </a:gridCol>
                <a:gridCol w="6118958">
                  <a:extLst>
                    <a:ext uri="{9D8B030D-6E8A-4147-A177-3AD203B41FA5}">
                      <a16:colId xmlns:a16="http://schemas.microsoft.com/office/drawing/2014/main" val="2737118185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DCN</a:t>
                      </a:r>
                      <a:endParaRPr lang="zh-CN" altLang="en-US" sz="12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Discussions Related to mmWave </a:t>
                      </a:r>
                      <a:r>
                        <a:rPr lang="en-US" altLang="zh-CN" sz="1200" b="1" baseline="0" dirty="0"/>
                        <a:t>[1]-[10]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392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22/1395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Discusses challenges</a:t>
                      </a:r>
                      <a:r>
                        <a:rPr lang="en-US" altLang="zh-CN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US" altLang="zh-CN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provides</a:t>
                      </a:r>
                      <a:r>
                        <a:rPr lang="zh-CN" altLang="en-US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possible numerologies based on sub-7 GHz for mmWave</a:t>
                      </a:r>
                      <a:endParaRPr lang="zh-CN" alt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33299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22/1466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Use an upclocked version of sub-7 GHz for mmWave</a:t>
                      </a:r>
                      <a:endParaRPr lang="zh-CN" alt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24729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22/1566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Need more discussions on choosing a unified PHY or having an independent mmWave design</a:t>
                      </a:r>
                      <a:endParaRPr lang="zh-CN" altLang="en-US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396260"/>
                  </a:ext>
                </a:extLst>
              </a:tr>
              <a:tr h="207321"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22/1580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mmWave is very interesting from an enterprise perspective</a:t>
                      </a:r>
                      <a:endParaRPr lang="zh-CN" alt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943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22/1595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Reuse as much as possible the low band baseband and design</a:t>
                      </a:r>
                      <a:endParaRPr lang="zh-CN" alt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79832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22/1804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kern="1200" dirty="0">
                          <a:solidFill>
                            <a:srgbClr val="996600"/>
                          </a:solidFill>
                          <a:latin typeface="+mn-lt"/>
                          <a:ea typeface="+mn-ea"/>
                          <a:cs typeface="+mn-cs"/>
                        </a:rPr>
                        <a:t>mmWave may risk evolution path of mainstream WLAN</a:t>
                      </a:r>
                      <a:endParaRPr lang="zh-CN" altLang="en-US" sz="1200" kern="1200" dirty="0">
                        <a:solidFill>
                          <a:srgbClr val="9966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106712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22/1865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Discusses the phase noise impact in details</a:t>
                      </a:r>
                      <a:endParaRPr lang="zh-CN" alt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13879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22/1872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Show views on GI, SU/MU MIMO, MCS, bandwidth, etc.</a:t>
                      </a:r>
                      <a:endParaRPr lang="zh-CN" alt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18337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22/1884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Should focus on the least complexity solution to enable mmWave in UHR</a:t>
                      </a:r>
                      <a:endParaRPr lang="zh-CN" alt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68369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22/1924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Suggest weighing the pros and cons before deciding on mmWave feature</a:t>
                      </a:r>
                      <a:endParaRPr lang="zh-CN" altLang="en-US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826564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DB383B66-A5BE-4C8F-BE4C-3882A070D373}"/>
              </a:ext>
            </a:extLst>
          </p:cNvPr>
          <p:cNvSpPr/>
          <p:nvPr/>
        </p:nvSpPr>
        <p:spPr>
          <a:xfrm>
            <a:off x="898367" y="5327779"/>
            <a:ext cx="73312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0"/>
              </a:spcBef>
              <a:buSzPct val="100000"/>
              <a:buChar char="•"/>
            </a:pPr>
            <a:r>
              <a:rPr lang="en-US" altLang="zh-CN" sz="1800" b="1" dirty="0">
                <a:solidFill>
                  <a:schemeClr val="dk1"/>
                </a:solidFill>
                <a:latin typeface="+mn-lt"/>
                <a:cs typeface="Times New Roman"/>
              </a:rPr>
              <a:t>We believe mmWave is a promising feature helping reach some of the UHR objectives. </a:t>
            </a:r>
            <a:r>
              <a:rPr lang="en-US" altLang="zh-CN" sz="1800" b="1" dirty="0">
                <a:solidFill>
                  <a:schemeClr val="dk1"/>
                </a:solidFill>
                <a:latin typeface="+mn-lt"/>
                <a:cs typeface="Times New Roman"/>
                <a:sym typeface="Times New Roman"/>
              </a:rPr>
              <a:t>In this presentation, we further present some views on utilizing mmWave.</a:t>
            </a:r>
          </a:p>
        </p:txBody>
      </p:sp>
    </p:spTree>
    <p:extLst>
      <p:ext uri="{BB962C8B-B14F-4D97-AF65-F5344CB8AC3E}">
        <p14:creationId xmlns:p14="http://schemas.microsoft.com/office/powerpoint/2010/main" val="3130225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C42CFA8-65D8-C540-B090-A854712382F8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5" name="Shape 94"/>
          <p:cNvSpPr txBox="1">
            <a:spLocks noGrp="1"/>
          </p:cNvSpPr>
          <p:nvPr>
            <p:ph idx="1"/>
          </p:nvPr>
        </p:nvSpPr>
        <p:spPr>
          <a:xfrm>
            <a:off x="774665" y="1447800"/>
            <a:ext cx="7594669" cy="4495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lvl="0" algn="just">
              <a:spcBef>
                <a:spcPts val="0"/>
              </a:spcBef>
              <a:buSzPct val="100000"/>
            </a:pPr>
            <a:r>
              <a:rPr lang="en-US" altLang="zh-CN" sz="18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Utilizing mmWave has the following advantages: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Resolve the spectrum problem of using 6 GHz band in some countries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 the UHR goal on high throughput and low latency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advertising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frequency reuse in enterprise networks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endParaRPr lang="en-US" altLang="zh-C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dk1"/>
                </a:solidFill>
                <a:cs typeface="Times New Roman"/>
                <a:sym typeface="Times New Roman"/>
              </a:rPr>
              <a:t>Reusing the baseband and designs of low band as much as possible is a good direction to go.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Benefits: Cost efficiency &amp; Fast implementation 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reuse the frequency domain processing part such as the channel equalizer, phase tracking, etc. Many modules such as the encoding, decoding, parser, interleaving parts can be reused.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minimize the influence of carrier frequency offset (CFO) and phase noise (PN) in mmWave, an upclocked version can be used.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domain part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the frame detection, CFO correction, timing synchronization might need some updates to adjust the changed sampling rate. 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endParaRPr lang="en-US" altLang="zh-C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schemeClr val="dk1"/>
                </a:solidFill>
                <a:ea typeface="+mn-ea"/>
                <a:cs typeface="Times New Roman"/>
                <a:sym typeface="Times New Roman"/>
              </a:rPr>
              <a:t>In the subsequent slides, we further discuss the upclocked PPDU based on 802.11ac considering the impacts of CFO, PN and PA.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altLang="zh-CN" sz="1800" dirty="0">
              <a:solidFill>
                <a:schemeClr val="dk1"/>
              </a:solidFill>
              <a:cs typeface="Times New Roman"/>
              <a:sym typeface="Times New Roman"/>
            </a:endParaRPr>
          </a:p>
          <a:p>
            <a:pPr marL="533400" lvl="1" indent="-261938" algn="just">
              <a:buSzPct val="100000"/>
              <a:buFont typeface="Arial" panose="020B0604020202020204" pitchFamily="34" charset="0"/>
              <a:buChar char="–"/>
            </a:pPr>
            <a:endParaRPr lang="en-US" altLang="zh-CN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SzPct val="100000"/>
            </a:pPr>
            <a:endParaRPr lang="en-US" altLang="zh-CN" sz="1800" dirty="0">
              <a:solidFill>
                <a:schemeClr val="dk1"/>
              </a:solidFill>
              <a:cs typeface="Times New Roman"/>
              <a:sym typeface="Times New Roman"/>
            </a:endParaRPr>
          </a:p>
          <a:p>
            <a:pPr marL="711200" lvl="1" indent="0" algn="just">
              <a:buSzPct val="100000"/>
              <a:buNone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6950" lvl="1" algn="just">
              <a:buSzPct val="100000"/>
              <a:buFont typeface="Arial" panose="020B0604020202020204" pitchFamily="34" charset="0"/>
              <a:buChar char="•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800" dirty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lvl="1" indent="0" algn="just">
              <a:buSzPct val="100000"/>
              <a:buNone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1" indent="-354013" algn="just">
              <a:buSzPct val="100000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400" dirty="0">
              <a:ea typeface="Times New Roman"/>
              <a:cs typeface="Times New Roman"/>
            </a:endParaRPr>
          </a:p>
          <a:p>
            <a:pPr marL="715963" lvl="1" indent="-354013" algn="just">
              <a:buSzPct val="100000"/>
            </a:pPr>
            <a:endParaRPr lang="en-US" altLang="zh-CN" sz="1400" dirty="0">
              <a:ea typeface="Times New Roman"/>
              <a:cs typeface="Times New Roman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001000" cy="533400"/>
          </a:xfrm>
          <a:noFill/>
          <a:ln/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Thoughts on mmWave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82827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C42CFA8-65D8-C540-B090-A854712382F8}" type="slidenum">
              <a:rPr lang="en-US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hape 94"/>
              <p:cNvSpPr txBox="1">
                <a:spLocks noGrp="1"/>
              </p:cNvSpPr>
              <p:nvPr>
                <p:ph idx="1"/>
              </p:nvPr>
            </p:nvSpPr>
            <p:spPr>
              <a:xfrm>
                <a:off x="609601" y="1524000"/>
                <a:ext cx="7772400" cy="350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075" tIns="46025" rIns="92075" bIns="46025" anchor="t" anchorCtr="0">
                <a:noAutofit/>
              </a:bodyPr>
              <a:lstStyle/>
              <a:p>
                <a:pPr lvl="0" algn="just">
                  <a:spcBef>
                    <a:spcPts val="0"/>
                  </a:spcBef>
                  <a:buSzPct val="100000"/>
                </a:pPr>
                <a:r>
                  <a:rPr lang="en-US" altLang="zh-CN" sz="1800" dirty="0">
                    <a:solidFill>
                      <a:schemeClr val="dk1"/>
                    </a:solidFill>
                    <a:ea typeface="Times New Roman"/>
                    <a:cs typeface="Times New Roman"/>
                    <a:sym typeface="Times New Roman"/>
                  </a:rPr>
                  <a:t>The </a:t>
                </a:r>
                <a:r>
                  <a:rPr lang="en-US" altLang="zh-CN" sz="18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carrier frequency offset (</a:t>
                </a:r>
                <a:r>
                  <a:rPr lang="en-US" altLang="zh-CN" sz="1800" u="sng" dirty="0">
                    <a:ea typeface="Times New Roman"/>
                    <a:cs typeface="Times New Roman"/>
                    <a:sym typeface="Times New Roman"/>
                  </a:rPr>
                  <a:t>CFO)</a:t>
                </a:r>
                <a:r>
                  <a:rPr lang="en-US" altLang="zh-CN" sz="1800" dirty="0">
                    <a:solidFill>
                      <a:schemeClr val="dk1"/>
                    </a:solidFill>
                    <a:ea typeface="Times New Roman"/>
                    <a:cs typeface="Times New Roman"/>
                    <a:sym typeface="Times New Roman"/>
                  </a:rPr>
                  <a:t> impact can be </a:t>
                </a:r>
                <a:r>
                  <a:rPr lang="en-US" altLang="zh-CN" sz="1800" dirty="0">
                    <a:solidFill>
                      <a:schemeClr val="dk1"/>
                    </a:solidFill>
                    <a:cs typeface="Times New Roman"/>
                    <a:sym typeface="Times New Roman"/>
                  </a:rPr>
                  <a:t>minimized</a:t>
                </a:r>
                <a:r>
                  <a:rPr lang="en-US" altLang="zh-CN" sz="1800" dirty="0">
                    <a:solidFill>
                      <a:schemeClr val="dk1"/>
                    </a:solidFill>
                    <a:ea typeface="Times New Roman"/>
                    <a:cs typeface="Times New Roman"/>
                    <a:sym typeface="Times New Roman"/>
                  </a:rPr>
                  <a:t> by a larger subcarrier spacing.</a:t>
                </a:r>
              </a:p>
              <a:p>
                <a:pPr marL="625475" lvl="1" indent="-263525" algn="just">
                  <a:buSzPct val="100000"/>
                  <a:buFont typeface="Arial" panose="020B0604020202020204" pitchFamily="34" charset="0"/>
                  <a:buChar char="–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an auto-correlation detector is used, the unambiguous range of the CFO correction is [11]: </a:t>
                </a:r>
              </a:p>
              <a:p>
                <a:pPr marL="361950" lvl="1" indent="0" algn="ctr"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f>
                            <m:f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=[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zh-CN" altLang="en-US" sz="1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f>
                        <m:fPr>
                          <m:ctrlP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zh-CN" altLang="en-US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96938" lvl="1" indent="-271463" algn="just"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indicates the delay length (equal to the symbol length here),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indicates the sampling interval</a:t>
                </a:r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zh-CN" altLang="en-US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indicates the subcarrier spacing of the training field.</a:t>
                </a:r>
              </a:p>
              <a:p>
                <a:pPr marL="896938" lvl="1" indent="-271463" algn="just"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example, the STF and LTF sequences in sub-7 GHz can resolve a frequency offset up to </a:t>
                </a:r>
                <a:r>
                  <a:rPr lang="de-DE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±625 kHz (±1/0.8 μs/2)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de-DE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±156.25 kHz (±1/3.2 μs/2), respectively.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625475" lvl="1" indent="0" algn="just">
                  <a:buSzPct val="100000"/>
                  <a:buNone/>
                </a:pPr>
                <a:endParaRPr lang="en-US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5475" lvl="1" indent="-263525" algn="just">
                  <a:buSzPct val="100000"/>
                  <a:buFont typeface="Arial" panose="020B0604020202020204" pitchFamily="34" charset="0"/>
                  <a:buChar char="–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Systems should compensate for a 40 ppm CFO because of the 20 ppm </a:t>
                </a: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oscillator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inaccuracy at both the transmitter and receiver sides. For a 60 GHz system, the CFO at 60 GHz is up to </a:t>
                </a:r>
                <a:r>
                  <a:rPr lang="de-DE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2.4 MHz.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resolve the CFO at 60 GHz, the subcarrier spacing of at least one of the training fields should be larger than 4.8 MHz. </a:t>
                </a:r>
              </a:p>
              <a:p>
                <a:pPr marL="625475" lvl="1" indent="-263525" algn="just">
                  <a:buSzPct val="100000"/>
                  <a:buFont typeface="Arial" panose="020B0604020202020204" pitchFamily="34" charset="0"/>
                  <a:buChar char="–"/>
                </a:pPr>
                <a:endPara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1800" dirty="0">
                  <a:solidFill>
                    <a:schemeClr val="dk1"/>
                  </a:solidFill>
                  <a:cs typeface="Times New Roman"/>
                  <a:sym typeface="Times New Roman"/>
                </a:endParaRPr>
              </a:p>
              <a:p>
                <a:pPr marL="533400" lvl="1" indent="-261938" algn="just">
                  <a:buSzPct val="100000"/>
                  <a:buFont typeface="Arial" panose="020B0604020202020204" pitchFamily="34" charset="0"/>
                  <a:buChar char="–"/>
                </a:pPr>
                <a:endParaRPr lang="en-US" altLang="zh-CN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  <a:buSzPct val="100000"/>
                </a:pPr>
                <a:endParaRPr lang="en-US" altLang="zh-CN" sz="1800" dirty="0">
                  <a:solidFill>
                    <a:schemeClr val="dk1"/>
                  </a:solidFill>
                  <a:cs typeface="Times New Roman"/>
                  <a:sym typeface="Times New Roman"/>
                </a:endParaRPr>
              </a:p>
              <a:p>
                <a:pPr marL="711200" lvl="1" indent="0" algn="just">
                  <a:buSzPct val="100000"/>
                  <a:buNone/>
                </a:pP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96950" lvl="1" algn="just"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Bef>
                    <a:spcPts val="0"/>
                  </a:spcBef>
                  <a:buSzPct val="100000"/>
                </a:pPr>
                <a:endParaRPr lang="en-US" altLang="zh-CN" sz="1800" dirty="0">
                  <a:solidFill>
                    <a:schemeClr val="dk1"/>
                  </a:solidFill>
                  <a:ea typeface="Times New Roman"/>
                  <a:cs typeface="Times New Roman"/>
                  <a:sym typeface="Times New Roman"/>
                </a:endParaRPr>
              </a:p>
              <a:p>
                <a:pPr lvl="0" algn="just">
                  <a:spcBef>
                    <a:spcPts val="0"/>
                  </a:spcBef>
                  <a:buSzPct val="100000"/>
                </a:pP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1950" lvl="1" indent="0" algn="just">
                  <a:buSzPct val="100000"/>
                  <a:buNone/>
                </a:pP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15963" lvl="1" indent="-354013" algn="just">
                  <a:buSzPct val="100000"/>
                </a:pP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Bef>
                    <a:spcPts val="0"/>
                  </a:spcBef>
                  <a:buSzPct val="100000"/>
                </a:pPr>
                <a:endParaRPr lang="en-US" altLang="zh-CN" sz="1400" dirty="0">
                  <a:ea typeface="Times New Roman"/>
                  <a:cs typeface="Times New Roman"/>
                </a:endParaRPr>
              </a:p>
              <a:p>
                <a:pPr marL="715963" lvl="1" indent="-354013" algn="just">
                  <a:buSzPct val="100000"/>
                </a:pPr>
                <a:endParaRPr lang="en-US" altLang="zh-CN" sz="14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Shape 9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1" y="1524000"/>
                <a:ext cx="7772400" cy="3505200"/>
              </a:xfrm>
              <a:prstGeom prst="rect">
                <a:avLst/>
              </a:prstGeom>
              <a:blipFill>
                <a:blip r:embed="rId3"/>
                <a:stretch>
                  <a:fillRect l="-471" t="-870" r="-706" b="-106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001000" cy="533400"/>
          </a:xfrm>
          <a:noFill/>
          <a:ln/>
        </p:spPr>
        <p:txBody>
          <a:bodyPr/>
          <a:lstStyle/>
          <a:p>
            <a:r>
              <a:rPr lang="en-US" altLang="zh-CN" sz="2800" dirty="0">
                <a:solidFill>
                  <a:schemeClr val="tx1"/>
                </a:solidFill>
              </a:rPr>
              <a:t>CFO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4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C42CFA8-65D8-C540-B090-A854712382F8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5" name="Shape 94"/>
          <p:cNvSpPr txBox="1">
            <a:spLocks noGrp="1"/>
          </p:cNvSpPr>
          <p:nvPr>
            <p:ph idx="1"/>
          </p:nvPr>
        </p:nvSpPr>
        <p:spPr>
          <a:xfrm>
            <a:off x="762000" y="1600200"/>
            <a:ext cx="7569235" cy="3505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algn="just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dk1"/>
                </a:solidFill>
                <a:cs typeface="Times New Roman"/>
                <a:sym typeface="Times New Roman"/>
              </a:rPr>
              <a:t>The </a:t>
            </a:r>
            <a:r>
              <a:rPr lang="en-US" altLang="zh-CN" sz="1800" u="sng" dirty="0">
                <a:cs typeface="Times New Roman"/>
                <a:sym typeface="Times New Roman"/>
              </a:rPr>
              <a:t>phase noise (PN)</a:t>
            </a:r>
            <a:r>
              <a:rPr lang="en-US" altLang="zh-CN" sz="1800" dirty="0">
                <a:solidFill>
                  <a:srgbClr val="FF0000"/>
                </a:solidFill>
                <a:cs typeface="Times New Roman"/>
                <a:sym typeface="Times New Roman"/>
              </a:rPr>
              <a:t> </a:t>
            </a:r>
            <a:r>
              <a:rPr lang="en-US" altLang="zh-CN" sz="1800" dirty="0">
                <a:solidFill>
                  <a:schemeClr val="dk1"/>
                </a:solidFill>
                <a:cs typeface="Times New Roman"/>
                <a:sym typeface="Times New Roman"/>
              </a:rPr>
              <a:t>impact can be minimized by a larger subcarrier spacing and pilot designs.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inter-carrier interference (ICI) and common phase error (CPE) caused by PN can be </a:t>
            </a:r>
            <a:r>
              <a:rPr lang="en-US" altLang="zh-CN" sz="1600" dirty="0">
                <a:solidFill>
                  <a:schemeClr val="dk1"/>
                </a:solidFill>
                <a:cs typeface="Times New Roman"/>
                <a:sym typeface="Times New Roman"/>
              </a:rPr>
              <a:t>minimized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a larger subcarrier spacing and pilot designs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[12], [7]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800" dirty="0">
              <a:solidFill>
                <a:schemeClr val="dk1"/>
              </a:solidFill>
              <a:cs typeface="Times New Roman"/>
              <a:sym typeface="Times New Roman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800" dirty="0">
              <a:solidFill>
                <a:schemeClr val="dk1"/>
              </a:solidFill>
              <a:cs typeface="Times New Roman"/>
              <a:sym typeface="Times New Roman"/>
            </a:endParaRPr>
          </a:p>
          <a:p>
            <a:pPr lvl="0" algn="just">
              <a:spcBef>
                <a:spcPts val="0"/>
              </a:spcBef>
              <a:buSzPct val="100000"/>
            </a:pPr>
            <a:r>
              <a:rPr lang="en-US" altLang="zh-CN" sz="1800" dirty="0">
                <a:solidFill>
                  <a:schemeClr val="dk1"/>
                </a:solidFill>
                <a:cs typeface="Times New Roman"/>
                <a:sym typeface="Times New Roman"/>
              </a:rPr>
              <a:t>Nonlinearities in </a:t>
            </a:r>
            <a:r>
              <a:rPr lang="en-US" altLang="zh-CN" sz="1800" u="sng" dirty="0">
                <a:solidFill>
                  <a:schemeClr val="dk1"/>
                </a:solidFill>
                <a:cs typeface="Times New Roman"/>
                <a:sym typeface="Times New Roman"/>
              </a:rPr>
              <a:t>power amplifiers (PA)</a:t>
            </a:r>
            <a:endParaRPr lang="en-US" altLang="zh-CN" sz="1800" dirty="0">
              <a:solidFill>
                <a:schemeClr val="dk1"/>
              </a:solidFill>
              <a:cs typeface="Times New Roman"/>
              <a:sym typeface="Times New Roman"/>
            </a:endParaRP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amplitude and phase of a signal are affected in the saturation region of a PA. Output backoff (OBO) and digital pre-distortion (DPD) can be used to mitigate the influence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[13], [14]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61950" lvl="1" indent="0" algn="just">
              <a:buSzPct val="100000"/>
              <a:buNone/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altLang="zh-CN" sz="1800" dirty="0">
              <a:solidFill>
                <a:schemeClr val="dk1"/>
              </a:solidFill>
              <a:cs typeface="Times New Roman"/>
              <a:sym typeface="Times New Roman"/>
            </a:endParaRPr>
          </a:p>
          <a:p>
            <a:pPr marL="533400" lvl="1" indent="-261938" algn="just">
              <a:buSzPct val="100000"/>
              <a:buFont typeface="Arial" panose="020B0604020202020204" pitchFamily="34" charset="0"/>
              <a:buChar char="–"/>
            </a:pPr>
            <a:endParaRPr lang="en-US" altLang="zh-CN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SzPct val="100000"/>
            </a:pPr>
            <a:endParaRPr lang="en-US" altLang="zh-CN" sz="1800" dirty="0">
              <a:solidFill>
                <a:schemeClr val="dk1"/>
              </a:solidFill>
              <a:cs typeface="Times New Roman"/>
              <a:sym typeface="Times New Roman"/>
            </a:endParaRPr>
          </a:p>
          <a:p>
            <a:pPr marL="711200" lvl="1" indent="0" algn="just">
              <a:buSzPct val="100000"/>
              <a:buNone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6950" lvl="1" algn="just">
              <a:buSzPct val="100000"/>
              <a:buFont typeface="Arial" panose="020B0604020202020204" pitchFamily="34" charset="0"/>
              <a:buChar char="•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800" dirty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lvl="1" indent="0" algn="just">
              <a:buSzPct val="100000"/>
              <a:buNone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1" indent="-354013" algn="just">
              <a:buSzPct val="100000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400" dirty="0">
              <a:ea typeface="Times New Roman"/>
              <a:cs typeface="Times New Roman"/>
            </a:endParaRPr>
          </a:p>
          <a:p>
            <a:pPr marL="715963" lvl="1" indent="-354013" algn="just">
              <a:buSzPct val="100000"/>
            </a:pPr>
            <a:endParaRPr lang="en-US" altLang="zh-CN" sz="1400" dirty="0">
              <a:ea typeface="Times New Roman"/>
              <a:cs typeface="Times New Roman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001000" cy="533400"/>
          </a:xfrm>
          <a:noFill/>
          <a:ln/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PN and PA</a:t>
            </a:r>
          </a:p>
        </p:txBody>
      </p:sp>
    </p:spTree>
    <p:extLst>
      <p:ext uri="{BB962C8B-B14F-4D97-AF65-F5344CB8AC3E}">
        <p14:creationId xmlns:p14="http://schemas.microsoft.com/office/powerpoint/2010/main" val="71938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C42CFA8-65D8-C540-B090-A854712382F8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" name="Shape 94"/>
          <p:cNvSpPr txBox="1">
            <a:spLocks noGrp="1"/>
          </p:cNvSpPr>
          <p:nvPr>
            <p:ph idx="1"/>
          </p:nvPr>
        </p:nvSpPr>
        <p:spPr>
          <a:xfrm>
            <a:off x="774665" y="1608499"/>
            <a:ext cx="7670869" cy="4495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algn="just">
              <a:spcBef>
                <a:spcPts val="0"/>
              </a:spcBef>
              <a:buSzPct val="100000"/>
            </a:pPr>
            <a:r>
              <a:rPr lang="en-US" altLang="zh-CN" sz="1800" dirty="0">
                <a:solidFill>
                  <a:schemeClr val="dk1"/>
                </a:solidFill>
                <a:cs typeface="Times New Roman"/>
              </a:rPr>
              <a:t>To</a:t>
            </a:r>
            <a:r>
              <a:rPr lang="zh-CN" altLang="en-US" sz="1800" dirty="0">
                <a:solidFill>
                  <a:schemeClr val="dk1"/>
                </a:solidFill>
                <a:cs typeface="Times New Roman"/>
              </a:rPr>
              <a:t> </a:t>
            </a:r>
            <a:r>
              <a:rPr lang="en-US" altLang="zh-CN" sz="1800" dirty="0">
                <a:solidFill>
                  <a:schemeClr val="dk1"/>
                </a:solidFill>
                <a:cs typeface="Times New Roman"/>
              </a:rPr>
              <a:t>verify whether an upclocked sub-7 GHz PPDU version (such as 11ac) works well in a mmWave scenario, we further have some simulations with consideration of the above hardware impairments.</a:t>
            </a:r>
          </a:p>
          <a:p>
            <a:pPr marL="0" indent="0" algn="just">
              <a:spcBef>
                <a:spcPts val="0"/>
              </a:spcBef>
              <a:buSzPct val="100000"/>
              <a:buNone/>
            </a:pPr>
            <a:endParaRPr lang="en-US" altLang="zh-CN" sz="1800" dirty="0">
              <a:solidFill>
                <a:schemeClr val="dk1"/>
              </a:solidFill>
              <a:cs typeface="Times New Roman"/>
            </a:endParaRP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altLang="zh-CN" sz="1800" dirty="0">
              <a:solidFill>
                <a:schemeClr val="dk1"/>
              </a:solidFill>
              <a:cs typeface="Times New Roman"/>
              <a:sym typeface="Times New Roman"/>
            </a:endParaRPr>
          </a:p>
          <a:p>
            <a:pPr marL="533400" lvl="1" indent="-261938" algn="just">
              <a:buSzPct val="100000"/>
              <a:buFont typeface="Arial" panose="020B0604020202020204" pitchFamily="34" charset="0"/>
              <a:buChar char="–"/>
            </a:pPr>
            <a:endParaRPr lang="en-US" altLang="zh-CN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SzPct val="100000"/>
            </a:pPr>
            <a:endParaRPr lang="en-US" altLang="zh-CN" sz="1800" dirty="0">
              <a:solidFill>
                <a:schemeClr val="dk1"/>
              </a:solidFill>
              <a:cs typeface="Times New Roman"/>
              <a:sym typeface="Times New Roman"/>
            </a:endParaRPr>
          </a:p>
          <a:p>
            <a:pPr marL="711200" lvl="1" indent="0" algn="just">
              <a:buSzPct val="100000"/>
              <a:buNone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6950" lvl="1" algn="just">
              <a:buSzPct val="100000"/>
              <a:buFont typeface="Arial" panose="020B0604020202020204" pitchFamily="34" charset="0"/>
              <a:buChar char="•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800" dirty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lvl="1" indent="0" algn="just">
              <a:buSzPct val="100000"/>
              <a:buNone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1" indent="-354013" algn="just">
              <a:buSzPct val="100000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400" dirty="0">
              <a:ea typeface="Times New Roman"/>
              <a:cs typeface="Times New Roman"/>
            </a:endParaRPr>
          </a:p>
          <a:p>
            <a:pPr marL="715963" lvl="1" indent="-354013" algn="just">
              <a:buSzPct val="100000"/>
            </a:pPr>
            <a:endParaRPr lang="en-US" altLang="zh-CN" sz="1400" dirty="0">
              <a:ea typeface="Times New Roman"/>
              <a:cs typeface="Times New Roman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762000"/>
            <a:ext cx="8001000" cy="533400"/>
          </a:xfrm>
          <a:noFill/>
          <a:ln/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Simulation Configuration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F659C5B2-277F-4849-A9CF-93B1F0AF4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285927"/>
              </p:ext>
            </p:extLst>
          </p:nvPr>
        </p:nvGraphicFramePr>
        <p:xfrm>
          <a:off x="1994215" y="3131893"/>
          <a:ext cx="5231767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4167">
                  <a:extLst>
                    <a:ext uri="{9D8B030D-6E8A-4147-A177-3AD203B41FA5}">
                      <a16:colId xmlns:a16="http://schemas.microsoft.com/office/drawing/2014/main" val="354314021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347482919"/>
                    </a:ext>
                  </a:extLst>
                </a:gridCol>
              </a:tblGrid>
              <a:tr h="203865"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Parameter</a:t>
                      </a:r>
                      <a:endParaRPr lang="zh-CN" altLang="en-US" sz="12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Description</a:t>
                      </a:r>
                      <a:endParaRPr lang="zh-CN" altLang="en-US" sz="12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67740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MCS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MCS 0 (BPSK), MCS 1 (QPSK), and MCS 4 (16 QAM)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614276"/>
                  </a:ext>
                </a:extLst>
              </a:tr>
              <a:tr h="20386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PPDU type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VHT format (11ac,</a:t>
                      </a:r>
                      <a:r>
                        <a:rPr lang="zh-CN" altLang="en-US" sz="1200" dirty="0"/>
                        <a:t> </a:t>
                      </a:r>
                      <a:r>
                        <a:rPr lang="en-US" altLang="zh-CN" sz="1200" dirty="0"/>
                        <a:t>80</a:t>
                      </a:r>
                      <a:r>
                        <a:rPr lang="zh-CN" altLang="en-US" sz="1200" dirty="0"/>
                        <a:t> </a:t>
                      </a:r>
                      <a:r>
                        <a:rPr lang="en-US" altLang="zh-CN" sz="1200" dirty="0"/>
                        <a:t>MHz)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852254"/>
                  </a:ext>
                </a:extLst>
              </a:tr>
              <a:tr h="20386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Channel model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802.11ad channel model (conference room, CR)</a:t>
                      </a:r>
                      <a:endParaRPr lang="zh-CN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904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TX/RX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1T1R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604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Fc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73.44 GHz (Channel #8 defined in 802.11ay)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84940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Packet size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4096 Bytes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584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Other considerations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CFO, PN, and PA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34001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B1AB1620-BC90-4545-9E4C-AEDD71726F07}"/>
              </a:ext>
            </a:extLst>
          </p:cNvPr>
          <p:cNvSpPr/>
          <p:nvPr/>
        </p:nvSpPr>
        <p:spPr>
          <a:xfrm>
            <a:off x="3341535" y="2762561"/>
            <a:ext cx="2460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/>
              <a:t>Simulation Parameters</a:t>
            </a:r>
            <a:endParaRPr lang="zh-CN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518082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hape 94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87538" y="1417188"/>
                <a:ext cx="7670869" cy="20118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075" tIns="46025" rIns="92075" bIns="46025" anchor="t" anchorCtr="0">
                <a:noAutofit/>
              </a:bodyPr>
              <a:lstStyle/>
              <a:p>
                <a:pPr algn="just">
                  <a:spcBef>
                    <a:spcPts val="0"/>
                  </a:spcBef>
                  <a:buSzPct val="100000"/>
                </a:pPr>
                <a:r>
                  <a:rPr lang="en-US" altLang="zh-CN" sz="1800" dirty="0">
                    <a:solidFill>
                      <a:schemeClr val="dk1"/>
                    </a:solidFill>
                    <a:latin typeface="+mj-lt"/>
                    <a:cs typeface="Times New Roman"/>
                  </a:rPr>
                  <a:t>Theoretical threshold: 4.7x upclocking</a:t>
                </a:r>
              </a:p>
              <a:p>
                <a:pPr marL="625475" lvl="1" indent="-263525" algn="just">
                  <a:buSzPct val="100000"/>
                  <a:buFont typeface="Arial" panose="020B0604020202020204" pitchFamily="34" charset="0"/>
                  <a:buChar char="–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400" dirty="0">
                        <a:solidFill>
                          <a:schemeClr val="dk1"/>
                        </a:solidFill>
                        <a:latin typeface="+mj-lt"/>
                        <a:cs typeface="Times New Roman"/>
                      </a:rPr>
                      <m:t>CFO</m:t>
                    </m:r>
                    <m:r>
                      <m:rPr>
                        <m:nor/>
                      </m:rPr>
                      <a:rPr lang="en-US" altLang="zh-CN" sz="1400" dirty="0">
                        <a:solidFill>
                          <a:schemeClr val="dk1"/>
                        </a:solidFill>
                        <a:latin typeface="+mj-lt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400" dirty="0">
                        <a:solidFill>
                          <a:schemeClr val="dk1"/>
                        </a:solidFill>
                        <a:latin typeface="+mj-lt"/>
                        <a:cs typeface="Times New Roman"/>
                      </a:rPr>
                      <m:t>in</m:t>
                    </m:r>
                    <m:r>
                      <m:rPr>
                        <m:nor/>
                      </m:rPr>
                      <a:rPr lang="en-US" altLang="zh-CN" sz="1400" dirty="0">
                        <a:solidFill>
                          <a:schemeClr val="dk1"/>
                        </a:solidFill>
                        <a:latin typeface="+mj-lt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400" dirty="0" smtClean="0">
                        <a:solidFill>
                          <a:schemeClr val="tx1"/>
                        </a:solidFill>
                        <a:latin typeface="+mj-lt"/>
                        <a:cs typeface="Times New Roman"/>
                      </a:rPr>
                      <m:t>simulations</m:t>
                    </m:r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+mj-lt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73.44 </m:t>
                    </m:r>
                    <m:r>
                      <m:rPr>
                        <m:sty m:val="p"/>
                      </m:rPr>
                      <a:rPr lang="en-US" altLang="zh-CN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GH</m:t>
                    </m:r>
                    <m:r>
                      <m:rPr>
                        <m:sty m:val="p"/>
                      </m:rPr>
                      <a:rPr lang="en-US" altLang="zh-C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altLang="zh-C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×40 </m:t>
                    </m:r>
                    <m:r>
                      <m:rPr>
                        <m:sty m:val="p"/>
                      </m:rPr>
                      <a:rPr lang="en-US" altLang="zh-C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ppm</m:t>
                    </m:r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+mj-lt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altLang="zh-C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2.94 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MHz</m:t>
                    </m:r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endParaRPr lang="en-US" altLang="zh-CN" sz="1400" dirty="0">
                  <a:solidFill>
                    <a:schemeClr val="dk1"/>
                  </a:solidFill>
                  <a:latin typeface="+mj-lt"/>
                  <a:cs typeface="Times New Roman"/>
                </a:endParaRPr>
              </a:p>
              <a:p>
                <a:pPr marL="625475" lvl="1" indent="-263525" algn="just">
                  <a:buSzPct val="100000"/>
                  <a:buFont typeface="Arial" panose="020B0604020202020204" pitchFamily="34" charset="0"/>
                  <a:buChar char="–"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+mj-lt"/>
                    <a:cs typeface="Times New Roman"/>
                  </a:rPr>
                  <a:t>The subcarrier spacing shall be greater than </a:t>
                </a:r>
                <a:endParaRPr lang="en-US" altLang="zh-CN" sz="1400" i="1" dirty="0">
                  <a:latin typeface="+mj-lt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55600" lvl="1" indent="6350" algn="just">
                  <a:buSzPct val="100000"/>
                  <a:buNone/>
                </a:pPr>
                <a:r>
                  <a:rPr lang="en-US" altLang="zh-CN" sz="1200" b="0" dirty="0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×2.94 </m:t>
                    </m:r>
                    <m:r>
                      <m:rPr>
                        <m:sty m:val="p"/>
                      </m:rPr>
                      <a:rPr lang="en-US" altLang="zh-CN" sz="12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MHz</m:t>
                    </m:r>
                    <m:r>
                      <a:rPr lang="en-US" altLang="zh-CN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=5.88 </m:t>
                    </m:r>
                    <m:r>
                      <m:rPr>
                        <m:sty m:val="p"/>
                      </m:rPr>
                      <a:rPr lang="en-US" altLang="zh-CN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MHz</m:t>
                    </m:r>
                  </m:oMath>
                </a14:m>
                <a:endParaRPr lang="en-US" altLang="zh-CN" sz="1200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625475" lvl="1" indent="-263525" algn="just">
                  <a:buSzPct val="100000"/>
                  <a:buFont typeface="Arial" panose="020B0604020202020204" pitchFamily="34" charset="0"/>
                  <a:buChar char="–"/>
                </a:pPr>
                <a:r>
                  <a:rPr lang="en-US" altLang="zh-CN" sz="1400" dirty="0">
                    <a:latin typeface="+mj-lt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4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+mj-lt"/>
                    <a:cs typeface="Times New Roman" panose="02020603050405020304" pitchFamily="18" charset="0"/>
                  </a:rPr>
                  <a:t>threshold for CFO correction is:</a:t>
                </a:r>
              </a:p>
              <a:p>
                <a:pPr marL="355600" lvl="1" indent="6350" algn="just">
                  <a:buSzPct val="100000"/>
                  <a:buNone/>
                </a:pPr>
                <a:r>
                  <a:rPr lang="en-US" altLang="zh-CN" sz="1400" dirty="0"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5.88 </m:t>
                    </m:r>
                    <m:r>
                      <m:rPr>
                        <m:sty m:val="p"/>
                      </m:rPr>
                      <a:rPr lang="en-US" altLang="zh-CN" sz="1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MHz</m:t>
                    </m:r>
                    <m:r>
                      <a:rPr lang="en-US" altLang="zh-CN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÷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(312.5 </m:t>
                    </m:r>
                    <m:r>
                      <m:rPr>
                        <m:sty m:val="p"/>
                      </m:rPr>
                      <a:rPr lang="en-US" altLang="zh-CN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KHz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4)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4.7</m:t>
                    </m:r>
                  </m:oMath>
                </a14:m>
                <a:r>
                  <a:rPr lang="en-US" altLang="zh-CN" sz="1200" i="1" dirty="0"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625475" lvl="1" indent="-263525" algn="just">
                  <a:buSzPct val="100000"/>
                  <a:buFont typeface="Arial" panose="020B0604020202020204" pitchFamily="34" charset="0"/>
                  <a:buChar char="–"/>
                </a:pPr>
                <a:r>
                  <a:rPr lang="en-US" altLang="zh-CN" sz="1200" dirty="0">
                    <a:latin typeface="+mj-lt"/>
                    <a:cs typeface="Times New Roman" panose="02020603050405020304" pitchFamily="18" charset="0"/>
                  </a:rPr>
                  <a:t>Note: </a:t>
                </a:r>
                <a14:m>
                  <m:oMath xmlns:m="http://schemas.openxmlformats.org/officeDocument/2006/math"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312.5 </m:t>
                    </m:r>
                    <m:r>
                      <m:rPr>
                        <m:sty m:val="p"/>
                      </m:rP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KHz</m:t>
                    </m:r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×4</m:t>
                    </m:r>
                  </m:oMath>
                </a14:m>
                <a:r>
                  <a:rPr lang="en-US" altLang="zh-CN" sz="1200" dirty="0">
                    <a:latin typeface="+mj-lt"/>
                    <a:cs typeface="Times New Roman" panose="02020603050405020304" pitchFamily="18" charset="0"/>
                  </a:rPr>
                  <a:t> is the conventional subcarrier spacing of L-STF.</a:t>
                </a:r>
              </a:p>
              <a:p>
                <a:pPr marL="625475" lvl="1" indent="-263525" algn="just">
                  <a:buSzPct val="100000"/>
                  <a:buFont typeface="Arial" panose="020B0604020202020204" pitchFamily="34" charset="0"/>
                  <a:buChar char="–"/>
                </a:pPr>
                <a:endParaRPr lang="en-US" altLang="zh-CN" sz="1400" dirty="0">
                  <a:latin typeface="+mj-lt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1800" dirty="0">
                  <a:solidFill>
                    <a:schemeClr val="dk1"/>
                  </a:solidFill>
                  <a:latin typeface="+mj-lt"/>
                  <a:cs typeface="Times New Roman"/>
                  <a:sym typeface="Times New Roman"/>
                </a:endParaRPr>
              </a:p>
              <a:p>
                <a:pPr marL="533400" lvl="1" indent="-261938" algn="just">
                  <a:buSzPct val="100000"/>
                  <a:buFont typeface="Arial" panose="020B0604020202020204" pitchFamily="34" charset="0"/>
                  <a:buChar char="–"/>
                </a:pPr>
                <a:endParaRPr lang="en-US" altLang="zh-CN" sz="800" dirty="0">
                  <a:latin typeface="+mj-lt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  <a:buSzPct val="100000"/>
                </a:pPr>
                <a:endParaRPr lang="en-US" altLang="zh-CN" sz="1800" dirty="0">
                  <a:solidFill>
                    <a:schemeClr val="dk1"/>
                  </a:solidFill>
                  <a:latin typeface="+mj-lt"/>
                  <a:cs typeface="Times New Roman"/>
                  <a:sym typeface="Times New Roman"/>
                </a:endParaRPr>
              </a:p>
              <a:p>
                <a:pPr marL="711200" lvl="1" indent="0" algn="just">
                  <a:buSzPct val="100000"/>
                  <a:buNone/>
                </a:pPr>
                <a:endParaRPr lang="en-US" altLang="zh-CN" sz="1600" dirty="0">
                  <a:latin typeface="+mj-lt"/>
                  <a:cs typeface="Times New Roman" panose="02020603050405020304" pitchFamily="18" charset="0"/>
                </a:endParaRPr>
              </a:p>
              <a:p>
                <a:pPr marL="996950" lvl="1" algn="just"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+mj-lt"/>
                  <a:cs typeface="Times New Roman" panose="02020603050405020304" pitchFamily="18" charset="0"/>
                </a:endParaRPr>
              </a:p>
              <a:p>
                <a:pPr lvl="0" algn="just">
                  <a:spcBef>
                    <a:spcPts val="0"/>
                  </a:spcBef>
                  <a:buSzPct val="100000"/>
                </a:pPr>
                <a:endParaRPr lang="en-US" altLang="zh-CN" sz="1800" dirty="0">
                  <a:solidFill>
                    <a:schemeClr val="dk1"/>
                  </a:solidFill>
                  <a:latin typeface="+mj-lt"/>
                  <a:ea typeface="Times New Roman"/>
                  <a:cs typeface="Times New Roman"/>
                  <a:sym typeface="Times New Roman"/>
                </a:endParaRPr>
              </a:p>
              <a:p>
                <a:pPr lvl="0" algn="just">
                  <a:spcBef>
                    <a:spcPts val="0"/>
                  </a:spcBef>
                  <a:buSzPct val="100000"/>
                </a:pPr>
                <a:endParaRPr lang="en-US" altLang="zh-CN" sz="1600" dirty="0">
                  <a:latin typeface="+mj-lt"/>
                  <a:cs typeface="Times New Roman" panose="02020603050405020304" pitchFamily="18" charset="0"/>
                </a:endParaRPr>
              </a:p>
              <a:p>
                <a:pPr marL="361950" lvl="1" indent="0" algn="just">
                  <a:buSzPct val="100000"/>
                  <a:buNone/>
                </a:pPr>
                <a:endParaRPr lang="en-US" altLang="zh-CN" sz="1600" dirty="0">
                  <a:latin typeface="+mj-lt"/>
                  <a:cs typeface="Times New Roman" panose="02020603050405020304" pitchFamily="18" charset="0"/>
                </a:endParaRPr>
              </a:p>
              <a:p>
                <a:pPr marL="715963" lvl="1" indent="-354013" algn="just">
                  <a:buSzPct val="100000"/>
                </a:pPr>
                <a:endParaRPr lang="en-US" altLang="zh-CN" sz="1600" dirty="0">
                  <a:latin typeface="+mj-lt"/>
                  <a:cs typeface="Times New Roman" panose="02020603050405020304" pitchFamily="18" charset="0"/>
                </a:endParaRPr>
              </a:p>
              <a:p>
                <a:pPr lvl="0" algn="just">
                  <a:spcBef>
                    <a:spcPts val="0"/>
                  </a:spcBef>
                  <a:buSzPct val="100000"/>
                </a:pPr>
                <a:endParaRPr lang="en-US" altLang="zh-CN" sz="1400" dirty="0">
                  <a:latin typeface="+mj-lt"/>
                  <a:ea typeface="Times New Roman"/>
                  <a:cs typeface="Times New Roman"/>
                </a:endParaRPr>
              </a:p>
              <a:p>
                <a:pPr marL="715963" lvl="1" indent="-354013" algn="just">
                  <a:buSzPct val="100000"/>
                </a:pPr>
                <a:endParaRPr lang="en-US" altLang="zh-CN" sz="1400" dirty="0">
                  <a:latin typeface="+mj-lt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Shape 9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7538" y="1417188"/>
                <a:ext cx="7670869" cy="2011812"/>
              </a:xfrm>
              <a:prstGeom prst="rect">
                <a:avLst/>
              </a:prstGeom>
              <a:blipFill>
                <a:blip r:embed="rId3"/>
                <a:stretch>
                  <a:fillRect l="-477" t="-15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762000"/>
            <a:ext cx="8001000" cy="533400"/>
          </a:xfrm>
          <a:noFill/>
          <a:ln/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CFO Impact Simulation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B55C1F3-119E-46E0-8FB9-F401503ED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572" y="3429000"/>
            <a:ext cx="4009172" cy="300687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6712F1-3B5E-4A31-A86B-610F03957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066" y="1800714"/>
            <a:ext cx="2694859" cy="2021144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07D1DC9-BA4D-4E8E-A016-3EF70A940C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9066" y="4114800"/>
            <a:ext cx="2694859" cy="2021144"/>
          </a:xfrm>
          <a:prstGeom prst="rect">
            <a:avLst/>
          </a:prstGeom>
          <a:ln>
            <a:noFill/>
            <a:prstDash val="solid"/>
          </a:ln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52710C04-E497-42EB-B6F9-9FE5EEF53C1D}"/>
              </a:ext>
            </a:extLst>
          </p:cNvPr>
          <p:cNvSpPr/>
          <p:nvPr/>
        </p:nvSpPr>
        <p:spPr>
          <a:xfrm>
            <a:off x="6248400" y="6023217"/>
            <a:ext cx="21146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SNR = 15 dB (16x upclocking)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01C0934-421B-4B22-AFE5-2B2D44CBF111}"/>
              </a:ext>
            </a:extLst>
          </p:cNvPr>
          <p:cNvSpPr/>
          <p:nvPr/>
        </p:nvSpPr>
        <p:spPr>
          <a:xfrm>
            <a:off x="6312699" y="3683358"/>
            <a:ext cx="2037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SNR = 15 dB (4x upclocking)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9713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FED12CCA-18E0-484A-BBA1-72534F5DF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68" y="3016633"/>
            <a:ext cx="4207423" cy="3155567"/>
          </a:xfrm>
          <a:prstGeom prst="rect">
            <a:avLst/>
          </a:prstGeom>
          <a:ln>
            <a:noFill/>
            <a:prstDash val="dash"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C42CFA8-65D8-C540-B090-A854712382F8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5" name="Shape 94"/>
          <p:cNvSpPr txBox="1">
            <a:spLocks noGrp="1"/>
          </p:cNvSpPr>
          <p:nvPr>
            <p:ph idx="1"/>
          </p:nvPr>
        </p:nvSpPr>
        <p:spPr>
          <a:xfrm>
            <a:off x="787331" y="1600200"/>
            <a:ext cx="7670869" cy="1352552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lvl="1" indent="-342900" algn="just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dk1"/>
                </a:solidFill>
                <a:ea typeface="+mn-ea"/>
                <a:cs typeface="Times New Roman"/>
              </a:rPr>
              <a:t>8x upclocking of 11ac</a:t>
            </a:r>
          </a:p>
          <a:p>
            <a:pPr marL="342900" lvl="1" indent="-342900" algn="just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dk1"/>
                </a:solidFill>
                <a:ea typeface="+mn-ea"/>
                <a:cs typeface="Times New Roman"/>
              </a:rPr>
              <a:t>MCS = 4 (16 QAM)</a:t>
            </a:r>
          </a:p>
          <a:p>
            <a:pPr algn="just">
              <a:spcBef>
                <a:spcPts val="0"/>
              </a:spcBef>
              <a:buSzPct val="100000"/>
            </a:pPr>
            <a:r>
              <a:rPr lang="en-US" altLang="zh-CN" sz="1800" b="0" dirty="0">
                <a:solidFill>
                  <a:schemeClr val="dk1"/>
                </a:solidFill>
                <a:cs typeface="Times New Roman"/>
              </a:rPr>
              <a:t>PN related parameters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PSD0 = -93 dBc/Hz, fp = 1 MHz, fz = 100 MHz [15]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lvl="1" indent="0" algn="just">
              <a:buSzPct val="100000"/>
              <a:buNone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1" indent="-354013" algn="just">
              <a:buSzPct val="100000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400" dirty="0">
              <a:ea typeface="Times New Roman"/>
              <a:cs typeface="Times New Roman"/>
            </a:endParaRPr>
          </a:p>
          <a:p>
            <a:pPr marL="715963" lvl="1" indent="-354013" algn="just">
              <a:buSzPct val="100000"/>
            </a:pPr>
            <a:endParaRPr lang="en-US" altLang="zh-CN" sz="1400" dirty="0">
              <a:ea typeface="Times New Roman"/>
              <a:cs typeface="Times New Roman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762000"/>
            <a:ext cx="8001000" cy="533400"/>
          </a:xfrm>
          <a:noFill/>
          <a:ln/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PN Impact Simulation</a:t>
            </a:r>
          </a:p>
        </p:txBody>
      </p:sp>
      <p:sp>
        <p:nvSpPr>
          <p:cNvPr id="19" name="箭头: 右弧形 18">
            <a:extLst>
              <a:ext uri="{FF2B5EF4-FFF2-40B4-BE49-F238E27FC236}">
                <a16:creationId xmlns:a16="http://schemas.microsoft.com/office/drawing/2014/main" id="{31047288-A72E-4352-A778-8BF3BB9C73D1}"/>
              </a:ext>
            </a:extLst>
          </p:cNvPr>
          <p:cNvSpPr/>
          <p:nvPr/>
        </p:nvSpPr>
        <p:spPr bwMode="auto">
          <a:xfrm>
            <a:off x="7924800" y="2843643"/>
            <a:ext cx="304800" cy="628648"/>
          </a:xfrm>
          <a:prstGeom prst="curvedLeftArrow">
            <a:avLst/>
          </a:prstGeom>
          <a:noFill/>
          <a:ln w="3175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" name="箭头: 右弧形 19">
            <a:extLst>
              <a:ext uri="{FF2B5EF4-FFF2-40B4-BE49-F238E27FC236}">
                <a16:creationId xmlns:a16="http://schemas.microsoft.com/office/drawing/2014/main" id="{46B92CE2-B1CE-4FF8-9105-20E089764936}"/>
              </a:ext>
            </a:extLst>
          </p:cNvPr>
          <p:cNvSpPr/>
          <p:nvPr/>
        </p:nvSpPr>
        <p:spPr bwMode="auto">
          <a:xfrm>
            <a:off x="7924800" y="4196195"/>
            <a:ext cx="304800" cy="628648"/>
          </a:xfrm>
          <a:prstGeom prst="curvedLeftArrow">
            <a:avLst/>
          </a:prstGeom>
          <a:noFill/>
          <a:ln w="3175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DBEF0A2-139D-4CD1-8753-DA00B4B1782A}"/>
              </a:ext>
            </a:extLst>
          </p:cNvPr>
          <p:cNvSpPr/>
          <p:nvPr/>
        </p:nvSpPr>
        <p:spPr>
          <a:xfrm>
            <a:off x="8229600" y="2994479"/>
            <a:ext cx="880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Adding PN</a:t>
            </a:r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5AA9FFF-1593-48D8-BA31-269F3F4D6E7B}"/>
              </a:ext>
            </a:extLst>
          </p:cNvPr>
          <p:cNvSpPr/>
          <p:nvPr/>
        </p:nvSpPr>
        <p:spPr>
          <a:xfrm>
            <a:off x="8252460" y="4341879"/>
            <a:ext cx="880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Applying phase tracking</a:t>
            </a:r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358013A-164E-472F-BEB1-8C16221060B6}"/>
              </a:ext>
            </a:extLst>
          </p:cNvPr>
          <p:cNvSpPr/>
          <p:nvPr/>
        </p:nvSpPr>
        <p:spPr>
          <a:xfrm>
            <a:off x="8057713" y="1885807"/>
            <a:ext cx="1227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SNR=30 dB, without PN</a:t>
            </a:r>
            <a:endParaRPr lang="zh-CN" altLang="en-US" dirty="0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E000F7AB-A576-435E-A39E-4FF23694F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880" y="4590278"/>
            <a:ext cx="2109230" cy="158192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BA9B77D-F877-4431-BCA0-D06BC56836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094"/>
          <a:stretch/>
        </p:blipFill>
        <p:spPr>
          <a:xfrm>
            <a:off x="5803880" y="3050402"/>
            <a:ext cx="2109230" cy="148551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D800DE6-B9A1-4D5B-8434-800D4067B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3880" y="1371600"/>
            <a:ext cx="2120920" cy="159069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923982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935FC5E-5F07-4FFD-B8CB-0F00179DF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86" y="3296028"/>
            <a:ext cx="3927727" cy="2945796"/>
          </a:xfrm>
          <a:prstGeom prst="rect">
            <a:avLst/>
          </a:prstGeom>
          <a:ln>
            <a:noFill/>
            <a:prstDash val="dash"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C42CFA8-65D8-C540-B090-A854712382F8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762000"/>
            <a:ext cx="8001000" cy="533400"/>
          </a:xfrm>
          <a:noFill/>
          <a:ln/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PA Impact Simulation</a:t>
            </a:r>
          </a:p>
        </p:txBody>
      </p:sp>
      <p:sp>
        <p:nvSpPr>
          <p:cNvPr id="9" name="Shape 94">
            <a:extLst>
              <a:ext uri="{FF2B5EF4-FFF2-40B4-BE49-F238E27FC236}">
                <a16:creationId xmlns:a16="http://schemas.microsoft.com/office/drawing/2014/main" id="{AC6AAD01-E073-473B-9F67-000D49C05BF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87331" y="1600200"/>
            <a:ext cx="7670869" cy="149910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lvl="1" indent="-342900" algn="just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dk1"/>
                </a:solidFill>
                <a:ea typeface="+mn-ea"/>
                <a:cs typeface="Times New Roman"/>
              </a:rPr>
              <a:t>8x upclocking of 11ac</a:t>
            </a:r>
          </a:p>
          <a:p>
            <a:pPr marL="342900" lvl="1" indent="-342900" algn="just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dk1"/>
                </a:solidFill>
                <a:ea typeface="+mn-ea"/>
                <a:cs typeface="Times New Roman"/>
              </a:rPr>
              <a:t>MCS = 4 (16 QAM)</a:t>
            </a:r>
          </a:p>
          <a:p>
            <a:pPr algn="just">
              <a:spcBef>
                <a:spcPts val="0"/>
              </a:spcBef>
              <a:buSzPct val="100000"/>
            </a:pPr>
            <a:r>
              <a:rPr lang="en-US" altLang="zh-CN" sz="1800" b="0" dirty="0">
                <a:solidFill>
                  <a:schemeClr val="dk1"/>
                </a:solidFill>
                <a:cs typeface="Times New Roman"/>
              </a:rPr>
              <a:t>PA related parameters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 backoff: 8 dB [16]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 non-linearity model: Modified Rapp model [16]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1" indent="-354013" algn="just">
              <a:buSzPct val="100000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400" dirty="0">
              <a:ea typeface="Times New Roman"/>
              <a:cs typeface="Times New Roman"/>
            </a:endParaRPr>
          </a:p>
          <a:p>
            <a:pPr marL="715963" lvl="1" indent="-354013" algn="just">
              <a:buSzPct val="100000"/>
            </a:pPr>
            <a:endParaRPr lang="en-US" altLang="zh-CN" sz="1400" dirty="0">
              <a:ea typeface="Times New Roman"/>
              <a:cs typeface="Times New Roman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31F475F-D45E-4CE5-A202-8608101AB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701" y="1898098"/>
            <a:ext cx="2833898" cy="2125424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17BB30-9036-45B5-B33A-D4402BD01F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701" y="4173172"/>
            <a:ext cx="2833899" cy="2125424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C232E89-091E-46D4-AD32-5398BC23839F}"/>
              </a:ext>
            </a:extLst>
          </p:cNvPr>
          <p:cNvSpPr txBox="1"/>
          <p:nvPr/>
        </p:nvSpPr>
        <p:spPr>
          <a:xfrm>
            <a:off x="8210389" y="2822310"/>
            <a:ext cx="1079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SNR = 20 dB</a:t>
            </a:r>
            <a:endParaRPr lang="zh-CN" altLang="en-US" dirty="0"/>
          </a:p>
        </p:txBody>
      </p:sp>
      <p:sp>
        <p:nvSpPr>
          <p:cNvPr id="15" name="箭头: 右弧形 14">
            <a:extLst>
              <a:ext uri="{FF2B5EF4-FFF2-40B4-BE49-F238E27FC236}">
                <a16:creationId xmlns:a16="http://schemas.microsoft.com/office/drawing/2014/main" id="{239A869E-D74F-47A6-916B-BF3E337AB075}"/>
              </a:ext>
            </a:extLst>
          </p:cNvPr>
          <p:cNvSpPr/>
          <p:nvPr/>
        </p:nvSpPr>
        <p:spPr bwMode="auto">
          <a:xfrm>
            <a:off x="8267700" y="3848100"/>
            <a:ext cx="304800" cy="628648"/>
          </a:xfrm>
          <a:prstGeom prst="curvedLeftArrow">
            <a:avLst/>
          </a:prstGeom>
          <a:noFill/>
          <a:ln w="3175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6A6204D-43A0-4AB4-B9FA-8E00B92B8EC4}"/>
              </a:ext>
            </a:extLst>
          </p:cNvPr>
          <p:cNvSpPr/>
          <p:nvPr/>
        </p:nvSpPr>
        <p:spPr>
          <a:xfrm>
            <a:off x="8534400" y="3886200"/>
            <a:ext cx="647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Adding PA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7512146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109974</TotalTime>
  <Words>1691</Words>
  <Application>Microsoft Office PowerPoint</Application>
  <PresentationFormat>全屏显示(4:3)</PresentationFormat>
  <Paragraphs>287</Paragraphs>
  <Slides>12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ＭＳ Ｐゴシック</vt:lpstr>
      <vt:lpstr>宋体</vt:lpstr>
      <vt:lpstr>Arial</vt:lpstr>
      <vt:lpstr>Cambria Math</vt:lpstr>
      <vt:lpstr>Times New Roman</vt:lpstr>
      <vt:lpstr>802-11-Submission</vt:lpstr>
      <vt:lpstr>Thoughts on Utilizing mmWave</vt:lpstr>
      <vt:lpstr>Introduction</vt:lpstr>
      <vt:lpstr>Thoughts on mmWave Implementation</vt:lpstr>
      <vt:lpstr>CFO </vt:lpstr>
      <vt:lpstr>PN and PA</vt:lpstr>
      <vt:lpstr>Simulation Configuration</vt:lpstr>
      <vt:lpstr>CFO Impact Simulation</vt:lpstr>
      <vt:lpstr>PN Impact Simulation</vt:lpstr>
      <vt:lpstr>PA Impact Simulation</vt:lpstr>
      <vt:lpstr>Hardware Impairment Simulation</vt:lpstr>
      <vt:lpstr>Summary</vt:lpstr>
      <vt:lpstr>PowerPoint 演示文稿</vt:lpstr>
    </vt:vector>
  </TitlesOfParts>
  <Company>Huawei Technologies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 Duplex in EHT</dc:title>
  <dc:creator>Mengshi Hu</dc:creator>
  <cp:lastModifiedBy>humengshi</cp:lastModifiedBy>
  <cp:revision>2496</cp:revision>
  <cp:lastPrinted>1998-02-10T13:28:06Z</cp:lastPrinted>
  <dcterms:created xsi:type="dcterms:W3CDTF">2013-11-12T18:41:50Z</dcterms:created>
  <dcterms:modified xsi:type="dcterms:W3CDTF">2023-03-10T06:41:47Z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(1)O48q+nWDiKNAVXoAwq58w6onvO4eaK+wzpVW8jJCkaAk5P9kKngByeTmJxmoV2pCi42L9Tdp_x000d_
SdaonAmUIS8vKo/eqcHwCuE1YjVPXt4H6YHsSuVJYzAQCkNZjIaFaF2CAfHMCVDwVEjuHrGa_x000d_
v9XKxleKuDbPp4L/H3+OgJ2liFm+Un0d5QoNNoAKdv3/4Lf3KJItI74i5cTCkBD8XLCg4g==</vt:lpwstr>
  </property>
  <property fmtid="{D5CDD505-2E9C-101B-9397-08002B2CF9AE}" pid="3" name="_2015_ms_pID_725343">
    <vt:lpwstr>(3)lpUx2psViq74xnbkqMDa6Tk71Rhi5sNX7u4NMHH+S5+0c2A4HScr7M1qpnFME36xioV1fVYQ
9Z4aFO1F7QQWzcYbqwE81GE8KCkNyFamxeUmmonPVpuHtHFz94ZtqKEu6OpquxFPw7oolbit
M1CYqex0Kv6tvdgJhmO+HKxkAkMrsMDzsNEvvK3XTi+I2ZGojFLw2mocO5nCOwxiXrmCV58n
oYT69ymZbVztiTOmhV</vt:lpwstr>
  </property>
  <property fmtid="{D5CDD505-2E9C-101B-9397-08002B2CF9AE}" pid="4" name="_2015_ms_pID_7253431">
    <vt:lpwstr>MVVhvt4glvzyNJSw4+N4SQjg2324FGv8B2CRzRapRKO6SOVs7aDxli
GcQNu7oFXrxIqYUHA/bHVTy9635TNnot+EiIRCXW1rI5BPIYtPo5yPCP6mfyfOnLLCUmFU68
yBobFOS+UJkIr6Sz81PGA0ZjNGQ2l/dcgX0jAcmtz/7Fe7qzYsh+IlnNnaDFH+znNG7fYlGn
bNy0VJ01NTDpH2mBhVjO05+7xchhP5DceaJL</vt:lpwstr>
  </property>
  <property fmtid="{D5CDD505-2E9C-101B-9397-08002B2CF9AE}" pid="5" name="_2015_ms_pID_7253432">
    <vt:lpwstr>3A==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1611106649</vt:lpwstr>
  </property>
</Properties>
</file>