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413" r:id="rId3"/>
    <p:sldId id="415" r:id="rId4"/>
    <p:sldId id="409" r:id="rId5"/>
    <p:sldId id="411" r:id="rId6"/>
    <p:sldId id="423" r:id="rId7"/>
    <p:sldId id="416" r:id="rId8"/>
    <p:sldId id="419" r:id="rId9"/>
    <p:sldId id="418" r:id="rId10"/>
    <p:sldId id="422" r:id="rId11"/>
    <p:sldId id="399" r:id="rId12"/>
    <p:sldId id="270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6633"/>
    <a:srgbClr val="1E1EFA"/>
    <a:srgbClr val="C2C2FE"/>
    <a:srgbClr val="FFFF99"/>
    <a:srgbClr val="DFB7D9"/>
    <a:srgbClr val="90FA93"/>
    <a:srgbClr val="F49088"/>
    <a:srgbClr val="FFAB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95963" autoAdjust="0"/>
  </p:normalViewPr>
  <p:slideViewPr>
    <p:cSldViewPr>
      <p:cViewPr varScale="1">
        <p:scale>
          <a:sx n="107" d="100"/>
          <a:sy n="107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744" y="84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BDEF6872-0A84-C942-A3A2-ABF96B18CF8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9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5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7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2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4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6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3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8D9F4B26-2F5E-1749-BED2-7971E65FED4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3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ECEF215-4BA6-7E4B-B3E6-576F7C1A8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3909A9A-17AB-D64E-ABDB-B2DAB46BA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5849896-531F-E649-85B6-C4BB42865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303B08C7-0CD1-8846-8502-BF7BB64F44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CE281B3-A5CB-F64F-B915-055FA19C7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4693F8C-6A96-8140-9ED0-8C47DF1C8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FF52CB4B-E5D4-424D-A7DD-3DCF430E6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A5ED327D-21C3-674C-981C-8A8BC9E6D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E1A22FF3-B0EE-3C41-8A57-F9CEF858F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03FA230-405D-B44B-BF48-A2D0EC29C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276F568-1379-2143-A0B7-604112B6C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4C64FA26-C19D-454E-AC49-D681356F58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802.11-23/</a:t>
            </a:r>
            <a:r>
              <a:rPr lang="en-US" altLang="zh-CN" sz="1800" b="1" dirty="0"/>
              <a:t>0066</a:t>
            </a:r>
            <a:r>
              <a:rPr lang="en-US" sz="1800" b="1" dirty="0"/>
              <a:t>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85800" y="308403"/>
            <a:ext cx="182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J</a:t>
            </a:r>
            <a:r>
              <a:rPr lang="en-US" altLang="zh-CN" sz="1800" b="1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anuary</a:t>
            </a:r>
            <a:r>
              <a:rPr lang="en-US" sz="1800" b="1" dirty="0"/>
              <a:t> 2023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6400800" y="6533880"/>
            <a:ext cx="2286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Mengshi</a:t>
            </a:r>
            <a:r>
              <a:rPr lang="en-US" sz="1200" baseline="0" dirty="0"/>
              <a:t> Hu</a:t>
            </a:r>
            <a:r>
              <a:rPr lang="en-US" sz="1200" dirty="0"/>
              <a:t>, Huawei Technologies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676" y="906353"/>
            <a:ext cx="7991323" cy="7620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Thoughts on Utilizing mmWave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69292" y="1829177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2022-01-11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066800" y="243915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799066"/>
              </p:ext>
            </p:extLst>
          </p:nvPr>
        </p:nvGraphicFramePr>
        <p:xfrm>
          <a:off x="993867" y="2971800"/>
          <a:ext cx="7546939" cy="3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Affiliations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Address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Phone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email</a:t>
                      </a:r>
                      <a:endParaRPr lang="zh-CN" sz="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Mengshi Hu</a:t>
                      </a:r>
                      <a:endParaRPr lang="zh-CN" altLang="en-US" sz="1400" dirty="0"/>
                    </a:p>
                  </a:txBody>
                  <a:tcPr anchor="ctr"/>
                </a:tc>
                <a:tc rowSpan="11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humengshi@huawei.com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Zhi Mao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altLang="zh-CN" sz="1400" dirty="0"/>
                        <a:t>maozhi3@huawei.com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Ming Gan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CN" sz="1400" dirty="0"/>
                        <a:t>ming.gan@huawei.com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3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 Gong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gongbo8@huawei.com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36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Xiaoqian Liu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28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Xiaofei Bai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000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Ross Jian Yu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43777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Yan Xin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7303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9088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Genadiy Tsodik </a:t>
                      </a:r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5630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57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87331" y="1600200"/>
            <a:ext cx="7670869" cy="4495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altLang="zh-CN" sz="1800" dirty="0">
              <a:solidFill>
                <a:schemeClr val="dk1"/>
              </a:solidFill>
              <a:cs typeface="Times New Roman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71120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algn="just">
              <a:buSzPct val="100000"/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Hardware Impairment Simulation</a:t>
            </a:r>
          </a:p>
        </p:txBody>
      </p:sp>
      <p:sp>
        <p:nvSpPr>
          <p:cNvPr id="9" name="Shape 94">
            <a:extLst>
              <a:ext uri="{FF2B5EF4-FFF2-40B4-BE49-F238E27FC236}">
                <a16:creationId xmlns:a16="http://schemas.microsoft.com/office/drawing/2014/main" id="{3F89B75C-5E47-478A-A8EB-754ED333AC98}"/>
              </a:ext>
            </a:extLst>
          </p:cNvPr>
          <p:cNvSpPr txBox="1">
            <a:spLocks/>
          </p:cNvSpPr>
          <p:nvPr/>
        </p:nvSpPr>
        <p:spPr bwMode="auto">
          <a:xfrm>
            <a:off x="457200" y="1379598"/>
            <a:ext cx="8001000" cy="19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25" rIns="92075" bIns="460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just">
              <a:spcBef>
                <a:spcPts val="0"/>
              </a:spcBef>
              <a:buSzPct val="100000"/>
            </a:pPr>
            <a:r>
              <a:rPr lang="en-US" altLang="zh-CN" sz="1800" kern="0" dirty="0">
                <a:solidFill>
                  <a:schemeClr val="dk1"/>
                </a:solidFill>
                <a:cs typeface="Times New Roman"/>
              </a:rPr>
              <a:t>The figure below shows the PER performance with consideration of CFO, PN and PA.</a:t>
            </a:r>
          </a:p>
          <a:p>
            <a:pPr algn="just">
              <a:spcBef>
                <a:spcPts val="0"/>
              </a:spcBef>
              <a:buSzPct val="100000"/>
            </a:pPr>
            <a:r>
              <a:rPr lang="en-US" altLang="zh-CN" sz="1800" kern="0" dirty="0">
                <a:solidFill>
                  <a:schemeClr val="dk1"/>
                </a:solidFill>
                <a:cs typeface="Times New Roman"/>
              </a:rPr>
              <a:t>Suggestions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kern="0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</a:rPr>
              <a:t>An upclocking version </a:t>
            </a:r>
            <a:r>
              <a:rPr lang="en-US" altLang="zh-CN" sz="1400" kern="0" dirty="0">
                <a:solidFill>
                  <a:schemeClr val="dk1"/>
                </a:solidFill>
                <a:cs typeface="Times New Roman" panose="02020603050405020304" pitchFamily="18" charset="0"/>
              </a:rPr>
              <a:t>(8x,</a:t>
            </a:r>
            <a:r>
              <a:rPr lang="zh-CN" altLang="en-US" sz="1400" kern="0" dirty="0">
                <a:solidFill>
                  <a:schemeClr val="dk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400" kern="0" dirty="0">
                <a:solidFill>
                  <a:schemeClr val="dk1"/>
                </a:solidFill>
                <a:cs typeface="Times New Roman" panose="02020603050405020304" pitchFamily="18" charset="0"/>
              </a:rPr>
              <a:t>16x,</a:t>
            </a:r>
            <a:r>
              <a:rPr lang="zh-CN" altLang="en-US" sz="1400" kern="0" dirty="0">
                <a:solidFill>
                  <a:schemeClr val="dk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400" kern="0" dirty="0">
                <a:solidFill>
                  <a:schemeClr val="dk1"/>
                </a:solidFill>
                <a:cs typeface="Times New Roman" panose="02020603050405020304" pitchFamily="18" charset="0"/>
              </a:rPr>
              <a:t>or a larger one) </a:t>
            </a:r>
            <a:r>
              <a:rPr lang="en-US" altLang="zh-CN" sz="1400" kern="0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</a:rPr>
              <a:t>of 802.11ac PPDUs can be considered in UHR, and the 4x upclocking version should not be used. 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kern="0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</a:rPr>
              <a:t>The PER performance improves with the increase of subcarrier spacing for high MCSs. Note that the selection of the upclocking value should also take the increased sampling rate into consideration.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kern="0" dirty="0">
                <a:solidFill>
                  <a:schemeClr val="dk1"/>
                </a:solidFill>
                <a:latin typeface="+mj-lt"/>
                <a:cs typeface="Times New Roman" panose="02020603050405020304" pitchFamily="18" charset="0"/>
              </a:rPr>
              <a:t>Supporting low MCS is necessary to overcome the impairment impacts.</a:t>
            </a:r>
            <a:endParaRPr lang="en-US" altLang="zh-CN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400" kern="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kern="0" dirty="0">
              <a:ea typeface="Times New Roman"/>
              <a:cs typeface="Times New Roman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AAAE692-F20C-433A-87BF-06AB6BA91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27" y="3667630"/>
            <a:ext cx="3163750" cy="2372812"/>
          </a:xfrm>
          <a:prstGeom prst="rect">
            <a:avLst/>
          </a:prstGeom>
          <a:ln>
            <a:noFill/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00F4696-EC11-4269-B732-09A8FCAE3073}"/>
              </a:ext>
            </a:extLst>
          </p:cNvPr>
          <p:cNvSpPr txBox="1"/>
          <p:nvPr/>
        </p:nvSpPr>
        <p:spPr>
          <a:xfrm>
            <a:off x="1749839" y="6021896"/>
            <a:ext cx="1715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PN: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PSD0 = -93 dBc/Hz</a:t>
            </a:r>
            <a:endParaRPr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545B60-6823-48ED-B609-B2F83574A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725" y="3666791"/>
            <a:ext cx="3163749" cy="2372812"/>
          </a:xfrm>
          <a:prstGeom prst="rect">
            <a:avLst/>
          </a:prstGeom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0A4A4C2-1491-4E3B-AAE3-6DFCE63E71A6}"/>
              </a:ext>
            </a:extLst>
          </p:cNvPr>
          <p:cNvSpPr txBox="1"/>
          <p:nvPr/>
        </p:nvSpPr>
        <p:spPr>
          <a:xfrm>
            <a:off x="5273413" y="6034666"/>
            <a:ext cx="2627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PN: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PSD0 = -93 dBc/Hz &amp; -90 dBc/Hz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7480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3AFB2D6-318C-454F-AACC-7ED4BEE254D3}"/>
              </a:ext>
            </a:extLst>
          </p:cNvPr>
          <p:cNvSpPr/>
          <p:nvPr/>
        </p:nvSpPr>
        <p:spPr>
          <a:xfrm>
            <a:off x="914400" y="1905000"/>
            <a:ext cx="72771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SzPct val="100000"/>
              <a:buChar char="•"/>
            </a:pPr>
            <a:r>
              <a:rPr lang="en-US" altLang="zh-CN" sz="1800" b="1" dirty="0">
                <a:solidFill>
                  <a:schemeClr val="dk1"/>
                </a:solidFill>
                <a:latin typeface="+mn-lt"/>
                <a:cs typeface="Times New Roman"/>
              </a:rPr>
              <a:t>We believe mmWave is a promising feature helping reach the UHR objectives. </a:t>
            </a:r>
          </a:p>
          <a:p>
            <a:pPr marL="715963" lvl="1" indent="-354013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600" dirty="0">
                <a:solidFill>
                  <a:schemeClr val="dk1"/>
                </a:solidFill>
                <a:cs typeface="Times New Roman"/>
              </a:rPr>
              <a:t>An upclocked version of 802.11ac PPDU can be used to achieve mmWave communication.</a:t>
            </a:r>
            <a:endParaRPr lang="en-US" altLang="zh-CN" sz="16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6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9573" y="1600200"/>
            <a:ext cx="6761053" cy="2819400"/>
          </a:xfrm>
        </p:spPr>
        <p:txBody>
          <a:bodyPr/>
          <a:lstStyle/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[1] </a:t>
            </a:r>
            <a:r>
              <a:rPr lang="en-US" altLang="zh-CN" sz="1000" b="0" dirty="0" err="1"/>
              <a:t>Myeongjin</a:t>
            </a:r>
            <a:r>
              <a:rPr lang="en-US" altLang="zh-CN" sz="1000" b="0" dirty="0"/>
              <a:t> KIM, et al. Thoughts on high frequency band, 802.11 DCN 2022/1395r0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[2] </a:t>
            </a:r>
            <a:r>
              <a:rPr lang="en-US" altLang="zh-CN" sz="1000" b="0" dirty="0" err="1"/>
              <a:t>Eunsung</a:t>
            </a:r>
            <a:r>
              <a:rPr lang="en-US" altLang="zh-CN" sz="1000" b="0" dirty="0"/>
              <a:t> Park, et al. Potential PHY Features for UHR, 802.11 DCN 2022/1466r0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[3] Sigurd </a:t>
            </a:r>
            <a:r>
              <a:rPr lang="en-US" altLang="zh-CN" sz="1000" b="0" dirty="0" err="1"/>
              <a:t>Schelstraete</a:t>
            </a:r>
            <a:r>
              <a:rPr lang="en-US" altLang="zh-CN" sz="1000" b="0" dirty="0"/>
              <a:t>, et al. Views on UHR, 802.11 DCN 2022/1566r0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[4] Brian Hart, et al. A Perspective On Proposed </a:t>
            </a:r>
            <a:r>
              <a:rPr lang="en-US" altLang="zh-CN" sz="1000" b="0" dirty="0" err="1"/>
              <a:t>Uhr</a:t>
            </a:r>
            <a:r>
              <a:rPr lang="en-US" altLang="zh-CN" sz="1000" b="0" dirty="0"/>
              <a:t> Features For Enterprise Use Cases, 802.11 DCN 2022/1580r1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[5] Laurent Cariou, et al. Some questions to answer in the SG, 802.11 DCN 2022/1595r1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[6] </a:t>
            </a:r>
            <a:r>
              <a:rPr lang="en-US" altLang="zh-CN" sz="1000" b="0" dirty="0" err="1"/>
              <a:t>Vinko</a:t>
            </a:r>
            <a:r>
              <a:rPr lang="en-US" altLang="zh-CN" sz="1000" b="0" dirty="0"/>
              <a:t> Erceg, et al. Band Complexity Discussion, 802.11 DCN 2022/1804r0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[7] Miguel Lopez, et al. Considerations on the PHY for 60 GHz, 802.11 DCN 2022/1865r1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[8] </a:t>
            </a:r>
            <a:r>
              <a:rPr lang="en-US" altLang="zh-CN" sz="1000" b="0" dirty="0" err="1"/>
              <a:t>Eunsung</a:t>
            </a:r>
            <a:r>
              <a:rPr lang="en-US" altLang="zh-CN" sz="1000" b="0" dirty="0"/>
              <a:t> Park, et al. Considerations on PHY designs for mmWave band, 802.11 DCN 2022/1872r0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[9] </a:t>
            </a:r>
            <a:r>
              <a:rPr lang="en-US" altLang="zh-CN" sz="1000" b="0" dirty="0" err="1"/>
              <a:t>Eunsung</a:t>
            </a:r>
            <a:r>
              <a:rPr lang="en-US" altLang="zh-CN" sz="1000" b="0" dirty="0"/>
              <a:t> Park, et al. mmWave operation for UHR, 802.11 DCN 2022/1884r0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[10] Xiaofei Wang, et al. Thoughts on UHR Features, 802.11 DCN 2-22/1924r0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[11] Yong S K, Xia P, Valdes-Garcia A. 60GHz Technology for Gbps WLAN and WPAN: from Theory to Practice[M]. John Wiley &amp; Sons, 2011.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[12] Armada A G. Understanding the effects of phase noise in orthogonal frequency division multiplexing (OFDM)[J]. IEEE transactions on broadcasting, 2001, 47(2): 153-159.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[13] Rappaport T S, Heath Jr R W, Daniels R C, et al. Millimeter wave wireless communications[M]. Pearson Education, 2015.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[14] Yang X, </a:t>
            </a:r>
            <a:r>
              <a:rPr lang="en-US" altLang="zh-CN" sz="1000" b="0" dirty="0" err="1"/>
              <a:t>Matthaiou</a:t>
            </a:r>
            <a:r>
              <a:rPr lang="en-US" altLang="zh-CN" sz="1000" b="0" dirty="0"/>
              <a:t> M, Yang J, et al. Hardware-constrained millimeter-wave systems for 5G: challenges, opportunities, and solutions[J]. IEEE communications magazine, 2019, 57(1): 44-50.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[15] Chang-Soon Choi, et al. RF impairment models for 60GHz-band SYS/PHY simulation, 802.15 DCN 2006/477r1</a:t>
            </a:r>
          </a:p>
          <a:p>
            <a:pPr marL="266700" indent="-2667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000" b="0" dirty="0"/>
              <a:t>[16] Laurent Cariou, et al. </a:t>
            </a:r>
            <a:r>
              <a:rPr lang="en-US" altLang="zh-CN" sz="1000" b="0" dirty="0" err="1"/>
              <a:t>TGay</a:t>
            </a:r>
            <a:r>
              <a:rPr lang="en-US" altLang="zh-CN" sz="1000" b="0" dirty="0"/>
              <a:t> Evaluation Methodology, 802.11 DCN 2016/0866r2</a:t>
            </a:r>
          </a:p>
          <a:p>
            <a:pPr marL="180975" indent="-180975" algn="just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sz="1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5ED327D-21C3-674C-981C-8A8BC9E6D25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756239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IE" kern="0" dirty="0">
                <a:solidFill>
                  <a:schemeClr val="tx1"/>
                </a:solidFill>
              </a:rPr>
              <a:t>References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0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87331" y="1329184"/>
            <a:ext cx="7569338" cy="442647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 algn="just">
              <a:spcBef>
                <a:spcPts val="0"/>
              </a:spcBef>
              <a:buSzPct val="100000"/>
            </a:pPr>
            <a:r>
              <a:rPr lang="en-US" altLang="zh-CN" sz="1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As an efficient way to improve throughput and latency performance, utilizing the high frequency bands (i.e. mmWave) of 45 GHz and above has been recently discussed in Ultra High Reliability (UHR) SG: 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2" lvl="1" indent="0" algn="just">
              <a:buSzPct val="100000"/>
              <a:buNone/>
            </a:pPr>
            <a:endParaRPr lang="en-US" altLang="zh-CN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2" lvl="1" indent="0" algn="just">
              <a:buSzPct val="100000"/>
              <a:buNone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71120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algn="just">
              <a:buSzPct val="100000"/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</a:t>
            </a:r>
            <a:r>
              <a:rPr lang="en-US" altLang="zh-CN" sz="2800" dirty="0">
                <a:solidFill>
                  <a:schemeClr val="tx1"/>
                </a:solidFill>
              </a:rPr>
              <a:t>ntroduction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ACF1BD9-FED3-4C3A-958D-4AE48B1BE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45326"/>
              </p:ext>
            </p:extLst>
          </p:nvPr>
        </p:nvGraphicFramePr>
        <p:xfrm>
          <a:off x="1257095" y="2276475"/>
          <a:ext cx="6851878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2920">
                  <a:extLst>
                    <a:ext uri="{9D8B030D-6E8A-4147-A177-3AD203B41FA5}">
                      <a16:colId xmlns:a16="http://schemas.microsoft.com/office/drawing/2014/main" val="1225152691"/>
                    </a:ext>
                  </a:extLst>
                </a:gridCol>
                <a:gridCol w="6118958">
                  <a:extLst>
                    <a:ext uri="{9D8B030D-6E8A-4147-A177-3AD203B41FA5}">
                      <a16:colId xmlns:a16="http://schemas.microsoft.com/office/drawing/2014/main" val="2737118185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DCN</a:t>
                      </a:r>
                      <a:endParaRPr lang="zh-CN" altLang="en-US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Discussions Related to mmWave </a:t>
                      </a:r>
                      <a:r>
                        <a:rPr lang="en-US" altLang="zh-CN" sz="1200" b="1" baseline="0" dirty="0"/>
                        <a:t>[1]-[10]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92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22/1395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Discusses challenges</a:t>
                      </a: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provides</a:t>
                      </a:r>
                      <a:r>
                        <a:rPr lang="zh-CN" alt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possible numerologies based on sub-7 GHz for mmWave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3299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22/1466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 an upclocked version of sub-7 GHz for mmWave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4729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22/1566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Need more discussions on choosing a unified PHY or having an independent mmWave design</a:t>
                      </a:r>
                      <a:endParaRPr lang="zh-CN" altLang="en-US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96260"/>
                  </a:ext>
                </a:extLst>
              </a:tr>
              <a:tr h="207321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22/1580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mmWave is very interesting from an enterprise perspective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4943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22/1595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Reuse as much as possible the low band baseband and design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9832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22/1804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rgbClr val="996600"/>
                          </a:solidFill>
                          <a:latin typeface="+mn-lt"/>
                          <a:ea typeface="+mn-ea"/>
                          <a:cs typeface="+mn-cs"/>
                        </a:rPr>
                        <a:t>mmWave may risk evolution path of mainstream WLAN</a:t>
                      </a:r>
                      <a:endParaRPr lang="zh-CN" altLang="en-US" sz="1200" kern="1200" dirty="0">
                        <a:solidFill>
                          <a:srgbClr val="99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10671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22/1865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Discusses the phase noise impact in details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13879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22/1872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Show views on GI, SU/MU MIMO, MCS, bandwidth, etc.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8337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22/1884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Should focus on the least complexity solution to enable mmWave in UHR</a:t>
                      </a:r>
                      <a:endParaRPr lang="zh-CN" alt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68369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22/1924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Suggest weighing the pros and cons before deciding on mmWave feature</a:t>
                      </a:r>
                      <a:endParaRPr lang="zh-CN" altLang="en-US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26564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DB383B66-A5BE-4C8F-BE4C-3882A070D373}"/>
              </a:ext>
            </a:extLst>
          </p:cNvPr>
          <p:cNvSpPr/>
          <p:nvPr/>
        </p:nvSpPr>
        <p:spPr>
          <a:xfrm>
            <a:off x="898367" y="5327779"/>
            <a:ext cx="7331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SzPct val="100000"/>
              <a:buChar char="•"/>
            </a:pPr>
            <a:r>
              <a:rPr lang="en-US" altLang="zh-CN" sz="1800" b="1" dirty="0">
                <a:solidFill>
                  <a:schemeClr val="dk1"/>
                </a:solidFill>
                <a:latin typeface="+mn-lt"/>
                <a:cs typeface="Times New Roman"/>
              </a:rPr>
              <a:t>We believe mmWave is a promising feature helping reach some of the UHR objectives. </a:t>
            </a:r>
            <a:r>
              <a:rPr lang="en-US" altLang="zh-CN" sz="1800" b="1" dirty="0">
                <a:solidFill>
                  <a:schemeClr val="dk1"/>
                </a:solidFill>
                <a:latin typeface="+mn-lt"/>
                <a:cs typeface="Times New Roman"/>
                <a:sym typeface="Times New Roman"/>
              </a:rPr>
              <a:t>In this presentation, we further present some views on utilizing mmWave.</a:t>
            </a:r>
          </a:p>
        </p:txBody>
      </p:sp>
    </p:spTree>
    <p:extLst>
      <p:ext uri="{BB962C8B-B14F-4D97-AF65-F5344CB8AC3E}">
        <p14:creationId xmlns:p14="http://schemas.microsoft.com/office/powerpoint/2010/main" val="313022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74665" y="1447800"/>
            <a:ext cx="7594669" cy="4495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 algn="just">
              <a:spcBef>
                <a:spcPts val="0"/>
              </a:spcBef>
              <a:buSzPct val="100000"/>
            </a:pPr>
            <a:r>
              <a:rPr lang="en-US" altLang="zh-CN" sz="18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Utilizing mmWave has the following advantages: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 the spectrum problem of using 6 GHz band in some countries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the UHR goal on high throughput and low latency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advertising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reuse in enterprise networks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cs typeface="Times New Roman"/>
                <a:sym typeface="Times New Roman"/>
              </a:rPr>
              <a:t>Reusing the baseband and designs of low band as much as possible is a good direction to go.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Benefits: Cost efficiency &amp; Fast implementation 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reuse the frequency domain processing part such as the channel equalizer, phase tracking, etc. Many modules such as the encoding, decoding, parser, interleaving parts can be reused.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minimize the influence of carrier frequency offset (CFO) and phase noise (PN) in mmWave, an upclocked version can be used.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domain part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the frame detection, CFO correction, timing synchronization might need some updates to adjust the changed sampling rate. 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chemeClr val="dk1"/>
                </a:solidFill>
                <a:ea typeface="+mn-ea"/>
                <a:cs typeface="Times New Roman"/>
                <a:sym typeface="Times New Roman"/>
              </a:rPr>
              <a:t>In the subsequent slides, we further discuss the upclocked PPDU based on 802.11ac considering the impacts of CFO, PN and PA.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71120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algn="just">
              <a:buSzPct val="100000"/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Thoughts on mmWave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2827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9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609601" y="1524000"/>
                <a:ext cx="7772400" cy="350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075" tIns="46025" rIns="92075" bIns="46025" anchor="t" anchorCtr="0">
                <a:noAutofit/>
              </a:bodyPr>
              <a:lstStyle/>
              <a:p>
                <a:pPr lvl="0" algn="just"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dk1"/>
                    </a:solidFill>
                    <a:ea typeface="Times New Roman"/>
                    <a:cs typeface="Times New Roman"/>
                    <a:sym typeface="Times New Roman"/>
                  </a:rPr>
                  <a:t>The </a:t>
                </a:r>
                <a:r>
                  <a:rPr lang="en-US" altLang="zh-CN" sz="1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carrier frequency offset (</a:t>
                </a:r>
                <a:r>
                  <a:rPr lang="en-US" altLang="zh-CN" sz="1800" u="sng" dirty="0">
                    <a:ea typeface="Times New Roman"/>
                    <a:cs typeface="Times New Roman"/>
                    <a:sym typeface="Times New Roman"/>
                  </a:rPr>
                  <a:t>CFO)</a:t>
                </a:r>
                <a:r>
                  <a:rPr lang="en-US" altLang="zh-CN" sz="1800" dirty="0">
                    <a:solidFill>
                      <a:schemeClr val="dk1"/>
                    </a:solidFill>
                    <a:ea typeface="Times New Roman"/>
                    <a:cs typeface="Times New Roman"/>
                    <a:sym typeface="Times New Roman"/>
                  </a:rPr>
                  <a:t> impact can be </a:t>
                </a:r>
                <a:r>
                  <a:rPr lang="en-US" altLang="zh-CN" sz="1800" dirty="0">
                    <a:solidFill>
                      <a:schemeClr val="dk1"/>
                    </a:solidFill>
                    <a:cs typeface="Times New Roman"/>
                    <a:sym typeface="Times New Roman"/>
                  </a:rPr>
                  <a:t>minimized</a:t>
                </a:r>
                <a:r>
                  <a:rPr lang="en-US" altLang="zh-CN" sz="1800" dirty="0">
                    <a:solidFill>
                      <a:schemeClr val="dk1"/>
                    </a:solidFill>
                    <a:ea typeface="Times New Roman"/>
                    <a:cs typeface="Times New Roman"/>
                    <a:sym typeface="Times New Roman"/>
                  </a:rPr>
                  <a:t> by a larger subcarrier spacing.</a:t>
                </a: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 auto-correlation detector is used, the unambiguous range of the CFO correction is [11]: </a:t>
                </a:r>
              </a:p>
              <a:p>
                <a:pPr marL="361950" lvl="1" indent="0" algn="ctr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=[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zh-CN" altLang="en-US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96938" lvl="1" indent="-271463" algn="just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indicates the delay length (equal to the symbol length here),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indicates the sampling interval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CN" alt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indicates the subcarrier spacing of the training field.</a:t>
                </a:r>
              </a:p>
              <a:p>
                <a:pPr marL="896938" lvl="1" indent="-271463" algn="just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the STF and LTF sequences in sub-7 GHz can resolve a frequency offset up to </a:t>
                </a:r>
                <a:r>
                  <a:rPr lang="de-DE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±625 kHz (±1/0.8 μs/2)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de-DE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±156.25 kHz (±1/3.2 μs/2), respectively.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5475" lvl="1" indent="0" algn="just">
                  <a:buSzPct val="100000"/>
                  <a:buNone/>
                </a:pPr>
                <a:endPara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Systems should compensate for a 40 ppm CFO because of the 20 ppm </a:t>
                </a: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oscillator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inaccuracy at both the transmitter and receiver sides. For a 60 GHz system, the CFO at 60 GHz is up to </a:t>
                </a:r>
                <a:r>
                  <a:rPr lang="de-DE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/>
                  </a:rPr>
                  <a:t>2.4 MHz.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resolve the CFO at 60 GHz, the subcarrier spacing of at least one of the training fields should be larger than 4.8 MHz. </a:t>
                </a: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1800" dirty="0">
                  <a:solidFill>
                    <a:schemeClr val="dk1"/>
                  </a:solidFill>
                  <a:cs typeface="Times New Roman"/>
                  <a:sym typeface="Times New Roman"/>
                </a:endParaRPr>
              </a:p>
              <a:p>
                <a:pPr marL="533400" lvl="1" indent="-261938" algn="just">
                  <a:buSzPct val="100000"/>
                  <a:buFont typeface="Arial" panose="020B0604020202020204" pitchFamily="34" charset="0"/>
                  <a:buChar char="–"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SzPct val="100000"/>
                </a:pPr>
                <a:endParaRPr lang="en-US" altLang="zh-CN" sz="1800" dirty="0">
                  <a:solidFill>
                    <a:schemeClr val="dk1"/>
                  </a:solidFill>
                  <a:cs typeface="Times New Roman"/>
                  <a:sym typeface="Times New Roman"/>
                </a:endParaRPr>
              </a:p>
              <a:p>
                <a:pPr marL="711200" lvl="1" indent="0" algn="just">
                  <a:buSzPct val="100000"/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96950" lvl="1" algn="just"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800" dirty="0">
                  <a:solidFill>
                    <a:schemeClr val="dk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1950" lvl="1" indent="0" algn="just">
                  <a:buSzPct val="100000"/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15963" lvl="1" indent="-354013" algn="just">
                  <a:buSzPct val="100000"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400" dirty="0">
                  <a:ea typeface="Times New Roman"/>
                  <a:cs typeface="Times New Roman"/>
                </a:endParaRPr>
              </a:p>
              <a:p>
                <a:pPr marL="715963" lvl="1" indent="-354013" algn="just">
                  <a:buSzPct val="100000"/>
                </a:pPr>
                <a:endParaRPr lang="en-US" altLang="zh-CN" sz="1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Shape 9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524000"/>
                <a:ext cx="7772400" cy="3505200"/>
              </a:xfrm>
              <a:prstGeom prst="rect">
                <a:avLst/>
              </a:prstGeom>
              <a:blipFill>
                <a:blip r:embed="rId3"/>
                <a:stretch>
                  <a:fillRect l="-471" t="-870" r="-706" b="-10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533400"/>
          </a:xfrm>
          <a:noFill/>
          <a:ln/>
        </p:spPr>
        <p:txBody>
          <a:bodyPr/>
          <a:lstStyle/>
          <a:p>
            <a:r>
              <a:rPr lang="en-US" altLang="zh-CN" sz="2800" dirty="0">
                <a:solidFill>
                  <a:schemeClr val="tx1"/>
                </a:solidFill>
              </a:rPr>
              <a:t>CFO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4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62000" y="1600200"/>
            <a:ext cx="7569235" cy="3505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cs typeface="Times New Roman"/>
                <a:sym typeface="Times New Roman"/>
              </a:rPr>
              <a:t>The </a:t>
            </a:r>
            <a:r>
              <a:rPr lang="en-US" altLang="zh-CN" sz="1800" u="sng" dirty="0">
                <a:cs typeface="Times New Roman"/>
                <a:sym typeface="Times New Roman"/>
              </a:rPr>
              <a:t>phase noise (PN)</a:t>
            </a:r>
            <a:r>
              <a:rPr lang="en-US" altLang="zh-CN" sz="1800" dirty="0">
                <a:solidFill>
                  <a:srgbClr val="FF0000"/>
                </a:solidFill>
                <a:cs typeface="Times New Roman"/>
                <a:sym typeface="Times New Roman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cs typeface="Times New Roman"/>
                <a:sym typeface="Times New Roman"/>
              </a:rPr>
              <a:t>impact can be minimized by a larger subcarrier spacing and pilot designs.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inter-carrier interference (ICI) and common phase error (CPE) caused by PN can be </a:t>
            </a:r>
            <a:r>
              <a:rPr lang="en-US" altLang="zh-CN" sz="1600" dirty="0">
                <a:solidFill>
                  <a:schemeClr val="dk1"/>
                </a:solidFill>
                <a:cs typeface="Times New Roman"/>
                <a:sym typeface="Times New Roman"/>
              </a:rPr>
              <a:t>minimized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larger subcarrier spacing and pilot designs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[12], [7]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r>
              <a:rPr lang="en-US" altLang="zh-CN" sz="1800" dirty="0">
                <a:solidFill>
                  <a:schemeClr val="dk1"/>
                </a:solidFill>
                <a:cs typeface="Times New Roman"/>
                <a:sym typeface="Times New Roman"/>
              </a:rPr>
              <a:t>Nonlinearities in </a:t>
            </a:r>
            <a:r>
              <a:rPr lang="en-US" altLang="zh-CN" sz="1800" u="sng" dirty="0">
                <a:solidFill>
                  <a:schemeClr val="dk1"/>
                </a:solidFill>
                <a:cs typeface="Times New Roman"/>
                <a:sym typeface="Times New Roman"/>
              </a:rPr>
              <a:t>power amplifiers (PA)</a:t>
            </a: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and phase of a signal are affected in the saturation region of a PA. Output backoff (OBO) and digital pre-distortion (DPD) can be used to mitigate the influence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[13], [14]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1950" lvl="1" indent="0" algn="just">
              <a:buSzPct val="100000"/>
              <a:buNone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71120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algn="just">
              <a:buSzPct val="100000"/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PN and PA</a:t>
            </a:r>
          </a:p>
        </p:txBody>
      </p:sp>
    </p:spTree>
    <p:extLst>
      <p:ext uri="{BB962C8B-B14F-4D97-AF65-F5344CB8AC3E}">
        <p14:creationId xmlns:p14="http://schemas.microsoft.com/office/powerpoint/2010/main" val="7193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74665" y="1608499"/>
            <a:ext cx="7670869" cy="4495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algn="just">
              <a:spcBef>
                <a:spcPts val="0"/>
              </a:spcBef>
              <a:buSzPct val="100000"/>
            </a:pPr>
            <a:r>
              <a:rPr lang="en-US" altLang="zh-CN" sz="1800" dirty="0">
                <a:solidFill>
                  <a:schemeClr val="dk1"/>
                </a:solidFill>
                <a:cs typeface="Times New Roman"/>
              </a:rPr>
              <a:t>To</a:t>
            </a:r>
            <a:r>
              <a:rPr lang="zh-CN" altLang="en-US" sz="1800" dirty="0">
                <a:solidFill>
                  <a:schemeClr val="dk1"/>
                </a:solidFill>
                <a:cs typeface="Times New Roman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cs typeface="Times New Roman"/>
              </a:rPr>
              <a:t>verify whether an upclocked sub-7 GHz PPDU version (such as 11ac) works well in a mmWave scenario, we further have some simulations with consideration of the above hardware impairments.</a:t>
            </a:r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en-US" altLang="zh-CN" sz="1800" dirty="0">
              <a:solidFill>
                <a:schemeClr val="dk1"/>
              </a:solidFill>
              <a:cs typeface="Times New Roman"/>
            </a:endParaRP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533400" lvl="1" indent="-261938" algn="just">
              <a:buSzPct val="100000"/>
              <a:buFont typeface="Arial" panose="020B0604020202020204" pitchFamily="34" charset="0"/>
              <a:buChar char="–"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71120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6950" lvl="1" algn="just">
              <a:buSzPct val="100000"/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8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Simulation Configuration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659C5B2-277F-4849-A9CF-93B1F0AF4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375011"/>
              </p:ext>
            </p:extLst>
          </p:nvPr>
        </p:nvGraphicFramePr>
        <p:xfrm>
          <a:off x="1994215" y="3131893"/>
          <a:ext cx="5231767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4167">
                  <a:extLst>
                    <a:ext uri="{9D8B030D-6E8A-4147-A177-3AD203B41FA5}">
                      <a16:colId xmlns:a16="http://schemas.microsoft.com/office/drawing/2014/main" val="354314021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347482919"/>
                    </a:ext>
                  </a:extLst>
                </a:gridCol>
              </a:tblGrid>
              <a:tr h="203865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Parameter</a:t>
                      </a:r>
                      <a:endParaRPr lang="zh-CN" altLang="en-US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Description</a:t>
                      </a:r>
                      <a:endParaRPr lang="zh-CN" altLang="en-US" sz="12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6774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MCS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MCS 0 (BPSK), MCS 1 (QPSK), and MCS 4 (16 QAM)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14276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PPDU type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VHT format (11ac)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52254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Channel model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802.11ad channel model (conference room, CR)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04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TX/RX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1T1R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73.44 GHz (Channel #8 of 802.11ay)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8494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Packet size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4096 Bytes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84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Other considerations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CFO, PN, and PA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4001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B1AB1620-BC90-4545-9E4C-AEDD71726F07}"/>
              </a:ext>
            </a:extLst>
          </p:cNvPr>
          <p:cNvSpPr/>
          <p:nvPr/>
        </p:nvSpPr>
        <p:spPr>
          <a:xfrm>
            <a:off x="3341535" y="2762561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/>
              <a:t>Simulation Parameters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1808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9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87538" y="1417188"/>
                <a:ext cx="7670869" cy="2011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075" tIns="46025" rIns="92075" bIns="46025" anchor="t" anchorCtr="0">
                <a:noAutofit/>
              </a:bodyPr>
              <a:lstStyle/>
              <a:p>
                <a:pPr algn="just">
                  <a:spcBef>
                    <a:spcPts val="0"/>
                  </a:spcBef>
                  <a:buSzPct val="100000"/>
                </a:pPr>
                <a:r>
                  <a:rPr lang="en-US" altLang="zh-CN" sz="1800" dirty="0">
                    <a:solidFill>
                      <a:schemeClr val="dk1"/>
                    </a:solidFill>
                    <a:latin typeface="+mj-lt"/>
                    <a:cs typeface="Times New Roman"/>
                  </a:rPr>
                  <a:t>Theoretical threshold: 4.7x upclocking</a:t>
                </a: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dirty="0">
                        <a:solidFill>
                          <a:schemeClr val="dk1"/>
                        </a:solidFill>
                        <a:latin typeface="+mj-lt"/>
                        <a:cs typeface="Times New Roman"/>
                      </a:rPr>
                      <m:t>CFO</m:t>
                    </m:r>
                    <m:r>
                      <m:rPr>
                        <m:nor/>
                      </m:rPr>
                      <a:rPr lang="en-US" altLang="zh-CN" sz="1400" dirty="0">
                        <a:solidFill>
                          <a:schemeClr val="dk1"/>
                        </a:solidFill>
                        <a:latin typeface="+mj-lt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dirty="0">
                        <a:solidFill>
                          <a:schemeClr val="dk1"/>
                        </a:solidFill>
                        <a:latin typeface="+mj-lt"/>
                        <a:cs typeface="Times New Roman"/>
                      </a:rPr>
                      <m:t>in</m:t>
                    </m:r>
                    <m:r>
                      <m:rPr>
                        <m:nor/>
                      </m:rPr>
                      <a:rPr lang="en-US" altLang="zh-CN" sz="1400" dirty="0">
                        <a:solidFill>
                          <a:schemeClr val="dk1"/>
                        </a:solidFill>
                        <a:latin typeface="+mj-lt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dirty="0" smtClean="0">
                        <a:solidFill>
                          <a:schemeClr val="tx1"/>
                        </a:solidFill>
                        <a:latin typeface="+mj-lt"/>
                        <a:cs typeface="Times New Roman"/>
                      </a:rPr>
                      <m:t>simulations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+mj-lt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73.44 </m:t>
                    </m:r>
                    <m:r>
                      <m:rPr>
                        <m:sty m:val="p"/>
                      </m:rPr>
                      <a:rPr lang="en-US" altLang="zh-CN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GH</m:t>
                    </m:r>
                    <m:r>
                      <m:rPr>
                        <m:sty m:val="p"/>
                      </m:rP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×40 </m:t>
                    </m:r>
                    <m:r>
                      <m:rPr>
                        <m:sty m:val="p"/>
                      </m:rP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ppm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+mj-lt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2.94 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MHz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endParaRPr lang="en-US" altLang="zh-CN" sz="1400" dirty="0">
                  <a:solidFill>
                    <a:schemeClr val="dk1"/>
                  </a:solidFill>
                  <a:latin typeface="+mj-lt"/>
                  <a:cs typeface="Times New Roman"/>
                </a:endParaRP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+mj-lt"/>
                    <a:cs typeface="Times New Roman"/>
                  </a:rPr>
                  <a:t>The subcarrier spacing shall be greater than </a:t>
                </a:r>
                <a:endParaRPr lang="en-US" altLang="zh-CN" sz="1400" i="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55600" lvl="1" indent="6350" algn="just">
                  <a:buSzPct val="100000"/>
                  <a:buNone/>
                </a:pPr>
                <a:r>
                  <a:rPr lang="en-US" altLang="zh-CN" sz="1200" b="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×2.94 </m:t>
                    </m:r>
                    <m:r>
                      <m:rPr>
                        <m:sty m:val="p"/>
                      </m:rPr>
                      <a:rPr lang="en-US" altLang="zh-CN" sz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MHz</m:t>
                    </m:r>
                    <m:r>
                      <a:rPr lang="en-US" altLang="zh-CN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=5.88 </m:t>
                    </m:r>
                    <m:r>
                      <m:rPr>
                        <m:sty m:val="p"/>
                      </m:rPr>
                      <a:rPr lang="en-US" altLang="zh-CN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MHz</m:t>
                    </m:r>
                  </m:oMath>
                </a14:m>
                <a:endParaRPr lang="en-US" altLang="zh-CN" sz="12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r>
                  <a:rPr lang="en-US" altLang="zh-CN" sz="1400" dirty="0">
                    <a:latin typeface="+mj-lt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4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+mj-lt"/>
                    <a:cs typeface="Times New Roman" panose="02020603050405020304" pitchFamily="18" charset="0"/>
                  </a:rPr>
                  <a:t>threshold for CFO correction is:</a:t>
                </a:r>
              </a:p>
              <a:p>
                <a:pPr marL="355600" lvl="1" indent="6350" algn="just">
                  <a:buSzPct val="100000"/>
                  <a:buNone/>
                </a:pPr>
                <a:r>
                  <a:rPr lang="en-US" altLang="zh-CN" sz="1400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5.88 </m:t>
                    </m:r>
                    <m:r>
                      <m:rPr>
                        <m:sty m:val="p"/>
                      </m:rPr>
                      <a:rPr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MHz</m:t>
                    </m:r>
                    <m:r>
                      <a:rPr lang="en-US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(312.5 </m:t>
                    </m:r>
                    <m:r>
                      <m:rPr>
                        <m:sty m:val="p"/>
                      </m:rPr>
                      <a:rPr lang="en-US" altLang="zh-CN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4)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4.7</m:t>
                    </m:r>
                  </m:oMath>
                </a14:m>
                <a:r>
                  <a:rPr lang="en-US" altLang="zh-CN" sz="1200" i="1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r>
                  <a:rPr lang="en-US" altLang="zh-CN" sz="1200" dirty="0">
                    <a:latin typeface="+mj-lt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312.5 </m:t>
                    </m:r>
                    <m:r>
                      <m:rPr>
                        <m:sty m:val="p"/>
                      </m:rP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×4</m:t>
                    </m:r>
                  </m:oMath>
                </a14:m>
                <a:r>
                  <a:rPr lang="en-US" altLang="zh-CN" sz="1200" dirty="0">
                    <a:latin typeface="+mj-lt"/>
                    <a:cs typeface="Times New Roman" panose="02020603050405020304" pitchFamily="18" charset="0"/>
                  </a:rPr>
                  <a:t> is the conventional subcarrier spacing of L-STF.</a:t>
                </a:r>
              </a:p>
              <a:p>
                <a:pPr marL="625475" lvl="1" indent="-263525" algn="just">
                  <a:buSzPct val="100000"/>
                  <a:buFont typeface="Arial" panose="020B0604020202020204" pitchFamily="34" charset="0"/>
                  <a:buChar char="–"/>
                </a:pPr>
                <a:endParaRPr lang="en-US" altLang="zh-CN" sz="1400" dirty="0">
                  <a:latin typeface="+mj-lt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1800" dirty="0">
                  <a:solidFill>
                    <a:schemeClr val="dk1"/>
                  </a:solidFill>
                  <a:latin typeface="+mj-lt"/>
                  <a:cs typeface="Times New Roman"/>
                  <a:sym typeface="Times New Roman"/>
                </a:endParaRPr>
              </a:p>
              <a:p>
                <a:pPr marL="533400" lvl="1" indent="-261938" algn="just">
                  <a:buSzPct val="100000"/>
                  <a:buFont typeface="Arial" panose="020B0604020202020204" pitchFamily="34" charset="0"/>
                  <a:buChar char="–"/>
                </a:pPr>
                <a:endParaRPr lang="en-US" altLang="zh-CN" sz="800" dirty="0">
                  <a:latin typeface="+mj-lt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buSzPct val="100000"/>
                </a:pPr>
                <a:endParaRPr lang="en-US" altLang="zh-CN" sz="1800" dirty="0">
                  <a:solidFill>
                    <a:schemeClr val="dk1"/>
                  </a:solidFill>
                  <a:latin typeface="+mj-lt"/>
                  <a:cs typeface="Times New Roman"/>
                  <a:sym typeface="Times New Roman"/>
                </a:endParaRPr>
              </a:p>
              <a:p>
                <a:pPr marL="711200" lvl="1" indent="0" algn="just">
                  <a:buSzPct val="100000"/>
                  <a:buNone/>
                </a:pPr>
                <a:endParaRPr lang="en-US" altLang="zh-CN" sz="1600" dirty="0">
                  <a:latin typeface="+mj-lt"/>
                  <a:cs typeface="Times New Roman" panose="02020603050405020304" pitchFamily="18" charset="0"/>
                </a:endParaRPr>
              </a:p>
              <a:p>
                <a:pPr marL="996950" lvl="1" algn="just"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+mj-lt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800" dirty="0">
                  <a:solidFill>
                    <a:schemeClr val="dk1"/>
                  </a:solidFill>
                  <a:latin typeface="+mj-lt"/>
                  <a:ea typeface="Times New Roman"/>
                  <a:cs typeface="Times New Roman"/>
                  <a:sym typeface="Times New Roman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600" dirty="0">
                  <a:latin typeface="+mj-lt"/>
                  <a:cs typeface="Times New Roman" panose="02020603050405020304" pitchFamily="18" charset="0"/>
                </a:endParaRPr>
              </a:p>
              <a:p>
                <a:pPr marL="361950" lvl="1" indent="0" algn="just">
                  <a:buSzPct val="100000"/>
                  <a:buNone/>
                </a:pPr>
                <a:endParaRPr lang="en-US" altLang="zh-CN" sz="1600" dirty="0">
                  <a:latin typeface="+mj-lt"/>
                  <a:cs typeface="Times New Roman" panose="02020603050405020304" pitchFamily="18" charset="0"/>
                </a:endParaRPr>
              </a:p>
              <a:p>
                <a:pPr marL="715963" lvl="1" indent="-354013" algn="just">
                  <a:buSzPct val="100000"/>
                </a:pPr>
                <a:endParaRPr lang="en-US" altLang="zh-CN" sz="1600" dirty="0">
                  <a:latin typeface="+mj-lt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0"/>
                  </a:spcBef>
                  <a:buSzPct val="100000"/>
                </a:pPr>
                <a:endParaRPr lang="en-US" altLang="zh-CN" sz="1400" dirty="0">
                  <a:latin typeface="+mj-lt"/>
                  <a:ea typeface="Times New Roman"/>
                  <a:cs typeface="Times New Roman"/>
                </a:endParaRPr>
              </a:p>
              <a:p>
                <a:pPr marL="715963" lvl="1" indent="-354013" algn="just">
                  <a:buSzPct val="100000"/>
                </a:pPr>
                <a:endParaRPr lang="en-US" altLang="zh-CN" sz="1400" dirty="0">
                  <a:latin typeface="+mj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Shape 9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538" y="1417188"/>
                <a:ext cx="7670869" cy="2011812"/>
              </a:xfrm>
              <a:prstGeom prst="rect">
                <a:avLst/>
              </a:prstGeom>
              <a:blipFill>
                <a:blip r:embed="rId3"/>
                <a:stretch>
                  <a:fillRect l="-477" t="-1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CFO Impact Simulation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B55C1F3-119E-46E0-8FB9-F401503ED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72" y="3429000"/>
            <a:ext cx="4009172" cy="30068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6712F1-3B5E-4A31-A86B-610F03957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066" y="1800714"/>
            <a:ext cx="2694859" cy="2021144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7D1DC9-BA4D-4E8E-A016-3EF70A940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066" y="4114800"/>
            <a:ext cx="2694859" cy="2021144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2710C04-E497-42EB-B6F9-9FE5EEF53C1D}"/>
              </a:ext>
            </a:extLst>
          </p:cNvPr>
          <p:cNvSpPr/>
          <p:nvPr/>
        </p:nvSpPr>
        <p:spPr>
          <a:xfrm>
            <a:off x="6248400" y="6023217"/>
            <a:ext cx="2114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SNR = 15 dB (16x upclocking)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01C0934-421B-4B22-AFE5-2B2D44CBF111}"/>
              </a:ext>
            </a:extLst>
          </p:cNvPr>
          <p:cNvSpPr/>
          <p:nvPr/>
        </p:nvSpPr>
        <p:spPr>
          <a:xfrm>
            <a:off x="6312699" y="3683358"/>
            <a:ext cx="2037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SNR = 15 dB (4x upclocking)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71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ED12CCA-18E0-484A-BBA1-72534F5DF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68" y="3016633"/>
            <a:ext cx="4207423" cy="3155567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" name="Shape 94"/>
          <p:cNvSpPr txBox="1">
            <a:spLocks noGrp="1"/>
          </p:cNvSpPr>
          <p:nvPr>
            <p:ph idx="1"/>
          </p:nvPr>
        </p:nvSpPr>
        <p:spPr>
          <a:xfrm>
            <a:off x="787331" y="1600200"/>
            <a:ext cx="7670869" cy="135255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lvl="1" indent="-3429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ea typeface="+mn-ea"/>
                <a:cs typeface="Times New Roman"/>
              </a:rPr>
              <a:t>8x upclocking of 11ac</a:t>
            </a:r>
          </a:p>
          <a:p>
            <a:pPr marL="342900" lvl="1" indent="-3429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ea typeface="+mn-ea"/>
                <a:cs typeface="Times New Roman"/>
              </a:rPr>
              <a:t>MCS = 4 (16 QAM)</a:t>
            </a:r>
          </a:p>
          <a:p>
            <a:pPr algn="just">
              <a:spcBef>
                <a:spcPts val="0"/>
              </a:spcBef>
              <a:buSzPct val="100000"/>
            </a:pPr>
            <a:r>
              <a:rPr lang="en-US" altLang="zh-CN" sz="1800" b="0" dirty="0">
                <a:solidFill>
                  <a:schemeClr val="dk1"/>
                </a:solidFill>
                <a:cs typeface="Times New Roman"/>
              </a:rPr>
              <a:t>PN related parameters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PSD0 = -93 dBc/Hz, fp = 1 MHz, fz = 100 MHz [15]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indent="0" algn="just">
              <a:buSzPct val="10000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PN Impact Simulation</a:t>
            </a:r>
          </a:p>
        </p:txBody>
      </p:sp>
      <p:sp>
        <p:nvSpPr>
          <p:cNvPr id="19" name="箭头: 右弧形 18">
            <a:extLst>
              <a:ext uri="{FF2B5EF4-FFF2-40B4-BE49-F238E27FC236}">
                <a16:creationId xmlns:a16="http://schemas.microsoft.com/office/drawing/2014/main" id="{31047288-A72E-4352-A778-8BF3BB9C73D1}"/>
              </a:ext>
            </a:extLst>
          </p:cNvPr>
          <p:cNvSpPr/>
          <p:nvPr/>
        </p:nvSpPr>
        <p:spPr bwMode="auto">
          <a:xfrm>
            <a:off x="7924800" y="2843643"/>
            <a:ext cx="304800" cy="628648"/>
          </a:xfrm>
          <a:prstGeom prst="curvedLeftArrow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箭头: 右弧形 19">
            <a:extLst>
              <a:ext uri="{FF2B5EF4-FFF2-40B4-BE49-F238E27FC236}">
                <a16:creationId xmlns:a16="http://schemas.microsoft.com/office/drawing/2014/main" id="{46B92CE2-B1CE-4FF8-9105-20E089764936}"/>
              </a:ext>
            </a:extLst>
          </p:cNvPr>
          <p:cNvSpPr/>
          <p:nvPr/>
        </p:nvSpPr>
        <p:spPr bwMode="auto">
          <a:xfrm>
            <a:off x="7924800" y="4196195"/>
            <a:ext cx="304800" cy="628648"/>
          </a:xfrm>
          <a:prstGeom prst="curvedLeftArrow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DBEF0A2-139D-4CD1-8753-DA00B4B1782A}"/>
              </a:ext>
            </a:extLst>
          </p:cNvPr>
          <p:cNvSpPr/>
          <p:nvPr/>
        </p:nvSpPr>
        <p:spPr>
          <a:xfrm>
            <a:off x="8229600" y="2994479"/>
            <a:ext cx="880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PN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AA9FFF-1593-48D8-BA31-269F3F4D6E7B}"/>
              </a:ext>
            </a:extLst>
          </p:cNvPr>
          <p:cNvSpPr/>
          <p:nvPr/>
        </p:nvSpPr>
        <p:spPr>
          <a:xfrm>
            <a:off x="8252460" y="4341879"/>
            <a:ext cx="880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phase tracking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358013A-164E-472F-BEB1-8C16221060B6}"/>
              </a:ext>
            </a:extLst>
          </p:cNvPr>
          <p:cNvSpPr/>
          <p:nvPr/>
        </p:nvSpPr>
        <p:spPr>
          <a:xfrm>
            <a:off x="8057713" y="1885807"/>
            <a:ext cx="1227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SNR=30 dB, without PN</a:t>
            </a:r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BDDEFA9D-2582-49FF-B9CD-D4F3D8011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880" y="1414121"/>
            <a:ext cx="2109230" cy="158192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000F7AB-A576-435E-A39E-4FF23694F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880" y="4590278"/>
            <a:ext cx="2109230" cy="158192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BA9B77D-F877-4431-BCA0-D06BC56836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094"/>
          <a:stretch/>
        </p:blipFill>
        <p:spPr>
          <a:xfrm>
            <a:off x="5803880" y="3050402"/>
            <a:ext cx="2109230" cy="148551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92398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935FC5E-5F07-4FFD-B8CB-0F00179DF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86" y="3296028"/>
            <a:ext cx="3927727" cy="2945796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8001000" cy="533400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PA Impact Simulation</a:t>
            </a:r>
          </a:p>
        </p:txBody>
      </p:sp>
      <p:sp>
        <p:nvSpPr>
          <p:cNvPr id="9" name="Shape 94">
            <a:extLst>
              <a:ext uri="{FF2B5EF4-FFF2-40B4-BE49-F238E27FC236}">
                <a16:creationId xmlns:a16="http://schemas.microsoft.com/office/drawing/2014/main" id="{AC6AAD01-E073-473B-9F67-000D49C05B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7331" y="1600200"/>
            <a:ext cx="7670869" cy="149910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lvl="1" indent="-3429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ea typeface="+mn-ea"/>
                <a:cs typeface="Times New Roman"/>
              </a:rPr>
              <a:t>8x upclocking of 11ac</a:t>
            </a:r>
          </a:p>
          <a:p>
            <a:pPr marL="342900" lvl="1" indent="-34290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dk1"/>
                </a:solidFill>
                <a:ea typeface="+mn-ea"/>
                <a:cs typeface="Times New Roman"/>
              </a:rPr>
              <a:t>MCS = 4 (16 QAM)</a:t>
            </a:r>
          </a:p>
          <a:p>
            <a:pPr algn="just">
              <a:spcBef>
                <a:spcPts val="0"/>
              </a:spcBef>
              <a:buSzPct val="100000"/>
            </a:pPr>
            <a:r>
              <a:rPr lang="en-US" altLang="zh-CN" sz="1800" b="0" dirty="0">
                <a:solidFill>
                  <a:schemeClr val="dk1"/>
                </a:solidFill>
                <a:cs typeface="Times New Roman"/>
              </a:rPr>
              <a:t>PA related parameters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backoff: 8 dB [16]</a:t>
            </a:r>
          </a:p>
          <a:p>
            <a:pPr marL="625475" lvl="1" indent="-263525" algn="just">
              <a:buSzPct val="100000"/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non-linearity model: Modified Rapp model [16]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354013" algn="just"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  <a:p>
            <a:pPr marL="715963" lvl="1" indent="-354013" algn="just">
              <a:buSzPct val="100000"/>
            </a:pPr>
            <a:endParaRPr lang="en-US" altLang="zh-CN" sz="1400" dirty="0">
              <a:ea typeface="Times New Roman"/>
              <a:cs typeface="Times New Roman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1F475F-D45E-4CE5-A202-8608101A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701" y="1898098"/>
            <a:ext cx="2833898" cy="212542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17BB30-9036-45B5-B33A-D4402BD01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701" y="4173172"/>
            <a:ext cx="2833899" cy="212542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C232E89-091E-46D4-AD32-5398BC23839F}"/>
              </a:ext>
            </a:extLst>
          </p:cNvPr>
          <p:cNvSpPr txBox="1"/>
          <p:nvPr/>
        </p:nvSpPr>
        <p:spPr>
          <a:xfrm>
            <a:off x="8210389" y="2822310"/>
            <a:ext cx="1079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SNR = 20 dB</a:t>
            </a:r>
            <a:endParaRPr lang="zh-CN" altLang="en-US" dirty="0"/>
          </a:p>
        </p:txBody>
      </p:sp>
      <p:sp>
        <p:nvSpPr>
          <p:cNvPr id="15" name="箭头: 右弧形 14">
            <a:extLst>
              <a:ext uri="{FF2B5EF4-FFF2-40B4-BE49-F238E27FC236}">
                <a16:creationId xmlns:a16="http://schemas.microsoft.com/office/drawing/2014/main" id="{239A869E-D74F-47A6-916B-BF3E337AB075}"/>
              </a:ext>
            </a:extLst>
          </p:cNvPr>
          <p:cNvSpPr/>
          <p:nvPr/>
        </p:nvSpPr>
        <p:spPr bwMode="auto">
          <a:xfrm>
            <a:off x="8267700" y="3848100"/>
            <a:ext cx="304800" cy="628648"/>
          </a:xfrm>
          <a:prstGeom prst="curvedLeftArrow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6A6204D-43A0-4AB4-B9FA-8E00B92B8EC4}"/>
              </a:ext>
            </a:extLst>
          </p:cNvPr>
          <p:cNvSpPr/>
          <p:nvPr/>
        </p:nvSpPr>
        <p:spPr>
          <a:xfrm>
            <a:off x="8534400" y="3886200"/>
            <a:ext cx="64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PA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7512146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109966</TotalTime>
  <Words>1687</Words>
  <Application>Microsoft Office PowerPoint</Application>
  <PresentationFormat>全屏显示(4:3)</PresentationFormat>
  <Paragraphs>287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ＭＳ Ｐゴシック</vt:lpstr>
      <vt:lpstr>宋体</vt:lpstr>
      <vt:lpstr>Arial</vt:lpstr>
      <vt:lpstr>Cambria Math</vt:lpstr>
      <vt:lpstr>Times New Roman</vt:lpstr>
      <vt:lpstr>802-11-Submission</vt:lpstr>
      <vt:lpstr>Thoughts on Utilizing mmWave</vt:lpstr>
      <vt:lpstr>Introduction</vt:lpstr>
      <vt:lpstr>Thoughts on mmWave Implementation</vt:lpstr>
      <vt:lpstr>CFO </vt:lpstr>
      <vt:lpstr>PN and PA</vt:lpstr>
      <vt:lpstr>Simulation Configuration</vt:lpstr>
      <vt:lpstr>CFO Impact Simulation</vt:lpstr>
      <vt:lpstr>PN Impact Simulation</vt:lpstr>
      <vt:lpstr>PA Impact Simulation</vt:lpstr>
      <vt:lpstr>Hardware Impairment Simulation</vt:lpstr>
      <vt:lpstr>Summary</vt:lpstr>
      <vt:lpstr>PowerPoint 演示文稿</vt:lpstr>
    </vt:vector>
  </TitlesOfParts>
  <Company>Huawei Technologies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in EHT</dc:title>
  <dc:creator>Mengshi Hu</dc:creator>
  <cp:lastModifiedBy>humengshi</cp:lastModifiedBy>
  <cp:revision>2491</cp:revision>
  <cp:lastPrinted>1998-02-10T13:28:06Z</cp:lastPrinted>
  <dcterms:created xsi:type="dcterms:W3CDTF">2013-11-12T18:41:50Z</dcterms:created>
  <dcterms:modified xsi:type="dcterms:W3CDTF">2023-01-16T13:29:16Z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(3)+SkC+sMYLRsX2T17TnrGGpBiq1C6K08qWNTv9HdhKo1bJU+UXHorFtTqRDCBwI1tYGQa6B6i
3AXhdfSJLW47o0oMaLdJej/0rVcLrUSVLvYizaBJKZR/TcYZbn+GDdMKyJLy7YFCmUbJMigb
tYUciscfOFPxttIfyr4fGcKw2jOo+EAyZqXBAgTZVULcwwOOguWD13usGXuQNUAjwnM7ZM45
SAV+P5FRAS4rDBw8Vo</vt:lpwstr>
  </property>
  <property fmtid="{D5CDD505-2E9C-101B-9397-08002B2CF9AE}" pid="4" name="_2015_ms_pID_7253431">
    <vt:lpwstr>zwZcRX83Hi+5j/Or5JdkARV/OlyFKApskprIP1c8Mga1vmZNvHFBMn
bvoaAGcvENT6auc7CT2/D41mmekYJxMDYB51/fj1gqmkxK+jyhXDgyEtff2X5dcbH3tksNYh
gunzxL3AuZLQmfSphf8euAYrTMCQOxAwLxsXEWiRJKLRyHV3p8vLyVraajz1C0ua5Ap0SIX4
kWCrHsM/y3rxDrp6EiSPpubfSmkm9EoBlPJN</vt:lpwstr>
  </property>
  <property fmtid="{D5CDD505-2E9C-101B-9397-08002B2CF9AE}" pid="5" name="_2015_ms_pID_7253432">
    <vt:lpwstr>CQ==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1611106649</vt:lpwstr>
  </property>
</Properties>
</file>