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383" r:id="rId3"/>
    <p:sldId id="567" r:id="rId4"/>
    <p:sldId id="568" r:id="rId5"/>
    <p:sldId id="570" r:id="rId6"/>
    <p:sldId id="572" r:id="rId7"/>
    <p:sldId id="573" r:id="rId8"/>
    <p:sldId id="500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3875" autoAdjust="0"/>
  </p:normalViewPr>
  <p:slideViewPr>
    <p:cSldViewPr>
      <p:cViewPr varScale="1">
        <p:scale>
          <a:sx n="82" d="100"/>
          <a:sy n="82" d="100"/>
        </p:scale>
        <p:origin x="1430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5181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7799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77424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2474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3359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0074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8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/>
              <a:t>Yinan Qi (OPPO)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991600" cy="870323"/>
          </a:xfrm>
          <a:noFill/>
        </p:spPr>
        <p:txBody>
          <a:bodyPr/>
          <a:lstStyle/>
          <a:p>
            <a:r>
              <a:rPr lang="en-US" altLang="zh-CN" dirty="0">
                <a:solidFill>
                  <a:schemeClr val="tx1"/>
                </a:solidFill>
              </a:rPr>
              <a:t>Proposal for consensus straw poll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2023-02-27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Weijie Xu (</a:t>
            </a:r>
            <a:r>
              <a:rPr lang="en-GB" dirty="0"/>
              <a:t>OPPO)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9385134"/>
              </p:ext>
            </p:extLst>
          </p:nvPr>
        </p:nvGraphicFramePr>
        <p:xfrm>
          <a:off x="952500" y="2701138"/>
          <a:ext cx="7658100" cy="82635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316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78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41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97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346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/>
                        <a:t>Yinan Qi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+mn-lt"/>
                          <a:ea typeface="Times New Roman" panose="02020603050405020304"/>
                          <a:cs typeface="Arial" panose="020B0604020202020204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latin typeface="+mn-lt"/>
                          <a:ea typeface="Times New Roman" panose="02020603050405020304"/>
                          <a:cs typeface="Arial" panose="020B0604020202020204"/>
                        </a:rPr>
                        <a:t>v-qiyinan@oppo.com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 err="1"/>
                        <a:t>Weijie</a:t>
                      </a:r>
                      <a:r>
                        <a:rPr lang="en-US" altLang="zh-CN" sz="1200" dirty="0"/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1200" dirty="0">
                          <a:latin typeface="+mn-lt"/>
                          <a:ea typeface="Times New Roman" panose="02020603050405020304"/>
                          <a:cs typeface="Arial" panose="020B0604020202020204"/>
                        </a:rPr>
                        <a:t>xuweijie@oppo.com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802.11-23/0063r2</a:t>
            </a:r>
            <a:endParaRPr lang="en-SG" sz="1800" dirty="0">
              <a:latin typeface="+mn-lt"/>
            </a:endParaRP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February</a:t>
            </a:r>
            <a:r>
              <a:rPr lang="en-US" sz="1800" b="1" dirty="0"/>
              <a:t> 2023</a:t>
            </a:r>
            <a:endParaRPr lang="en-GB" sz="1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GB" sz="2800" dirty="0"/>
              <a:t>Outline</a:t>
            </a:r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696912" y="2133600"/>
            <a:ext cx="7770813" cy="499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Overview of support AMP devices in WLAN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Consideration on forming a reasonable scope 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Proposed consensus straw poll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Naming  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04ADB32-21E9-4C2B-92D7-448EB7C214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9B470BA-8E63-4B6B-A73E-A950160D76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1BA06021-F399-4143-95D4-B27C1608DA5A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802.11-23/0063r2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F5C1ECE4-DC14-4E20-8B5F-800A9B52AF24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February</a:t>
            </a:r>
            <a:r>
              <a:rPr lang="en-US" sz="1800" b="1" dirty="0"/>
              <a:t>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897943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Overview of support AMP devices in WLAN </a:t>
            </a:r>
            <a:endParaRPr lang="en-GB" sz="2800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459581" y="1295400"/>
            <a:ext cx="8379619" cy="499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Based on previous discussion, we have the following concept for AMP: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5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Battery-less and low-complexity devices, maintenance-free network are strongly required for many verticals.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5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required data rate is lower than 100kbps, the typically required coverage is 10~30 meters indoor and up to 200 meters outdoor and the required positioning accuracy is 1~3 meters. 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5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Various ambient power sources can be utilized to drive the AMP devices. Limited power storage may be needed for the device because of very limited power density (x </a:t>
            </a:r>
            <a:r>
              <a:rPr lang="en-US" altLang="zh-CN" sz="1500" kern="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uw~x</a:t>
            </a:r>
            <a:r>
              <a:rPr lang="en-US" altLang="zh-CN" sz="15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mw) for typical ambient power sources. 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5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Developing ultra-low complexity and ultra-low power consumption device using ambient power is a compromising way to fulfill the requirement.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5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Ultra-low power consumption reception and transmission is needed for the device. 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5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Coexistence with the existing devices needed to be considered when operating with the same frequency bands.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endParaRPr lang="en-US" altLang="zh-CN" sz="14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spcBef>
                <a:spcPts val="600"/>
              </a:spcBef>
              <a:spcAft>
                <a:spcPts val="600"/>
              </a:spcAft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04ADB32-21E9-4C2B-92D7-448EB7C214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9B470BA-8E63-4B6B-A73E-A950160D76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34FEB37C-E0DF-4273-87F7-572D4E3C87BB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802.11-23/0063r2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025B1FFC-AF6B-4F2F-AB32-E847A4175890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February</a:t>
            </a:r>
            <a:r>
              <a:rPr lang="en-US" sz="1800" b="1" dirty="0"/>
              <a:t>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644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Consideration on forming a reasonable scope</a:t>
            </a:r>
            <a:endParaRPr lang="en-GB" sz="2800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459581" y="1295400"/>
            <a:ext cx="8379619" cy="499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order to have a limited and well-defined scope of work, the following have been proposed and discussed: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600" kern="100" dirty="0"/>
              <a:t>WUR-similar design could be as the starting point for downlink receiver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Simplified UL PHY with simple waveform such as OOK/FSK/PSK 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Simplified MAC (on top of existing WLAN technologies) + Enhanced power saving/ power management</a:t>
            </a:r>
            <a:endParaRPr lang="en-US" altLang="zh-CN" sz="16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6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Support S1G and consider 2.4GHz and 5GHz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600" kern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the AMP device do energy harvesting is not in the scope </a:t>
            </a:r>
          </a:p>
          <a:p>
            <a:pPr marL="457200" lvl="1" indent="0">
              <a:spcBef>
                <a:spcPts val="600"/>
              </a:spcBef>
              <a:spcAft>
                <a:spcPts val="600"/>
              </a:spcAft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04ADB32-21E9-4C2B-92D7-448EB7C214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9B470BA-8E63-4B6B-A73E-A950160D76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A5DF92FF-4D85-4F07-A71A-2507EA3BFD6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802.11-23/0063r2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BC4582AD-A0B9-43A8-9E7D-90E773CA9C6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February</a:t>
            </a:r>
            <a:r>
              <a:rPr lang="en-US" sz="1800" b="1" dirty="0"/>
              <a:t>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878469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Consensus straw poll(1)</a:t>
            </a:r>
            <a:endParaRPr lang="en-GB" sz="2800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304800" y="1177565"/>
            <a:ext cx="8379619" cy="52978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lnSpcReduction="10000"/>
          </a:bodyPr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342900" lvl="1" indent="-3429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you agree on the following features/requirements for AMP WLAN as the baseline for future discussion?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Support ultra-low complexity and ultra-low power consumption transmission and reception for device using ambient power sources:</a:t>
            </a:r>
          </a:p>
          <a:p>
            <a:pPr marL="1000125" lvl="2" indent="-285750">
              <a:lnSpc>
                <a:spcPct val="170000"/>
              </a:lnSpc>
              <a:buFont typeface="Calibri" panose="020F0502020204030204" pitchFamily="34" charset="0"/>
              <a:buChar char="-"/>
            </a:pPr>
            <a:r>
              <a:rPr lang="en-US" altLang="zh-CN" sz="1600" kern="100" dirty="0"/>
              <a:t>WUR-similar design could be as the starting point for downlink receiver</a:t>
            </a:r>
          </a:p>
          <a:p>
            <a:pPr marL="1000125" lvl="2" indent="-285750">
              <a:lnSpc>
                <a:spcPct val="170000"/>
              </a:lnSpc>
              <a:buFont typeface="Calibri" panose="020F0502020204030204" pitchFamily="34" charset="0"/>
              <a:buChar char="-"/>
            </a:pPr>
            <a:r>
              <a:rPr lang="en-US" altLang="zh-CN" sz="1600" dirty="0">
                <a:cs typeface="Times New Roman" panose="02020603050405020304" pitchFamily="18" charset="0"/>
              </a:rPr>
              <a:t>Simplified UL PHY with simple waveform such as OOK/FSK/PSK 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Simplified MAC (on top of existing WLAN technologies) + Enhanced power saving/ power management</a:t>
            </a:r>
            <a:endParaRPr lang="en-US" altLang="zh-CN" sz="1600" kern="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Support Sub-1 GHz and consider 2.4GHz and 5GHz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Simplified security mechanism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Coexistence with existing 802.11 devices when operating in the same frequency band. 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How the AMP device does energy harvesting is not in the scope </a:t>
            </a:r>
          </a:p>
          <a:p>
            <a:pPr marL="514350" lvl="1" indent="-257175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The PAR/CSD scope could be further harmonized during SG discussion.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04ADB32-21E9-4C2B-92D7-448EB7C214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9B470BA-8E63-4B6B-A73E-A950160D76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3983D3EF-CE45-4272-B1DB-D87DECCD2AF1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802.11-23/0063r2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09891461-2DDE-459F-8941-CBEF25B1FD54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February</a:t>
            </a:r>
            <a:r>
              <a:rPr lang="en-US" sz="1800" b="1" dirty="0"/>
              <a:t>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3871082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Consensus straw poll(2)</a:t>
            </a:r>
            <a:endParaRPr lang="en-GB" sz="2800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533400" y="1905000"/>
            <a:ext cx="8379619" cy="3886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you agree to form the AMP SG, based on the discussion and the summary in the technical report[12], to develop PAR/CSD for AMP standard project?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l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l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  <a:p>
            <a:pPr marL="800100" lvl="1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l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04ADB32-21E9-4C2B-92D7-448EB7C214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9B470BA-8E63-4B6B-A73E-A950160D76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D76D0630-EFFB-452E-9D3F-9D63491A2C4C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802.11-23/0063r2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A8B9E819-F518-48E2-A900-C252DBEB615B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February</a:t>
            </a:r>
            <a:r>
              <a:rPr lang="en-US" sz="1800" b="1" dirty="0"/>
              <a:t>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1605549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altLang="zh-CN" sz="2800" dirty="0"/>
              <a:t>Naming of the Study Group</a:t>
            </a:r>
            <a:endParaRPr lang="en-GB" sz="2800" dirty="0"/>
          </a:p>
        </p:txBody>
      </p:sp>
      <p:sp>
        <p:nvSpPr>
          <p:cNvPr id="8" name="Content Placeholder 2"/>
          <p:cNvSpPr txBox="1">
            <a:spLocks noChangeArrowheads="1"/>
          </p:cNvSpPr>
          <p:nvPr/>
        </p:nvSpPr>
        <p:spPr bwMode="auto">
          <a:xfrm>
            <a:off x="381396" y="1377786"/>
            <a:ext cx="8379619" cy="3886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85000" lnSpcReduction="10000"/>
          </a:bodyPr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has been suggestion to consider the name for the SG. It is a good chance now to consider whether there is a more suitable name that can better reflect the scope, has good readability and also is easy to be remembered. Possible candidates including: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Battery-Less/Free Operation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WLAN for Battery-Less/Free STAs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WLAN for Zero-Power STAs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Zero-Power Communication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spcBef>
                <a:spcPts val="600"/>
              </a:spcBef>
              <a:spcAft>
                <a:spcPts val="600"/>
              </a:spcAft>
            </a:pPr>
            <a:r>
              <a:rPr lang="en-US" altLang="zh-C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04ADB32-21E9-4C2B-92D7-448EB7C214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9B470BA-8E63-4B6B-A73E-A950160D76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D76D0630-EFFB-452E-9D3F-9D63491A2C4C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802.11-23/0063r2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A8B9E819-F518-48E2-A900-C252DBEB615B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February</a:t>
            </a:r>
            <a:r>
              <a:rPr lang="en-US" sz="1800" b="1" dirty="0"/>
              <a:t> 2023</a:t>
            </a:r>
            <a:endParaRPr lang="en-GB" sz="1800" b="1" dirty="0"/>
          </a:p>
        </p:txBody>
      </p:sp>
    </p:spTree>
    <p:extLst>
      <p:ext uri="{BB962C8B-B14F-4D97-AF65-F5344CB8AC3E}">
        <p14:creationId xmlns:p14="http://schemas.microsoft.com/office/powerpoint/2010/main" val="20268815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381000" y="1481026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lvl="0">
              <a:buFont typeface="+mj-lt"/>
              <a:buAutoNum type="arabicPeriod"/>
            </a:pPr>
            <a:r>
              <a:rPr lang="en-US" altLang="zh-CN" sz="1600" dirty="0"/>
              <a:t>IEEE 802.1122/1339r0, Use Cases of smart manufacturing </a:t>
            </a:r>
            <a:endParaRPr lang="zh-CN" altLang="zh-CN" sz="1600" dirty="0"/>
          </a:p>
          <a:p>
            <a:pPr lvl="0">
              <a:buFont typeface="+mj-lt"/>
              <a:buAutoNum type="arabicPeriod"/>
            </a:pPr>
            <a:r>
              <a:rPr lang="en-US" altLang="zh-CN" sz="1600" dirty="0"/>
              <a:t>IEEE 802.1122/1341r1, Use Cases of Data Center Infrastructure Management.</a:t>
            </a:r>
            <a:endParaRPr lang="zh-CN" altLang="zh-CN" sz="1600" dirty="0"/>
          </a:p>
          <a:p>
            <a:pPr lvl="0">
              <a:buFont typeface="+mj-lt"/>
              <a:buAutoNum type="arabicPeriod"/>
            </a:pPr>
            <a:r>
              <a:rPr lang="en-US" altLang="zh-CN" sz="1600" dirty="0"/>
              <a:t>IEEE 802.11-22/0963r0, Use Cases for AMP IoT Devices.</a:t>
            </a:r>
            <a:endParaRPr lang="zh-CN" altLang="zh-CN" sz="1600" dirty="0"/>
          </a:p>
          <a:p>
            <a:pPr lvl="0">
              <a:buFont typeface="+mj-lt"/>
              <a:buAutoNum type="arabicPeriod"/>
            </a:pPr>
            <a:r>
              <a:rPr lang="en-US" altLang="zh-CN" sz="1600" dirty="0"/>
              <a:t>IEEE 802.11-22/1559, Updated Use Cases for AMP IoT Devices.</a:t>
            </a:r>
            <a:endParaRPr lang="zh-CN" altLang="zh-CN" sz="1600" dirty="0"/>
          </a:p>
          <a:p>
            <a:pPr lvl="0">
              <a:buFont typeface="+mj-lt"/>
              <a:buAutoNum type="arabicPeriod"/>
            </a:pPr>
            <a:r>
              <a:rPr lang="en-US" altLang="zh-CN" sz="1600" dirty="0"/>
              <a:t>IEEE 802.11-22/0962r0, Potential Techniques to Support AMP IoT Devices in WLAN</a:t>
            </a:r>
            <a:endParaRPr lang="zh-CN" altLang="zh-CN" sz="1600" dirty="0"/>
          </a:p>
          <a:p>
            <a:pPr lvl="0">
              <a:buFont typeface="+mj-lt"/>
              <a:buAutoNum type="arabicPeriod"/>
            </a:pPr>
            <a:r>
              <a:rPr lang="en-US" altLang="zh-CN" sz="1600" dirty="0"/>
              <a:t>IEEE 802.11-22/970r0, Feasibility of supporting AMP IoT devices in WLAN </a:t>
            </a:r>
          </a:p>
          <a:p>
            <a:pPr>
              <a:buFont typeface="+mj-lt"/>
              <a:buAutoNum type="arabicPeriod"/>
            </a:pPr>
            <a:r>
              <a:rPr lang="en-SG" altLang="zh-CN" sz="1600" dirty="0"/>
              <a:t>IEEE 802.11-22/</a:t>
            </a:r>
            <a:r>
              <a:rPr lang="en-US" altLang="zh-CN" sz="1600" dirty="0"/>
              <a:t>1560r0, Ambient powers and energy storage</a:t>
            </a:r>
          </a:p>
          <a:p>
            <a:pPr>
              <a:buFont typeface="+mj-lt"/>
              <a:buAutoNum type="arabicPeriod"/>
            </a:pPr>
            <a:r>
              <a:rPr lang="en-SG" altLang="zh-CN" sz="1600" dirty="0"/>
              <a:t>IEEE 802.11-22/</a:t>
            </a:r>
            <a:r>
              <a:rPr lang="en-US" altLang="zh-CN" sz="1600" dirty="0"/>
              <a:t>1561r0, Further discussion on feasibility of supporting AMP IoT devices in WLAN</a:t>
            </a:r>
          </a:p>
          <a:p>
            <a:pPr>
              <a:buFont typeface="+mj-lt"/>
              <a:buAutoNum type="arabicPeriod"/>
            </a:pPr>
            <a:r>
              <a:rPr lang="en-SG" altLang="zh-CN" sz="1600" dirty="0"/>
              <a:t>IEEE 802.11-22/</a:t>
            </a:r>
            <a:r>
              <a:rPr lang="en-US" altLang="zh-CN" sz="1600" dirty="0"/>
              <a:t>1799r0, On energy harvesting and the differentiation with RFID</a:t>
            </a:r>
          </a:p>
          <a:p>
            <a:pPr>
              <a:buFont typeface="+mj-lt"/>
              <a:buAutoNum type="arabicPeriod"/>
            </a:pPr>
            <a:r>
              <a:rPr lang="en-SG" altLang="zh-CN" sz="1600" dirty="0"/>
              <a:t>IEEE 802.11-22/</a:t>
            </a:r>
            <a:r>
              <a:rPr lang="en-US" altLang="zh-CN" sz="1600" dirty="0"/>
              <a:t>1800r0, </a:t>
            </a:r>
            <a:r>
              <a:rPr lang="en-GB" altLang="zh-CN" sz="1600" dirty="0"/>
              <a:t>New Use Case for AMP IoT Devices: Smart Grid</a:t>
            </a:r>
          </a:p>
          <a:p>
            <a:pPr>
              <a:buFont typeface="+mj-lt"/>
              <a:buAutoNum type="arabicPeriod"/>
            </a:pPr>
            <a:r>
              <a:rPr lang="en-SG" altLang="zh-CN" sz="1600" dirty="0"/>
              <a:t>IEEE 802.11-22/</a:t>
            </a:r>
            <a:r>
              <a:rPr lang="en-US" altLang="zh-CN" sz="1600" dirty="0"/>
              <a:t>1961r0, Prototype presentations for AMP IoT</a:t>
            </a:r>
          </a:p>
          <a:p>
            <a:pPr>
              <a:buFont typeface="+mj-lt"/>
              <a:buAutoNum type="arabicPeriod"/>
            </a:pPr>
            <a:r>
              <a:rPr lang="en-GB" altLang="zh-CN" sz="1600" dirty="0"/>
              <a:t>IEEE 802.11-22/1562r5, Draft Technical Report on support of AMP IoT devices in WLAN</a:t>
            </a:r>
          </a:p>
          <a:p>
            <a:pPr>
              <a:buFont typeface="+mj-lt"/>
              <a:buAutoNum type="arabicPeriod"/>
            </a:pPr>
            <a:r>
              <a:rPr lang="en-SG" altLang="zh-CN" sz="1600" dirty="0">
                <a:solidFill>
                  <a:srgbClr val="000000"/>
                </a:solidFill>
              </a:rPr>
              <a:t>IEEE 802.11-23/</a:t>
            </a:r>
            <a:r>
              <a:rPr lang="en-US" altLang="zh-CN" sz="1600" dirty="0">
                <a:solidFill>
                  <a:srgbClr val="000000"/>
                </a:solidFill>
              </a:rPr>
              <a:t>0173r0</a:t>
            </a:r>
            <a:r>
              <a:rPr lang="zh-CN" altLang="en-US" sz="1600" dirty="0">
                <a:solidFill>
                  <a:srgbClr val="000000"/>
                </a:solidFill>
              </a:rPr>
              <a:t>，</a:t>
            </a:r>
            <a:r>
              <a:rPr lang="en-US" altLang="zh-CN" sz="1600" dirty="0"/>
              <a:t>Discussion on </a:t>
            </a:r>
            <a:r>
              <a:rPr lang="en-US" altLang="zh-CN" sz="1600" dirty="0" err="1"/>
              <a:t>examplary</a:t>
            </a:r>
            <a:r>
              <a:rPr lang="en-US" altLang="zh-CN" sz="1600" dirty="0"/>
              <a:t> AMP use scenarios</a:t>
            </a:r>
          </a:p>
          <a:p>
            <a:pPr>
              <a:buFont typeface="+mj-lt"/>
              <a:buAutoNum type="arabicPeriod"/>
            </a:pPr>
            <a:r>
              <a:rPr lang="en-US" altLang="zh-CN" sz="1600" dirty="0"/>
              <a:t> </a:t>
            </a:r>
            <a:r>
              <a:rPr lang="en-GB" altLang="zh-CN" sz="1600" dirty="0"/>
              <a:t>IEEE 802.11-23/0112r0, Ambient IoT Device Demo</a:t>
            </a:r>
          </a:p>
          <a:p>
            <a:pPr>
              <a:buFont typeface="+mj-lt"/>
              <a:buAutoNum type="arabicPeriod"/>
            </a:pPr>
            <a:r>
              <a:rPr lang="en-GB" altLang="zh-CN" sz="1600" dirty="0"/>
              <a:t>IEEE 802.11-23/0056r0, 802.11 compatible backscatter prototype</a:t>
            </a:r>
          </a:p>
          <a:p>
            <a:pPr>
              <a:buFont typeface="+mj-lt"/>
              <a:buAutoNum type="arabicPeriod"/>
            </a:pPr>
            <a:r>
              <a:rPr lang="en-GB" altLang="zh-CN" sz="1600" dirty="0"/>
              <a:t> </a:t>
            </a:r>
            <a:r>
              <a:rPr lang="en-SG" altLang="zh-CN" sz="1600" dirty="0"/>
              <a:t>IEEE 802.11-22/1960r3,</a:t>
            </a:r>
            <a:r>
              <a:rPr lang="en-US" altLang="zh-CN" sz="1600" dirty="0"/>
              <a:t> Summary and recommendation for AMP IoT</a:t>
            </a:r>
            <a:endParaRPr lang="en-GB" altLang="zh-CN" sz="1600" dirty="0"/>
          </a:p>
          <a:p>
            <a:pPr>
              <a:buFont typeface="+mj-lt"/>
              <a:buAutoNum type="arabicPeriod"/>
            </a:pPr>
            <a:endParaRPr lang="en-GB" altLang="zh-CN" sz="1600" dirty="0"/>
          </a:p>
          <a:p>
            <a:pPr>
              <a:buFont typeface="+mj-lt"/>
              <a:buAutoNum type="arabicPeriod"/>
            </a:pPr>
            <a:endParaRPr lang="zh-CN" altLang="zh-CN" sz="1600" dirty="0"/>
          </a:p>
          <a:p>
            <a:pPr marL="457200" indent="-457200">
              <a:buFont typeface="+mj-lt"/>
              <a:buAutoNum type="arabicPeriod"/>
            </a:pPr>
            <a:endParaRPr lang="en-US" altLang="zh-CN" sz="1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Footer Placeholder 1">
            <a:extLst>
              <a:ext uri="{FF2B5EF4-FFF2-40B4-BE49-F238E27FC236}">
                <a16:creationId xmlns:a16="http://schemas.microsoft.com/office/drawing/2014/main" id="{E0D81A8B-D3D3-47D4-8441-7549DDB669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  <p:sp>
        <p:nvSpPr>
          <p:cNvPr id="17" name="Slide Number Placeholder 2">
            <a:extLst>
              <a:ext uri="{FF2B5EF4-FFF2-40B4-BE49-F238E27FC236}">
                <a16:creationId xmlns:a16="http://schemas.microsoft.com/office/drawing/2014/main" id="{1759C12A-9CEC-47D3-9C0A-8EB05D9DB0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119A5632-EB8F-4BE1-A117-DC9327F6FADE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</a:t>
            </a:r>
            <a:r>
              <a:rPr lang="en-SG" sz="1800" b="1">
                <a:solidFill>
                  <a:srgbClr val="000000"/>
                </a:solidFill>
                <a:latin typeface="+mn-lt"/>
              </a:rPr>
              <a:t>IEEE 802.11-23/0063r2</a:t>
            </a:r>
            <a:endParaRPr lang="en-SG" sz="1800" dirty="0">
              <a:latin typeface="+mn-lt"/>
            </a:endParaRP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A4B9A8E6-79FB-49CB-B11C-1B0A83F70B19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February</a:t>
            </a:r>
            <a:r>
              <a:rPr lang="en-US" sz="1800" b="1" dirty="0"/>
              <a:t> 2023</a:t>
            </a:r>
            <a:endParaRPr lang="en-GB" sz="18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/>
      <a:lstStyle>
        <a:defPPr marL="342900" indent="-342900">
          <a:spcBef>
            <a:spcPts val="600"/>
          </a:spcBef>
          <a:spcAft>
            <a:spcPts val="600"/>
          </a:spcAft>
          <a:buFont typeface="Wingdings" panose="05000000000000000000" pitchFamily="2" charset="2"/>
          <a:buChar char="q"/>
          <a:defRPr sz="2000" dirty="0" smtClean="0"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3411</TotalTime>
  <Words>903</Words>
  <Application>Microsoft Office PowerPoint</Application>
  <PresentationFormat>全屏显示(4:3)</PresentationFormat>
  <Paragraphs>144</Paragraphs>
  <Slides>8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3" baseType="lpstr">
      <vt:lpstr>Arial</vt:lpstr>
      <vt:lpstr>Calibri</vt:lpstr>
      <vt:lpstr>Times New Roman</vt:lpstr>
      <vt:lpstr>Wingdings</vt:lpstr>
      <vt:lpstr>ACcord Submission Template</vt:lpstr>
      <vt:lpstr>Proposal for consensus straw poll</vt:lpstr>
      <vt:lpstr>Outline</vt:lpstr>
      <vt:lpstr>Overview of support AMP devices in WLAN </vt:lpstr>
      <vt:lpstr>Consideration on forming a reasonable scope</vt:lpstr>
      <vt:lpstr>Consensus straw poll(1)</vt:lpstr>
      <vt:lpstr>Consensus straw poll(2)</vt:lpstr>
      <vt:lpstr>Naming of the Study Group</vt:lpstr>
      <vt:lpstr>Reference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Qi Yinan</cp:lastModifiedBy>
  <cp:revision>1738</cp:revision>
  <cp:lastPrinted>1998-02-10T13:28:00Z</cp:lastPrinted>
  <dcterms:created xsi:type="dcterms:W3CDTF">2009-12-02T19:05:00Z</dcterms:created>
  <dcterms:modified xsi:type="dcterms:W3CDTF">2023-02-27T08:48:37Z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