
<file path=[Content_Types].xml><?xml version="1.0" encoding="utf-8"?>
<Types xmlns="http://schemas.openxmlformats.org/package/2006/content-types">
  <Default Extension="doc" ContentType="application/msword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62" r:id="rId4"/>
    <p:sldId id="263" r:id="rId5"/>
    <p:sldId id="265" r:id="rId6"/>
    <p:sldId id="266" r:id="rId7"/>
    <p:sldId id="268" r:id="rId8"/>
    <p:sldId id="267" r:id="rId9"/>
    <p:sldId id="269" r:id="rId10"/>
    <p:sldId id="270" r:id="rId11"/>
    <p:sldId id="272" r:id="rId12"/>
    <p:sldId id="273" r:id="rId13"/>
    <p:sldId id="274" r:id="rId14"/>
    <p:sldId id="275" r:id="rId15"/>
    <p:sldId id="276" r:id="rId16"/>
    <p:sldId id="264" r:id="rId17"/>
  </p:sldIdLst>
  <p:sldSz cx="12192000" cy="6858000"/>
  <p:notesSz cx="7004050" cy="929005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3" userDrawn="1">
          <p15:clr>
            <a:srgbClr val="A4A3A4"/>
          </p15:clr>
        </p15:guide>
        <p15:guide id="2" pos="218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>
      <p:cViewPr varScale="1">
        <p:scale>
          <a:sx n="162" d="100"/>
          <a:sy n="162" d="100"/>
        </p:scale>
        <p:origin x="100" y="148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3"/>
        <p:guide pos="218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410" cy="464026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>
              <a:defRPr sz="1200"/>
            </a:lvl1pPr>
          </a:lstStyle>
          <a:p>
            <a:r>
              <a:rPr lang="en-US"/>
              <a:t>doc.: IEEE 802.11-23/0057r0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7037" y="0"/>
            <a:ext cx="3035410" cy="464026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>
              <a:defRPr sz="1200"/>
            </a:lvl1pPr>
          </a:lstStyle>
          <a:p>
            <a:r>
              <a:rPr lang="en-US"/>
              <a:t>January 2023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4435"/>
            <a:ext cx="3035410" cy="464026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>
              <a:defRPr sz="1200"/>
            </a:lvl1pPr>
          </a:lstStyle>
          <a:p>
            <a:r>
              <a:rPr lang="en-US"/>
              <a:t>Vytas Kezys, HaiLa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7037" y="8824435"/>
            <a:ext cx="3035410" cy="464026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1"/>
            <a:ext cx="7004050" cy="929005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1879" tIns="45939" rIns="91879" bIns="45939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97205" y="96938"/>
            <a:ext cx="646206" cy="21135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8789" algn="l"/>
                <a:tab pos="1837578" algn="l"/>
                <a:tab pos="2756367" algn="l"/>
                <a:tab pos="3675156" algn="l"/>
                <a:tab pos="4593946" algn="l"/>
                <a:tab pos="5512735" algn="l"/>
                <a:tab pos="6431524" algn="l"/>
                <a:tab pos="7350313" algn="l"/>
                <a:tab pos="8269102" algn="l"/>
                <a:tab pos="9187891" algn="l"/>
                <a:tab pos="1010668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802.11-23/0057r0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60639" y="96938"/>
            <a:ext cx="833815" cy="21135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8789" algn="l"/>
                <a:tab pos="1837578" algn="l"/>
                <a:tab pos="2756367" algn="l"/>
                <a:tab pos="3675156" algn="l"/>
                <a:tab pos="4593946" algn="l"/>
                <a:tab pos="5512735" algn="l"/>
                <a:tab pos="6431524" algn="l"/>
                <a:tab pos="7350313" algn="l"/>
                <a:tab pos="8269102" algn="l"/>
                <a:tab pos="9187891" algn="l"/>
                <a:tab pos="1010668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January 2023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414338" y="701675"/>
            <a:ext cx="6173787" cy="3471863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33233" y="4413013"/>
            <a:ext cx="5135983" cy="41794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4049" tIns="46301" rIns="94049" bIns="46301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411784" y="8994472"/>
            <a:ext cx="931628" cy="1811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9395" algn="l"/>
                <a:tab pos="1378184" algn="l"/>
                <a:tab pos="2296973" algn="l"/>
                <a:tab pos="3215762" algn="l"/>
                <a:tab pos="4134551" algn="l"/>
                <a:tab pos="5053340" algn="l"/>
                <a:tab pos="5972129" algn="l"/>
                <a:tab pos="6890918" algn="l"/>
                <a:tab pos="7809708" algn="l"/>
                <a:tab pos="8728497" algn="l"/>
                <a:tab pos="9647286" algn="l"/>
                <a:tab pos="10566075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Vytas Kezys, HaiLa 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55088" y="8994472"/>
            <a:ext cx="516324" cy="3639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8789" algn="l"/>
                <a:tab pos="1837578" algn="l"/>
                <a:tab pos="2756367" algn="l"/>
                <a:tab pos="3675156" algn="l"/>
                <a:tab pos="4593946" algn="l"/>
                <a:tab pos="5512735" algn="l"/>
                <a:tab pos="6431524" algn="l"/>
                <a:tab pos="7350313" algn="l"/>
                <a:tab pos="8269102" algn="l"/>
                <a:tab pos="9187891" algn="l"/>
                <a:tab pos="1010668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9590" y="899447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8789" algn="l"/>
                <a:tab pos="1837578" algn="l"/>
                <a:tab pos="2756367" algn="l"/>
                <a:tab pos="3675156" algn="l"/>
                <a:tab pos="4593946" algn="l"/>
                <a:tab pos="5512735" algn="l"/>
                <a:tab pos="6431524" algn="l"/>
                <a:tab pos="7350313" algn="l"/>
                <a:tab pos="8269102" algn="l"/>
                <a:tab pos="9187891" algn="l"/>
                <a:tab pos="1010668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31192" y="8992884"/>
            <a:ext cx="5541666" cy="1589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879" tIns="45939" rIns="91879" bIns="45939"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54225" y="297168"/>
            <a:ext cx="5695601" cy="1589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879" tIns="45939" rIns="91879" bIns="45939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802.11-23/0057r0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January 2023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Vytas Kezys, HaiLa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65739" y="702395"/>
            <a:ext cx="4672574" cy="347224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879" tIns="45939" rIns="91879" bIns="45939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33232" y="4413013"/>
            <a:ext cx="5137586" cy="427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802.11-23/0057r0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January 2023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Vytas Kezys, HaiLa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10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14338" y="701675"/>
            <a:ext cx="6175375" cy="3473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33232" y="4413013"/>
            <a:ext cx="5137586" cy="427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2270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802.11-23/0057r0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January 2023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Vytas Kezys, HaiLa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11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14338" y="701675"/>
            <a:ext cx="6175375" cy="3473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33232" y="4413013"/>
            <a:ext cx="5137586" cy="427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3813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802.11-23/0057r0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January 2023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Vytas Kezys, HaiLa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12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14338" y="701675"/>
            <a:ext cx="6175375" cy="3473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33232" y="4413013"/>
            <a:ext cx="5137586" cy="427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7366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802.11-23/0057r0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January 2023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Vytas Kezys, HaiLa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13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14338" y="701675"/>
            <a:ext cx="6175375" cy="3473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33232" y="4413013"/>
            <a:ext cx="5137586" cy="427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7913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802.11-23/0057r0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January 2023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Vytas Kezys, HaiLa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14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14338" y="701675"/>
            <a:ext cx="6175375" cy="3473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33232" y="4413013"/>
            <a:ext cx="5137586" cy="427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0867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802.11-23/0057r0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January 2023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Vytas Kezys, HaiLa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15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14338" y="701675"/>
            <a:ext cx="6175375" cy="3473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33232" y="4413013"/>
            <a:ext cx="5137586" cy="427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3625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802.11-23/0057r0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January 2023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Vytas Kezys, HaiLa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16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14338" y="701675"/>
            <a:ext cx="6175375" cy="3473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33232" y="4413013"/>
            <a:ext cx="5137586" cy="427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802.11-23/0057r0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January 2023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Vytas Kezys, HaiLa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65739" y="702395"/>
            <a:ext cx="4672574" cy="347224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879" tIns="45939" rIns="91879" bIns="45939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33232" y="4413013"/>
            <a:ext cx="5137586" cy="427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802.11-23/0057r0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January 2023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Vytas Kezys, HaiLa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3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14338" y="701675"/>
            <a:ext cx="6175375" cy="3473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33232" y="4413013"/>
            <a:ext cx="5137586" cy="427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802.11-23/0057r0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January 2023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Vytas Kezys, HaiLa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4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14338" y="701675"/>
            <a:ext cx="6175375" cy="3473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33232" y="4413013"/>
            <a:ext cx="5137586" cy="427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70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802.11-23/0057r0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January 2023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Vytas Kezys, HaiLa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5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14338" y="701675"/>
            <a:ext cx="6175375" cy="3473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33232" y="4413013"/>
            <a:ext cx="5137586" cy="427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888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802.11-23/0057r0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January 2023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Vytas Kezys, HaiLa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6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14338" y="701675"/>
            <a:ext cx="6175375" cy="3473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33232" y="4413013"/>
            <a:ext cx="5137586" cy="427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291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802.11-23/0057r0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January 2023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Vytas Kezys, HaiLa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7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14338" y="701675"/>
            <a:ext cx="6175375" cy="3473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33232" y="4413013"/>
            <a:ext cx="5137586" cy="427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3465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802.11-23/0057r0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January 2023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Vytas Kezys, HaiLa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8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14338" y="701675"/>
            <a:ext cx="6175375" cy="3473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33232" y="4413013"/>
            <a:ext cx="5137586" cy="427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442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802.11-23/0057r0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January 2023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Vytas Kezys, HaiLa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9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14338" y="701675"/>
            <a:ext cx="6175375" cy="3473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33232" y="4413013"/>
            <a:ext cx="5137586" cy="427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529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Vytas Kezys, HaiLa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D4C45E-FE43-1DA2-24B3-B1AC81DD750C}"/>
              </a:ext>
            </a:extLst>
          </p:cNvPr>
          <p:cNvSpPr txBox="1"/>
          <p:nvPr userDrawn="1"/>
        </p:nvSpPr>
        <p:spPr>
          <a:xfrm>
            <a:off x="8367591" y="230716"/>
            <a:ext cx="30243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</a:rPr>
              <a:t>doc.: IEEE 802.11-23/0056r0</a:t>
            </a:r>
            <a:endParaRPr lang="en-CA" sz="1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Vytas Kezys, HaiLa 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January 2023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1F08AF-B84D-34A7-7463-CA681FA33B50}"/>
              </a:ext>
            </a:extLst>
          </p:cNvPr>
          <p:cNvSpPr txBox="1"/>
          <p:nvPr userDrawn="1"/>
        </p:nvSpPr>
        <p:spPr>
          <a:xfrm>
            <a:off x="8365448" y="237093"/>
            <a:ext cx="30243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</a:rPr>
              <a:t>doc.: IEEE 802.11-23/0056r0</a:t>
            </a:r>
            <a:endParaRPr lang="en-CA" sz="1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Vytas Kezys, HaiLa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2023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Vytas Kezys, HaiLa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2023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Vytas Kezys, HaiLa 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2023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Vytas Kezys, HaiLa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2023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Vytas Kezys, HaiLa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Vytas Kezys, HaiLa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Vytas Kezys, HaiLa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January 2023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Vytas Kezys, HaiLa 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802.11-23/xxxxr0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.doc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dirty="0">
                <a:solidFill>
                  <a:schemeClr val="tx1"/>
                </a:solidFill>
              </a:rPr>
              <a:t>Coverage with realistic propagation for AMP IoT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367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2023-01-11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Vytas Kezys, HaiLa 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5662050"/>
              </p:ext>
            </p:extLst>
          </p:nvPr>
        </p:nvGraphicFramePr>
        <p:xfrm>
          <a:off x="995363" y="2414588"/>
          <a:ext cx="10221912" cy="248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0457640" imgH="2536149" progId="Word.Document.8">
                  <p:embed/>
                </p:oleObj>
              </mc:Choice>
              <mc:Fallback>
                <p:oleObj name="Document" r:id="rId3" imgW="10457640" imgH="2536149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5363" y="2414588"/>
                        <a:ext cx="10221912" cy="2482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432" y="352708"/>
            <a:ext cx="10361084" cy="1065213"/>
          </a:xfrm>
        </p:spPr>
        <p:txBody>
          <a:bodyPr wrap="square" anchor="ctr">
            <a:normAutofit/>
          </a:bodyPr>
          <a:lstStyle/>
          <a:p>
            <a:r>
              <a:rPr lang="en-GB" dirty="0"/>
              <a:t>Five  TX/RX - Joint Transmission (JTX)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DC83D890-10BB-4905-98E9-EC5FFEC1B9BB}" type="slidenum">
              <a:rPr lang="en-GB"/>
              <a:pPr>
                <a:spcAft>
                  <a:spcPts val="600"/>
                </a:spcAft>
              </a:pPr>
              <a:t>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7143757" y="6475414"/>
            <a:ext cx="4246027" cy="18097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/>
              <a:t>Vytas Kezys, HaiLa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January 2023</a:t>
            </a:r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9E1775-DC79-BFA2-3096-8F6A2AD1B04D}"/>
              </a:ext>
            </a:extLst>
          </p:cNvPr>
          <p:cNvSpPr txBox="1"/>
          <p:nvPr/>
        </p:nvSpPr>
        <p:spPr>
          <a:xfrm>
            <a:off x="914400" y="5497354"/>
            <a:ext cx="99341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minimum -30dBm at tag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 99.8% covered from five TX/RX locations with -2.4dB link margin</a:t>
            </a:r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B0AFC5FC-6E69-9A11-19B1-98820C09CD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35" y="1196752"/>
            <a:ext cx="5417344" cy="4061460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49273C9E-B944-DDAF-A624-BF7A365CB2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96" y="1180680"/>
            <a:ext cx="5417344" cy="406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2698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28" y="404664"/>
            <a:ext cx="10361084" cy="1065213"/>
          </a:xfrm>
        </p:spPr>
        <p:txBody>
          <a:bodyPr wrap="square" anchor="ctr">
            <a:normAutofit/>
          </a:bodyPr>
          <a:lstStyle/>
          <a:p>
            <a:r>
              <a:rPr lang="en-GB" dirty="0"/>
              <a:t>Five  TX/RX  JTX gain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DC83D890-10BB-4905-98E9-EC5FFEC1B9BB}" type="slidenum">
              <a:rPr lang="en-GB"/>
              <a:pPr>
                <a:spcAft>
                  <a:spcPts val="600"/>
                </a:spcAft>
              </a:pPr>
              <a:t>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7143757" y="6475414"/>
            <a:ext cx="4246027" cy="18097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/>
              <a:t>Vytas Kezys, HaiLa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January 2023</a:t>
            </a:r>
            <a:endParaRPr lang="en-GB"/>
          </a:p>
        </p:txBody>
      </p:sp>
      <p:pic>
        <p:nvPicPr>
          <p:cNvPr id="8" name="Picture 7" descr="Chart, scatter chart&#10;&#10;Description automatically generated">
            <a:extLst>
              <a:ext uri="{FF2B5EF4-FFF2-40B4-BE49-F238E27FC236}">
                <a16:creationId xmlns:a16="http://schemas.microsoft.com/office/drawing/2014/main" id="{52EE7B10-8634-4EB9-2DED-C64015CB76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184" y="3573016"/>
            <a:ext cx="3750469" cy="2811780"/>
          </a:xfrm>
          <a:prstGeom prst="rect">
            <a:avLst/>
          </a:prstGeom>
        </p:spPr>
      </p:pic>
      <p:pic>
        <p:nvPicPr>
          <p:cNvPr id="11" name="Picture 10" descr="Chart, scatter chart&#10;&#10;Description automatically generated">
            <a:extLst>
              <a:ext uri="{FF2B5EF4-FFF2-40B4-BE49-F238E27FC236}">
                <a16:creationId xmlns:a16="http://schemas.microsoft.com/office/drawing/2014/main" id="{7172ACF0-E860-74FC-4973-CAF08CFFEA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184" y="715927"/>
            <a:ext cx="3750469" cy="281178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E1E7F30-EB16-3E12-0894-AA7A3ED221F6}"/>
              </a:ext>
            </a:extLst>
          </p:cNvPr>
          <p:cNvSpPr txBox="1"/>
          <p:nvPr/>
        </p:nvSpPr>
        <p:spPr>
          <a:xfrm>
            <a:off x="479376" y="1628800"/>
            <a:ext cx="69127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Joint transmission combines power from TXs coherently [2]. Tag power will scale as high as square of number of TX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In our case with 5 TX, we see up to 14dB of gain compared to selection diversity between TXs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Key: gain tends to be highest where tag power is lowest – i.e. where it is needed!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B5A27C-0FCF-B31A-2EAE-EFDF51B21EC4}"/>
              </a:ext>
            </a:extLst>
          </p:cNvPr>
          <p:cNvSpPr txBox="1"/>
          <p:nvPr/>
        </p:nvSpPr>
        <p:spPr>
          <a:xfrm>
            <a:off x="8763322" y="670618"/>
            <a:ext cx="172819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  <a:latin typeface="Source Sans Pro SemiBold" panose="020B0604020202020204" pitchFamily="34" charset="0"/>
              </a:rPr>
              <a:t>non-JTX vs JTX tag power</a:t>
            </a:r>
            <a:endParaRPr lang="en-CA" sz="1000" dirty="0">
              <a:solidFill>
                <a:schemeClr val="tx1"/>
              </a:solidFill>
              <a:latin typeface="Source Sans Pro SemiBold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5896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432" y="352708"/>
            <a:ext cx="10361084" cy="1065213"/>
          </a:xfrm>
        </p:spPr>
        <p:txBody>
          <a:bodyPr wrap="square" anchor="ctr">
            <a:normAutofit/>
          </a:bodyPr>
          <a:lstStyle/>
          <a:p>
            <a:r>
              <a:rPr lang="en-GB" dirty="0"/>
              <a:t> 4  antenna passive beamforming at tag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DC83D890-10BB-4905-98E9-EC5FFEC1B9BB}" type="slidenum">
              <a:rPr lang="en-GB"/>
              <a:pPr>
                <a:spcAft>
                  <a:spcPts val="600"/>
                </a:spcAft>
              </a:pPr>
              <a:t>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7143757" y="6475414"/>
            <a:ext cx="4246027" cy="18097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/>
              <a:t>Vytas Kezys, HaiLa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January 2023</a:t>
            </a:r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9E1775-DC79-BFA2-3096-8F6A2AD1B04D}"/>
              </a:ext>
            </a:extLst>
          </p:cNvPr>
          <p:cNvSpPr txBox="1"/>
          <p:nvPr/>
        </p:nvSpPr>
        <p:spPr>
          <a:xfrm>
            <a:off x="929217" y="5766868"/>
            <a:ext cx="9934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  every dB of tag antenna gain results in 2 dB of RX link budget improvement</a:t>
            </a:r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8171927D-37D9-8F1B-8DEF-529F0485AA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64" y="1271333"/>
            <a:ext cx="5417344" cy="4061460"/>
          </a:xfrm>
          <a:prstGeom prst="rect">
            <a:avLst/>
          </a:prstGeom>
        </p:spPr>
      </p:pic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EE53D53F-12E3-B0C9-BCED-74A504AD81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192" y="1271333"/>
            <a:ext cx="5417344" cy="406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2976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432" y="352708"/>
            <a:ext cx="10361084" cy="1065213"/>
          </a:xfrm>
        </p:spPr>
        <p:txBody>
          <a:bodyPr wrap="square" anchor="ctr">
            <a:normAutofit/>
          </a:bodyPr>
          <a:lstStyle/>
          <a:p>
            <a:r>
              <a:rPr lang="en-GB" dirty="0"/>
              <a:t>All 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DC83D890-10BB-4905-98E9-EC5FFEC1B9BB}" type="slidenum">
              <a:rPr lang="en-GB"/>
              <a:pPr>
                <a:spcAft>
                  <a:spcPts val="600"/>
                </a:spcAft>
              </a:pPr>
              <a:t>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7143757" y="6475414"/>
            <a:ext cx="4246027" cy="18097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/>
              <a:t>Vytas Kezys, HaiLa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January 2023</a:t>
            </a:r>
            <a:endParaRPr lang="en-GB"/>
          </a:p>
        </p:txBody>
      </p:sp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282D38A0-9806-F46F-CE3D-F55BCBFAA0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1268760"/>
            <a:ext cx="5417344" cy="4061460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0A276232-3B4D-E5BE-EAA7-BDA15AB3E5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167" y="1268760"/>
            <a:ext cx="5417344" cy="40614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EE5D6FA-3154-2AED-373C-EDAD9C8226A9}"/>
              </a:ext>
            </a:extLst>
          </p:cNvPr>
          <p:cNvSpPr txBox="1"/>
          <p:nvPr/>
        </p:nvSpPr>
        <p:spPr>
          <a:xfrm>
            <a:off x="1055440" y="5589240"/>
            <a:ext cx="10657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at least -22dBm at tag   - sufficient for RF energy harvesting / battery free tag</a:t>
            </a:r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1753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5458" y="786512"/>
            <a:ext cx="10361084" cy="1065213"/>
          </a:xfrm>
        </p:spPr>
        <p:txBody>
          <a:bodyPr wrap="square" anchor="ctr">
            <a:normAutofit fontScale="90000"/>
          </a:bodyPr>
          <a:lstStyle/>
          <a:p>
            <a:r>
              <a:rPr lang="en-GB" dirty="0"/>
              <a:t>Summary</a:t>
            </a:r>
            <a:br>
              <a:rPr lang="en-GB" dirty="0"/>
            </a:br>
            <a:br>
              <a:rPr lang="en-GB" dirty="0"/>
            </a:br>
            <a:r>
              <a:rPr lang="en-GB" dirty="0"/>
              <a:t>Ray tracing results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DC83D890-10BB-4905-98E9-EC5FFEC1B9BB}" type="slidenum">
              <a:rPr lang="en-GB"/>
              <a:pPr>
                <a:spcAft>
                  <a:spcPts val="600"/>
                </a:spcAft>
              </a:pPr>
              <a:t>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7143757" y="6475414"/>
            <a:ext cx="4246027" cy="18097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/>
              <a:t>Vytas Kezys, HaiLa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January 2023</a:t>
            </a:r>
            <a:endParaRPr lang="en-GB"/>
          </a:p>
        </p:txBody>
      </p:sp>
      <p:graphicFrame>
        <p:nvGraphicFramePr>
          <p:cNvPr id="12" name="Table 7">
            <a:extLst>
              <a:ext uri="{FF2B5EF4-FFF2-40B4-BE49-F238E27FC236}">
                <a16:creationId xmlns:a16="http://schemas.microsoft.com/office/drawing/2014/main" id="{BBDFDEE9-D824-143F-1438-B1FF78E5CD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9173778"/>
              </p:ext>
            </p:extLst>
          </p:nvPr>
        </p:nvGraphicFramePr>
        <p:xfrm>
          <a:off x="2034417" y="2154951"/>
          <a:ext cx="8123166" cy="3918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9721">
                  <a:extLst>
                    <a:ext uri="{9D8B030D-6E8A-4147-A177-3AD203B41FA5}">
                      <a16:colId xmlns:a16="http://schemas.microsoft.com/office/drawing/2014/main" val="4087665077"/>
                    </a:ext>
                  </a:extLst>
                </a:gridCol>
                <a:gridCol w="2555857">
                  <a:extLst>
                    <a:ext uri="{9D8B030D-6E8A-4147-A177-3AD203B41FA5}">
                      <a16:colId xmlns:a16="http://schemas.microsoft.com/office/drawing/2014/main" val="2349293696"/>
                    </a:ext>
                  </a:extLst>
                </a:gridCol>
                <a:gridCol w="1409122">
                  <a:extLst>
                    <a:ext uri="{9D8B030D-6E8A-4147-A177-3AD203B41FA5}">
                      <a16:colId xmlns:a16="http://schemas.microsoft.com/office/drawing/2014/main" val="1185278115"/>
                    </a:ext>
                  </a:extLst>
                </a:gridCol>
                <a:gridCol w="1243343">
                  <a:extLst>
                    <a:ext uri="{9D8B030D-6E8A-4147-A177-3AD203B41FA5}">
                      <a16:colId xmlns:a16="http://schemas.microsoft.com/office/drawing/2014/main" val="2281313582"/>
                    </a:ext>
                  </a:extLst>
                </a:gridCol>
                <a:gridCol w="1203761">
                  <a:extLst>
                    <a:ext uri="{9D8B030D-6E8A-4147-A177-3AD203B41FA5}">
                      <a16:colId xmlns:a16="http://schemas.microsoft.com/office/drawing/2014/main" val="4161189653"/>
                    </a:ext>
                  </a:extLst>
                </a:gridCol>
                <a:gridCol w="951362">
                  <a:extLst>
                    <a:ext uri="{9D8B030D-6E8A-4147-A177-3AD203B41FA5}">
                      <a16:colId xmlns:a16="http://schemas.microsoft.com/office/drawing/2014/main" val="1415012232"/>
                    </a:ext>
                  </a:extLst>
                </a:gridCol>
              </a:tblGrid>
              <a:tr h="85020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#TX/RX</a:t>
                      </a:r>
                      <a:endParaRPr lang="en-CA" sz="1800" dirty="0"/>
                    </a:p>
                    <a:p>
                      <a:pPr algn="ctr"/>
                      <a:endParaRPr lang="en-C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TX combining</a:t>
                      </a:r>
                      <a:endParaRPr lang="en-C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# tag antennas</a:t>
                      </a:r>
                      <a:endParaRPr lang="en-C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Missed Coverage</a:t>
                      </a:r>
                      <a:endParaRPr lang="en-C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Downlink margin</a:t>
                      </a:r>
                      <a:endParaRPr lang="en-C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Uplink margin</a:t>
                      </a:r>
                      <a:endParaRPr lang="en-CA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2387343"/>
                  </a:ext>
                </a:extLst>
              </a:tr>
              <a:tr h="43100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  <a:endParaRPr lang="en-C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none</a:t>
                      </a:r>
                      <a:endParaRPr lang="en-C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  <a:endParaRPr lang="en-C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26%</a:t>
                      </a:r>
                      <a:endParaRPr lang="en-C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-14 dB</a:t>
                      </a:r>
                      <a:endParaRPr lang="en-C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-34 dB</a:t>
                      </a:r>
                      <a:endParaRPr lang="en-CA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2097764"/>
                  </a:ext>
                </a:extLst>
              </a:tr>
              <a:tr h="43100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  <a:endParaRPr lang="en-C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Selection diversity  </a:t>
                      </a:r>
                      <a:endParaRPr lang="en-C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  <a:endParaRPr lang="en-C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5%</a:t>
                      </a:r>
                      <a:endParaRPr lang="en-C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-3 dB</a:t>
                      </a:r>
                      <a:endParaRPr lang="en-C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-12 dB</a:t>
                      </a:r>
                      <a:endParaRPr lang="en-CA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1400434"/>
                  </a:ext>
                </a:extLst>
              </a:tr>
              <a:tr h="43100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  <a:endParaRPr lang="en-C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Joint transmission</a:t>
                      </a:r>
                      <a:endParaRPr lang="en-C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  <a:endParaRPr lang="en-C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0.2%</a:t>
                      </a:r>
                      <a:endParaRPr lang="en-C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+5 dB</a:t>
                      </a:r>
                      <a:endParaRPr lang="en-C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-2.4 dB</a:t>
                      </a:r>
                      <a:endParaRPr lang="en-CA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5043102"/>
                  </a:ext>
                </a:extLst>
              </a:tr>
              <a:tr h="43100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  <a:endParaRPr lang="en-C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Selection diversity  </a:t>
                      </a:r>
                      <a:endParaRPr lang="en-C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4  w/ BF</a:t>
                      </a:r>
                      <a:endParaRPr lang="en-C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0%</a:t>
                      </a:r>
                      <a:endParaRPr lang="en-C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+7 dB</a:t>
                      </a:r>
                      <a:endParaRPr lang="en-C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+8 dB</a:t>
                      </a:r>
                      <a:endParaRPr lang="en-CA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6423896"/>
                  </a:ext>
                </a:extLst>
              </a:tr>
              <a:tr h="60222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  <a:endParaRPr lang="en-C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Joint transmission</a:t>
                      </a:r>
                      <a:endParaRPr lang="en-C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4  w/ BF</a:t>
                      </a:r>
                      <a:endParaRPr lang="en-CA" sz="1800" dirty="0"/>
                    </a:p>
                    <a:p>
                      <a:endParaRPr lang="en-C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0 %</a:t>
                      </a:r>
                      <a:endParaRPr lang="en-C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+15 dB</a:t>
                      </a:r>
                      <a:endParaRPr lang="en-C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+18 dB</a:t>
                      </a:r>
                      <a:endParaRPr lang="en-CA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5729623"/>
                  </a:ext>
                </a:extLst>
              </a:tr>
              <a:tr h="60222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  <a:endParaRPr lang="en-C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Selection diversity  </a:t>
                      </a:r>
                      <a:endParaRPr lang="en-CA" sz="1800" dirty="0"/>
                    </a:p>
                    <a:p>
                      <a:endParaRPr lang="en-C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4  w/ BF</a:t>
                      </a:r>
                      <a:endParaRPr lang="en-CA" sz="1800" dirty="0"/>
                    </a:p>
                    <a:p>
                      <a:endParaRPr lang="en-C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0%</a:t>
                      </a:r>
                      <a:endParaRPr lang="en-CA" sz="1800" dirty="0"/>
                    </a:p>
                    <a:p>
                      <a:pPr algn="ctr"/>
                      <a:endParaRPr lang="en-C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+5 dB</a:t>
                      </a:r>
                      <a:endParaRPr lang="en-C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+5 dB</a:t>
                      </a:r>
                      <a:endParaRPr lang="en-CA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2205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81762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432" y="352708"/>
            <a:ext cx="10361084" cy="1065213"/>
          </a:xfrm>
        </p:spPr>
        <p:txBody>
          <a:bodyPr wrap="square" anchor="ctr">
            <a:normAutofit/>
          </a:bodyPr>
          <a:lstStyle/>
          <a:p>
            <a:r>
              <a:rPr lang="en-GB" dirty="0"/>
              <a:t>Conclusions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DC83D890-10BB-4905-98E9-EC5FFEC1B9BB}" type="slidenum">
              <a:rPr lang="en-GB"/>
              <a:pPr>
                <a:spcAft>
                  <a:spcPts val="600"/>
                </a:spcAft>
              </a:pPr>
              <a:t>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7143757" y="6475414"/>
            <a:ext cx="4246027" cy="18097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/>
              <a:t>Vytas Kezys, HaiLa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January 2023</a:t>
            </a:r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E5D6FA-3154-2AED-373C-EDAD9C8226A9}"/>
              </a:ext>
            </a:extLst>
          </p:cNvPr>
          <p:cNvSpPr txBox="1"/>
          <p:nvPr/>
        </p:nvSpPr>
        <p:spPr>
          <a:xfrm>
            <a:off x="1055440" y="1437254"/>
            <a:ext cx="10801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Whole home coverage with passive backscatter possible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Protocol amendments need to support specialized implementations for beamforming at TX including joint transmission, and passive tag beamforming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With a combination of techniques, sufficient power could be delivered to tag for RF energy harvesting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	</a:t>
            </a:r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0486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b="0" dirty="0"/>
              <a:t>[1]  https://www.remcom.com/wireless-insite-em-propagation-software</a:t>
            </a:r>
          </a:p>
          <a:p>
            <a:endParaRPr lang="en-GB" sz="2000" b="0" dirty="0"/>
          </a:p>
          <a:p>
            <a:r>
              <a:rPr lang="en-GB" sz="2000" b="0" dirty="0"/>
              <a:t>[2] “</a:t>
            </a:r>
            <a:r>
              <a:rPr lang="en-US" sz="2000" b="0" dirty="0"/>
              <a:t>Joint Transmission for UHR –A Refresher and New Results”  IEEE 802.11-22/2188</a:t>
            </a:r>
            <a:endParaRPr lang="en-GB" sz="2000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Vytas Kezys, HaiLa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Evaluating link budget under realistic propagation conditions can reveal significant reduction in coverage for backscatter.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Coverage in a 3000 ft</a:t>
            </a:r>
            <a:r>
              <a:rPr lang="en-GB" baseline="30000" dirty="0"/>
              <a:t>2</a:t>
            </a:r>
            <a:r>
              <a:rPr lang="en-GB" dirty="0"/>
              <a:t> residential  is evaluated using a RF raytracing tool 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Improvements in coverage through additional infrastructure, TX beamforming, backscatter device beamforming and joint transmission by infrastructure is evaluated and shows considerable coverage improvement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Vytas Kezys, HaiLa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342900" lvl="1" indent="-34290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of coverage under realistic propagation can reveal shortcomings of passive backscatter</a:t>
            </a:r>
          </a:p>
          <a:p>
            <a:pPr marL="342900" lvl="1" indent="-34290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RF  raytracing can provide a realistic propagation model [1]</a:t>
            </a:r>
          </a:p>
          <a:p>
            <a:pPr marL="742950" lvl="2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Multipath</a:t>
            </a:r>
          </a:p>
          <a:p>
            <a:pPr marL="742950" lvl="2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Shadowing</a:t>
            </a:r>
          </a:p>
          <a:p>
            <a:pPr marL="742950" lvl="2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Diffraction</a:t>
            </a:r>
          </a:p>
          <a:p>
            <a:pPr marL="742950" lvl="2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Building geometry and materials accounted for</a:t>
            </a:r>
          </a:p>
          <a:p>
            <a:pPr marL="742950" lvl="2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Vytas Kezys, HaiLa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Propagation Scenario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771295"/>
            <a:ext cx="7560840" cy="3961558"/>
          </a:xfrm>
        </p:spPr>
        <p:txBody>
          <a:bodyPr/>
          <a:lstStyle/>
          <a:p>
            <a:r>
              <a:rPr lang="en-US" dirty="0"/>
              <a:t>Residential use case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recent North American construction “3000 sq ft”    </a:t>
            </a:r>
          </a:p>
          <a:p>
            <a:pPr marL="1200150" lvl="2" indent="-342900">
              <a:buFont typeface="Arial" panose="020B0604020202020204" pitchFamily="34" charset="0"/>
              <a:buChar char="•"/>
            </a:pPr>
            <a:r>
              <a:rPr lang="en-US" dirty="0"/>
              <a:t>dry wall/wood interior, brick exterior</a:t>
            </a:r>
          </a:p>
          <a:p>
            <a:pPr marL="1200150" lvl="2" indent="-342900">
              <a:buFont typeface="Arial" panose="020B0604020202020204" pitchFamily="34" charset="0"/>
              <a:buChar char="•"/>
            </a:pPr>
            <a:r>
              <a:rPr lang="en-US" dirty="0"/>
              <a:t>3 levels, 456m</a:t>
            </a:r>
            <a:r>
              <a:rPr lang="en-US" baseline="30000" dirty="0"/>
              <a:t>2</a:t>
            </a:r>
            <a:r>
              <a:rPr lang="en-US" dirty="0"/>
              <a:t> total interior area</a:t>
            </a:r>
          </a:p>
          <a:p>
            <a:pPr marL="857250" lvl="2" indent="0"/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Propagation evaluated at red dot locations</a:t>
            </a:r>
          </a:p>
          <a:p>
            <a:pPr marL="457200" lvl="1" indent="0"/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Infrastructure co-located TX and RX  at blue dot(s)</a:t>
            </a:r>
            <a:endParaRPr lang="en-CA" dirty="0"/>
          </a:p>
          <a:p>
            <a:pPr lvl="1"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Vytas Kezys, HaiLa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BA0E31-BF4C-C422-783D-3CA193C289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8" t="30832" r="70666" b="23606"/>
          <a:stretch/>
        </p:blipFill>
        <p:spPr>
          <a:xfrm>
            <a:off x="8400256" y="842761"/>
            <a:ext cx="3168352" cy="21803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FFD1F5-15DF-88C3-5130-CB619564ED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923" t="14817" r="35790" b="9864"/>
          <a:stretch/>
        </p:blipFill>
        <p:spPr>
          <a:xfrm>
            <a:off x="8400256" y="3122151"/>
            <a:ext cx="3187960" cy="323889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5458" y="440519"/>
            <a:ext cx="10361084" cy="1065213"/>
          </a:xfrm>
        </p:spPr>
        <p:txBody>
          <a:bodyPr wrap="square" anchor="ctr">
            <a:normAutofit/>
          </a:bodyPr>
          <a:lstStyle/>
          <a:p>
            <a:r>
              <a:rPr lang="en-GB" dirty="0"/>
              <a:t> Scenario Parameters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DC83D890-10BB-4905-98E9-EC5FFEC1B9BB}" type="slidenum">
              <a:rPr lang="en-GB"/>
              <a:pPr>
                <a:spcAft>
                  <a:spcPts val="600"/>
                </a:spcAft>
              </a:pPr>
              <a:t>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7143757" y="6475414"/>
            <a:ext cx="4246027" cy="18097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/>
              <a:t>Vytas Kezys, HaiLa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January 2023</a:t>
            </a:r>
            <a:endParaRPr lang="en-GB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267FC0F1-6D01-257E-DBEA-42DBAFCEAB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507147"/>
              </p:ext>
            </p:extLst>
          </p:nvPr>
        </p:nvGraphicFramePr>
        <p:xfrm>
          <a:off x="6816080" y="1822321"/>
          <a:ext cx="4176464" cy="3682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val="4871439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686341706"/>
                    </a:ext>
                  </a:extLst>
                </a:gridCol>
              </a:tblGrid>
              <a:tr h="384492">
                <a:tc>
                  <a:txBody>
                    <a:bodyPr/>
                    <a:lstStyle/>
                    <a:p>
                      <a:r>
                        <a:rPr lang="en-US" dirty="0"/>
                        <a:t>Parameter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0855964"/>
                  </a:ext>
                </a:extLst>
              </a:tr>
              <a:tr h="384492">
                <a:tc>
                  <a:txBody>
                    <a:bodyPr/>
                    <a:lstStyle/>
                    <a:p>
                      <a:r>
                        <a:rPr lang="en-US" sz="1400" dirty="0"/>
                        <a:t>Band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2.4 GHz</a:t>
                      </a:r>
                      <a:endParaRPr lang="en-C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0328044"/>
                  </a:ext>
                </a:extLst>
              </a:tr>
              <a:tr h="399555">
                <a:tc>
                  <a:txBody>
                    <a:bodyPr/>
                    <a:lstStyle/>
                    <a:p>
                      <a:r>
                        <a:rPr lang="en-US" sz="1400" dirty="0"/>
                        <a:t>TX total power (conducted),</a:t>
                      </a:r>
                    </a:p>
                    <a:p>
                      <a:r>
                        <a:rPr lang="en-US" sz="1400" dirty="0"/>
                        <a:t>Single antenna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+30 dBm</a:t>
                      </a:r>
                      <a:endParaRPr lang="en-C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307049"/>
                  </a:ext>
                </a:extLst>
              </a:tr>
              <a:tr h="384492">
                <a:tc>
                  <a:txBody>
                    <a:bodyPr/>
                    <a:lstStyle/>
                    <a:p>
                      <a:r>
                        <a:rPr lang="en-US" sz="1400" dirty="0"/>
                        <a:t>Tag sensitivity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-35 dBm</a:t>
                      </a:r>
                      <a:endParaRPr lang="en-C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481766"/>
                  </a:ext>
                </a:extLst>
              </a:tr>
              <a:tr h="384492">
                <a:tc>
                  <a:txBody>
                    <a:bodyPr/>
                    <a:lstStyle/>
                    <a:p>
                      <a:r>
                        <a:rPr lang="en-US" sz="1400" dirty="0"/>
                        <a:t>Net backscatter efficiency (2-way)</a:t>
                      </a:r>
                    </a:p>
                    <a:p>
                      <a:r>
                        <a:rPr lang="en-US" sz="1100" dirty="0"/>
                        <a:t>Incl switch loss, pol. mismatch, detuning</a:t>
                      </a:r>
                      <a:endParaRPr lang="en-C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-7 dB</a:t>
                      </a:r>
                      <a:endParaRPr lang="en-C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4919922"/>
                  </a:ext>
                </a:extLst>
              </a:tr>
              <a:tr h="384492">
                <a:tc>
                  <a:txBody>
                    <a:bodyPr/>
                    <a:lstStyle/>
                    <a:p>
                      <a:r>
                        <a:rPr lang="en-US" sz="1400" dirty="0"/>
                        <a:t>RX sensitivity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-95 dBm</a:t>
                      </a:r>
                      <a:endParaRPr lang="en-C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9751881"/>
                  </a:ext>
                </a:extLst>
              </a:tr>
              <a:tr h="384492">
                <a:tc>
                  <a:txBody>
                    <a:bodyPr/>
                    <a:lstStyle/>
                    <a:p>
                      <a:r>
                        <a:rPr lang="en-US" sz="1400" dirty="0"/>
                        <a:t># RX antennas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  with MRC</a:t>
                      </a:r>
                      <a:endParaRPr lang="en-C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2025248"/>
                  </a:ext>
                </a:extLst>
              </a:tr>
              <a:tr h="384492">
                <a:tc>
                  <a:txBody>
                    <a:bodyPr/>
                    <a:lstStyle/>
                    <a:p>
                      <a:r>
                        <a:rPr lang="en-US" sz="1400" dirty="0"/>
                        <a:t>Bandwidth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20MHz</a:t>
                      </a:r>
                      <a:endParaRPr lang="en-C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11889"/>
                  </a:ext>
                </a:extLst>
              </a:tr>
              <a:tr h="384492">
                <a:tc>
                  <a:txBody>
                    <a:bodyPr/>
                    <a:lstStyle/>
                    <a:p>
                      <a:r>
                        <a:rPr lang="en-US" sz="1400" dirty="0"/>
                        <a:t>Polarization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V </a:t>
                      </a:r>
                      <a:r>
                        <a:rPr lang="en-US" sz="1400" dirty="0" err="1"/>
                        <a:t>V</a:t>
                      </a:r>
                      <a:endParaRPr lang="en-C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1517667"/>
                  </a:ext>
                </a:extLst>
              </a:tr>
            </a:tbl>
          </a:graphicData>
        </a:graphic>
      </p:graphicFrame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DF6DBBB-4463-F16F-1766-9629CA426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416" y="1372393"/>
            <a:ext cx="5037583" cy="4113213"/>
          </a:xfrm>
        </p:spPr>
        <p:txBody>
          <a:bodyPr/>
          <a:lstStyle/>
          <a:p>
            <a:r>
              <a:rPr lang="en-US" dirty="0"/>
              <a:t>Assumptions: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dirty="0"/>
              <a:t>tag is detector sensitivity limited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0" dirty="0"/>
              <a:t>no power harvesting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4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dirty="0"/>
              <a:t>RX is AWGN sensitivity limited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Sufficient ACR / self jamming suppression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dirty="0"/>
              <a:t>Monostatic – TX/RX collocated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b="0" dirty="0"/>
          </a:p>
          <a:p>
            <a:pPr marL="342900" lvl="1" indent="-34290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Backscatter only (no active TX) i.e. AMP IOT only device</a:t>
            </a:r>
          </a:p>
          <a:p>
            <a:pPr marL="342900" lvl="1" indent="-34290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Downlink TX and uplink TX using 802.11 AP- or non AP-STAs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b="0" dirty="0"/>
          </a:p>
          <a:p>
            <a:pPr marL="457200" lvl="1" indent="0"/>
            <a:endParaRPr lang="en-US" sz="1400" b="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975336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432" y="352708"/>
            <a:ext cx="10361084" cy="1065213"/>
          </a:xfrm>
        </p:spPr>
        <p:txBody>
          <a:bodyPr wrap="square" anchor="ctr">
            <a:normAutofit/>
          </a:bodyPr>
          <a:lstStyle/>
          <a:p>
            <a:r>
              <a:rPr lang="en-GB" dirty="0"/>
              <a:t>Downlink and Uplink coverage – Free space (FS)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DC83D890-10BB-4905-98E9-EC5FFEC1B9BB}" type="slidenum">
              <a:rPr lang="en-GB"/>
              <a:pPr>
                <a:spcAft>
                  <a:spcPts val="600"/>
                </a:spcAft>
              </a:pPr>
              <a:t>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7143757" y="6475414"/>
            <a:ext cx="4246027" cy="18097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/>
              <a:t>Vytas Kezys, HaiLa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January 2023</a:t>
            </a:r>
            <a:endParaRPr lang="en-GB"/>
          </a:p>
        </p:txBody>
      </p:sp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52E9FBF2-F0DC-C9A5-9469-DEE4994200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712" y="1324029"/>
            <a:ext cx="4905453" cy="3528392"/>
          </a:xfrm>
          <a:prstGeom prst="rect">
            <a:avLst/>
          </a:prstGeom>
        </p:spPr>
      </p:pic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935D6D2E-1844-83A4-0B6F-D4C59B95D1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3" r="-977"/>
          <a:stretch/>
        </p:blipFill>
        <p:spPr>
          <a:xfrm>
            <a:off x="7536160" y="1406909"/>
            <a:ext cx="4439816" cy="3518689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9E18DBC-FB51-1387-87C9-B9282A5697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31923" t="14817" r="35790" b="9864"/>
          <a:stretch/>
        </p:blipFill>
        <p:spPr>
          <a:xfrm>
            <a:off x="119336" y="1340768"/>
            <a:ext cx="3600400" cy="365800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B70364E-D401-407D-4BFA-0F82D64B7952}"/>
              </a:ext>
            </a:extLst>
          </p:cNvPr>
          <p:cNvSpPr txBox="1"/>
          <p:nvPr/>
        </p:nvSpPr>
        <p:spPr>
          <a:xfrm>
            <a:off x="4079776" y="4889899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Downlink power at tag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914D5A-4142-9A5A-03B2-E98A9729F35A}"/>
              </a:ext>
            </a:extLst>
          </p:cNvPr>
          <p:cNvSpPr txBox="1"/>
          <p:nvPr/>
        </p:nvSpPr>
        <p:spPr>
          <a:xfrm>
            <a:off x="7680176" y="4899920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Uplink power at RX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9E1775-DC79-BFA2-3096-8F6A2AD1B04D}"/>
              </a:ext>
            </a:extLst>
          </p:cNvPr>
          <p:cNvSpPr txBox="1"/>
          <p:nvPr/>
        </p:nvSpPr>
        <p:spPr>
          <a:xfrm>
            <a:off x="1231426" y="5740979"/>
            <a:ext cx="9865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Entire house is covered from a single TX/RX location </a:t>
            </a:r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8849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Diagram&#10;&#10;Description automatically generated">
            <a:extLst>
              <a:ext uri="{FF2B5EF4-FFF2-40B4-BE49-F238E27FC236}">
                <a16:creationId xmlns:a16="http://schemas.microsoft.com/office/drawing/2014/main" id="{79801B83-B052-56E7-D8F8-FDC0A5965B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74" y="1185002"/>
            <a:ext cx="5417344" cy="406146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432" y="352708"/>
            <a:ext cx="10361084" cy="1065213"/>
          </a:xfrm>
        </p:spPr>
        <p:txBody>
          <a:bodyPr wrap="square" anchor="ctr">
            <a:normAutofit/>
          </a:bodyPr>
          <a:lstStyle/>
          <a:p>
            <a:r>
              <a:rPr lang="en-GB" dirty="0"/>
              <a:t>Downlink and Uplink coverage – Ray tracing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DC83D890-10BB-4905-98E9-EC5FFEC1B9BB}" type="slidenum">
              <a:rPr lang="en-GB"/>
              <a:pPr>
                <a:spcAft>
                  <a:spcPts val="600"/>
                </a:spcAft>
              </a:pPr>
              <a:t>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7143757" y="6475414"/>
            <a:ext cx="4246027" cy="18097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/>
              <a:t>Vytas Kezys, HaiLa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January 2023</a:t>
            </a:r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70364E-D401-407D-4BFA-0F82D64B7952}"/>
              </a:ext>
            </a:extLst>
          </p:cNvPr>
          <p:cNvSpPr txBox="1"/>
          <p:nvPr/>
        </p:nvSpPr>
        <p:spPr>
          <a:xfrm>
            <a:off x="1902792" y="5069197"/>
            <a:ext cx="36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Downlink power at tag</a:t>
            </a:r>
            <a:endParaRPr lang="en-CA" sz="1600" dirty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9E1775-DC79-BFA2-3096-8F6A2AD1B04D}"/>
              </a:ext>
            </a:extLst>
          </p:cNvPr>
          <p:cNvSpPr txBox="1"/>
          <p:nvPr/>
        </p:nvSpPr>
        <p:spPr>
          <a:xfrm>
            <a:off x="695400" y="5829767"/>
            <a:ext cx="9865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Only 74% covered from single TX/RX location with -34dB link margin</a:t>
            </a:r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17" name="Picture 16" descr="Diagram, engineering drawing&#10;&#10;Description automatically generated">
            <a:extLst>
              <a:ext uri="{FF2B5EF4-FFF2-40B4-BE49-F238E27FC236}">
                <a16:creationId xmlns:a16="http://schemas.microsoft.com/office/drawing/2014/main" id="{26549934-A68A-1E8A-44FB-E9BB6E4E18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64" y="1130005"/>
            <a:ext cx="5417344" cy="406146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B914D5A-4142-9A5A-03B2-E98A9729F35A}"/>
              </a:ext>
            </a:extLst>
          </p:cNvPr>
          <p:cNvSpPr txBox="1"/>
          <p:nvPr/>
        </p:nvSpPr>
        <p:spPr>
          <a:xfrm>
            <a:off x="6295113" y="5108405"/>
            <a:ext cx="36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Uplink power at RX</a:t>
            </a:r>
            <a:endParaRPr lang="en-CA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4784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044" y="510073"/>
            <a:ext cx="10361084" cy="1065213"/>
          </a:xfrm>
        </p:spPr>
        <p:txBody>
          <a:bodyPr/>
          <a:lstStyle/>
          <a:p>
            <a:r>
              <a:rPr lang="en-GB" dirty="0"/>
              <a:t>Realistic propagation with Ray tracing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479376" y="1628800"/>
            <a:ext cx="5540582" cy="4113213"/>
          </a:xfrm>
          <a:ln/>
        </p:spPr>
        <p:txBody>
          <a:bodyPr/>
          <a:lstStyle/>
          <a:p>
            <a:pPr marL="342900" lvl="1" indent="-34290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FS propagation is overly optimistic</a:t>
            </a:r>
          </a:p>
          <a:p>
            <a:pPr marL="742950" lvl="2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 not include shadowing, multipath, diffraction etc.</a:t>
            </a:r>
          </a:p>
          <a:p>
            <a:pPr marL="742950" lvl="2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IEEE.11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TGn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propagation model provides mean path loss but sample loss is distributed with more than a 20 dB spread above and below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ray tracing model we can see that we have insufficient coverage without taking further steps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Vytas Kezys, HaiLa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GB"/>
          </a:p>
        </p:txBody>
      </p:sp>
      <p:pic>
        <p:nvPicPr>
          <p:cNvPr id="7" name="Picture 6" descr="Chart, scatter chart&#10;&#10;Description automatically generated">
            <a:extLst>
              <a:ext uri="{FF2B5EF4-FFF2-40B4-BE49-F238E27FC236}">
                <a16:creationId xmlns:a16="http://schemas.microsoft.com/office/drawing/2014/main" id="{3FB7FB8F-4152-147C-E133-210288A61C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3" r="5725" b="4754"/>
          <a:stretch/>
        </p:blipFill>
        <p:spPr>
          <a:xfrm>
            <a:off x="6419853" y="1445933"/>
            <a:ext cx="5693833" cy="50294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FFF643B-DC74-7F5D-00E8-D115D973E6BD}"/>
              </a:ext>
            </a:extLst>
          </p:cNvPr>
          <p:cNvSpPr txBox="1"/>
          <p:nvPr/>
        </p:nvSpPr>
        <p:spPr>
          <a:xfrm>
            <a:off x="7723312" y="1417377"/>
            <a:ext cx="439037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One-way path loss vs distance</a:t>
            </a:r>
            <a:endParaRPr lang="en-CA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2467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432" y="352708"/>
            <a:ext cx="10361084" cy="1065213"/>
          </a:xfrm>
        </p:spPr>
        <p:txBody>
          <a:bodyPr wrap="square" anchor="ctr">
            <a:normAutofit/>
          </a:bodyPr>
          <a:lstStyle/>
          <a:p>
            <a:r>
              <a:rPr lang="en-GB" dirty="0"/>
              <a:t>Five  TX/RX - selection diversity across TXs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DC83D890-10BB-4905-98E9-EC5FFEC1B9BB}" type="slidenum">
              <a:rPr lang="en-GB"/>
              <a:pPr>
                <a:spcAft>
                  <a:spcPts val="600"/>
                </a:spcAft>
              </a:pPr>
              <a:t>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7143757" y="6475414"/>
            <a:ext cx="4246027" cy="18097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/>
              <a:t>Vytas Kezys, HaiLa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January 2023</a:t>
            </a:r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9E1775-DC79-BFA2-3096-8F6A2AD1B04D}"/>
              </a:ext>
            </a:extLst>
          </p:cNvPr>
          <p:cNvSpPr txBox="1"/>
          <p:nvPr/>
        </p:nvSpPr>
        <p:spPr>
          <a:xfrm>
            <a:off x="1196910" y="5733256"/>
            <a:ext cx="9934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95% covered from five TX/RX locations with -12dB link margin</a:t>
            </a:r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18" name="Picture 17" descr="Diagram&#10;&#10;Description automatically generated">
            <a:extLst>
              <a:ext uri="{FF2B5EF4-FFF2-40B4-BE49-F238E27FC236}">
                <a16:creationId xmlns:a16="http://schemas.microsoft.com/office/drawing/2014/main" id="{A40F7BB2-5CCE-0D2B-147D-A7D752DEA4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15" y="1288831"/>
            <a:ext cx="5417344" cy="4061460"/>
          </a:xfrm>
          <a:prstGeom prst="rect">
            <a:avLst/>
          </a:prstGeom>
        </p:spPr>
      </p:pic>
      <p:pic>
        <p:nvPicPr>
          <p:cNvPr id="20" name="Picture 19" descr="Diagram&#10;&#10;Description automatically generated">
            <a:extLst>
              <a:ext uri="{FF2B5EF4-FFF2-40B4-BE49-F238E27FC236}">
                <a16:creationId xmlns:a16="http://schemas.microsoft.com/office/drawing/2014/main" id="{7C3C79F2-2959-90D7-FA7E-335E9B566E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936" y="1288831"/>
            <a:ext cx="5417344" cy="406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108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-16-9" id="{D15CB7EB-8850-4F7C-B032-9BB934279824}" vid="{1EAD4982-64FC-4BD8-BEA2-4F67542D8A4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4390</TotalTime>
  <Words>1049</Words>
  <Application>Microsoft Office PowerPoint</Application>
  <PresentationFormat>Widescreen</PresentationFormat>
  <Paragraphs>259</Paragraphs>
  <Slides>16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Source Sans Pro SemiBold</vt:lpstr>
      <vt:lpstr>Times New Roman</vt:lpstr>
      <vt:lpstr>Office Theme</vt:lpstr>
      <vt:lpstr>Microsoft Word 97 - 2003 Document</vt:lpstr>
      <vt:lpstr>Coverage with realistic propagation for AMP IoT</vt:lpstr>
      <vt:lpstr>Abstract</vt:lpstr>
      <vt:lpstr>Background</vt:lpstr>
      <vt:lpstr>Propagation Scenario</vt:lpstr>
      <vt:lpstr> Scenario Parameters</vt:lpstr>
      <vt:lpstr>Downlink and Uplink coverage – Free space (FS)</vt:lpstr>
      <vt:lpstr>Downlink and Uplink coverage – Ray tracing</vt:lpstr>
      <vt:lpstr>Realistic propagation with Ray tracing</vt:lpstr>
      <vt:lpstr>Five  TX/RX - selection diversity across TXs</vt:lpstr>
      <vt:lpstr>Five  TX/RX - Joint Transmission (JTX)</vt:lpstr>
      <vt:lpstr>Five  TX/RX  JTX gain</vt:lpstr>
      <vt:lpstr> 4  antenna passive beamforming at tag </vt:lpstr>
      <vt:lpstr>All In</vt:lpstr>
      <vt:lpstr>Summary  Ray tracing results</vt:lpstr>
      <vt:lpstr>Conclusions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Coverage with realistic propagation for AMP IoT</dc:title>
  <dc:creator>Vytas Kezys</dc:creator>
  <cp:lastModifiedBy>Vytas Kezys</cp:lastModifiedBy>
  <cp:revision>9</cp:revision>
  <cp:lastPrinted>2023-01-10T16:39:20Z</cp:lastPrinted>
  <dcterms:created xsi:type="dcterms:W3CDTF">2023-01-10T16:32:10Z</dcterms:created>
  <dcterms:modified xsi:type="dcterms:W3CDTF">2023-01-13T17:42:54Z</dcterms:modified>
</cp:coreProperties>
</file>