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7" r:id="rId4"/>
    <p:sldId id="318" r:id="rId5"/>
    <p:sldId id="316" r:id="rId6"/>
    <p:sldId id="326" r:id="rId7"/>
    <p:sldId id="264" r:id="rId8"/>
    <p:sldId id="319" r:id="rId9"/>
    <p:sldId id="320" r:id="rId10"/>
    <p:sldId id="321" r:id="rId11"/>
    <p:sldId id="322" r:id="rId12"/>
    <p:sldId id="323" r:id="rId13"/>
    <p:sldId id="324" r:id="rId14"/>
    <p:sldId id="327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>
      <p:cViewPr varScale="1">
        <p:scale>
          <a:sx n="63" d="100"/>
          <a:sy n="63" d="100"/>
        </p:scale>
        <p:origin x="584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Vijitha Weerackody, JHUAPL; Amitav Mukherjee, Tiami Networks; Sumit Roy, University of Washington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802.11-23/0052r1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cfr.gov/current/title-47/chapter-I/subchapter-A/part-15/subpart-E/section-15.40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Notes from 3GPP Rel-18: Key Coexistence Issues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34277"/>
              </p:ext>
            </p:extLst>
          </p:nvPr>
        </p:nvGraphicFramePr>
        <p:xfrm>
          <a:off x="993775" y="2366963"/>
          <a:ext cx="1027271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646549" progId="Word.Document.8">
                  <p:embed/>
                </p:oleObj>
              </mc:Choice>
              <mc:Fallback>
                <p:oleObj name="Document" r:id="rId3" imgW="10439485" imgH="264654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366963"/>
                        <a:ext cx="10272713" cy="2581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F7ADA-6385-91A0-DB56-FB7BADF99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17" y="1752600"/>
            <a:ext cx="5702300" cy="260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B7076-A1BD-7A74-F4BC-4C3E5352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9829799" cy="1065213"/>
          </a:xfrm>
        </p:spPr>
        <p:txBody>
          <a:bodyPr/>
          <a:lstStyle/>
          <a:p>
            <a:r>
              <a:rPr lang="en-US" dirty="0"/>
              <a:t>SL-U Challenge: Presence of Guard Symbols in </a:t>
            </a:r>
            <a:r>
              <a:rPr lang="en-US" dirty="0" err="1"/>
              <a:t>Sidelink</a:t>
            </a:r>
            <a:r>
              <a:rPr lang="en-US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7B7A1-D152-80FE-295D-5C4BDC1BC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2165-20FC-FE17-6BAF-822955798F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4D305D-3C42-1300-D417-B851FCEA26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42B3BB-7786-159D-183F-01D57DC73A4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04800" y="1981200"/>
                <a:ext cx="6096000" cy="4113213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93738" indent="-24606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.AppleSystemUIFont" charset="-120"/>
                  <a:buChar char="-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50938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Wingdings" charset="2"/>
                  <a:buChar char="§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6550" indent="-2270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Courier New" charset="0"/>
                  <a:buChar char="o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63750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Arial"/>
                  <a:buChar char="•"/>
                  <a:tabLst/>
                  <a:defRPr sz="16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99" b="0" dirty="0"/>
                  <a:t>Guard symbols included in </a:t>
                </a:r>
                <a:r>
                  <a:rPr lang="en-US" sz="2199" b="0" dirty="0" err="1"/>
                  <a:t>sidelink</a:t>
                </a:r>
                <a:r>
                  <a:rPr lang="en-US" sz="2199" b="0" dirty="0"/>
                  <a:t> slot to accommodate switching time from transmit mode to monitor/receive mode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99" b="0" dirty="0"/>
                  <a:t>Guard symbol time duration: 17.8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, 36.7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 or 71.3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 (when </a:t>
                </a:r>
                <a:r>
                  <a:rPr lang="en-US" sz="2199" b="0" i="1" dirty="0"/>
                  <a:t>T</a:t>
                </a:r>
                <a:r>
                  <a:rPr lang="en-US" sz="2199" b="0" i="1" baseline="-25000" dirty="0"/>
                  <a:t>SL</a:t>
                </a:r>
                <a:r>
                  <a:rPr lang="en-US" sz="2199" b="0" baseline="-25000" dirty="0"/>
                  <a:t> </a:t>
                </a:r>
                <a:r>
                  <a:rPr lang="en-US" sz="2199" b="0" dirty="0"/>
                  <a:t>= 250 </a:t>
                </a:r>
                <a14:m>
                  <m:oMath xmlns:m="http://schemas.openxmlformats.org/officeDocument/2006/math">
                    <m:r>
                      <a:rPr lang="en-US" sz="2199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, 500 </a:t>
                </a:r>
                <a14:m>
                  <m:oMath xmlns:m="http://schemas.openxmlformats.org/officeDocument/2006/math"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199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199" b="0" dirty="0"/>
                  <a:t> or 1 </a:t>
                </a:r>
                <a:r>
                  <a:rPr lang="en-US" sz="2199" b="0" dirty="0" err="1"/>
                  <a:t>ms</a:t>
                </a:r>
                <a:r>
                  <a:rPr lang="en-US" sz="2199" b="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99" b="0" dirty="0"/>
                  <a:t>Another radio network could access the channel during the guard symbol time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99" dirty="0"/>
                  <a:t>Feedback (ACK/NACK) information lost if another radio network gains access during Guard1 time</a:t>
                </a:r>
              </a:p>
              <a:p>
                <a:pPr lvl="1"/>
                <a:endParaRPr lang="en-US" sz="1799" dirty="0"/>
              </a:p>
              <a:p>
                <a:pPr marL="922338" lvl="2" indent="0">
                  <a:buNone/>
                </a:pPr>
                <a:endParaRPr lang="en-US" sz="1799" dirty="0"/>
              </a:p>
              <a:p>
                <a:pPr lvl="1"/>
                <a:endParaRPr lang="en-US" dirty="0"/>
              </a:p>
              <a:p>
                <a:endParaRPr lang="en-US" sz="1799" dirty="0"/>
              </a:p>
              <a:p>
                <a:endParaRPr lang="en-US" sz="1899" dirty="0"/>
              </a:p>
              <a:p>
                <a:endParaRPr lang="en-US" sz="1999" dirty="0"/>
              </a:p>
              <a:p>
                <a:pPr marL="0" indent="0">
                  <a:buNone/>
                </a:pPr>
                <a:endParaRPr lang="en-US" sz="1799" dirty="0"/>
              </a:p>
              <a:p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E42B3BB-7786-159D-183F-01D57DC73A4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81200"/>
                <a:ext cx="6096000" cy="4113213"/>
              </a:xfrm>
              <a:prstGeom prst="rect">
                <a:avLst/>
              </a:prstGeom>
              <a:blipFill>
                <a:blip r:embed="rId3"/>
                <a:stretch>
                  <a:fillRect l="-2703" t="-2154" r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AD5B65-C8AE-0FF3-E911-4802A749078C}"/>
              </a:ext>
            </a:extLst>
          </p:cNvPr>
          <p:cNvSpPr txBox="1"/>
          <p:nvPr/>
        </p:nvSpPr>
        <p:spPr>
          <a:xfrm>
            <a:off x="7924800" y="1752600"/>
            <a:ext cx="351570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Example PSSCH/PSCCH slot with PSFCH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AE174A-D0DE-9740-9C19-B3BB667EB567}"/>
              </a:ext>
            </a:extLst>
          </p:cNvPr>
          <p:cNvSpPr txBox="1"/>
          <p:nvPr/>
        </p:nvSpPr>
        <p:spPr>
          <a:xfrm>
            <a:off x="7543800" y="4343400"/>
            <a:ext cx="464820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PSSCH: carries data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PSCCH: control information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PSFCH: carries feedback information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DMRS: demodulation reference signal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Last 3 symbols for feedback UE transmissions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Guard 1 symbol gives time to switch from transmit to receive mode</a:t>
            </a:r>
          </a:p>
          <a:p>
            <a:pPr marL="171399" indent="-171399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Guard 2 symbol gives UE time to switch from transmit to receive/monitor mode for transmissions in next slot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D4341-30AF-812B-6290-F84D409C704A}"/>
              </a:ext>
            </a:extLst>
          </p:cNvPr>
          <p:cNvSpPr txBox="1"/>
          <p:nvPr/>
        </p:nvSpPr>
        <p:spPr>
          <a:xfrm>
            <a:off x="762000" y="5562600"/>
            <a:ext cx="4419600" cy="584775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ACK/NACK may not be available because of loss of access to feedback channel </a:t>
            </a:r>
          </a:p>
        </p:txBody>
      </p:sp>
    </p:spTree>
    <p:extLst>
      <p:ext uri="{BB962C8B-B14F-4D97-AF65-F5344CB8AC3E}">
        <p14:creationId xmlns:p14="http://schemas.microsoft.com/office/powerpoint/2010/main" val="158912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D277-3274-2610-9A3B-365206EFA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8AE77-F944-9B9C-E9A6-6DA90CC92A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B1E33B-D403-7A0A-A027-1D35FECF5B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62486B-D744-5124-2DE7-6528D2FD59E9}"/>
              </a:ext>
            </a:extLst>
          </p:cNvPr>
          <p:cNvSpPr txBox="1">
            <a:spLocks/>
          </p:cNvSpPr>
          <p:nvPr/>
        </p:nvSpPr>
        <p:spPr bwMode="auto">
          <a:xfrm>
            <a:off x="1447800" y="838200"/>
            <a:ext cx="9016893" cy="761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Autofit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SL-U Challenge: Absence of UE-to-UE COT</a:t>
            </a:r>
            <a:r>
              <a:rPr lang="en-US" kern="0" baseline="30000" dirty="0"/>
              <a:t>1</a:t>
            </a:r>
            <a:r>
              <a:rPr lang="en-US" kern="0" dirty="0"/>
              <a:t> Sharing in NR-U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388316-165B-F164-371A-DBC60F7C5D99}"/>
              </a:ext>
            </a:extLst>
          </p:cNvPr>
          <p:cNvSpPr txBox="1">
            <a:spLocks/>
          </p:cNvSpPr>
          <p:nvPr/>
        </p:nvSpPr>
        <p:spPr>
          <a:xfrm>
            <a:off x="304800" y="1676400"/>
            <a:ext cx="6250090" cy="45227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NR-U channel access procedure supports COT sharing only between </a:t>
            </a:r>
            <a:r>
              <a:rPr lang="en-US" sz="1799" dirty="0" err="1"/>
              <a:t>gNB</a:t>
            </a:r>
            <a:r>
              <a:rPr lang="en-US" sz="1799" dirty="0"/>
              <a:t> and 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For efficient operation of the </a:t>
            </a:r>
            <a:r>
              <a:rPr lang="en-US" sz="1799" dirty="0" err="1"/>
              <a:t>sidelink</a:t>
            </a:r>
            <a:r>
              <a:rPr lang="en-US" sz="1799" dirty="0"/>
              <a:t> it is desired to support UE-to-UE COT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of the UEs accesses the channel using NR-U access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UEs share this UE's COT up to a Maximum Channel Occupancy Time (MCOT)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a modified mode 2 scheme to allocate resources within the COT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approach not adopted at 3GPP because NR-U channel access procedure does not specify COT sharing between 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A framework for a possible solution currently being established at 3GPP RAN1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Only the COT initiating UE (UE0) can share the COT </a:t>
            </a:r>
          </a:p>
          <a:p>
            <a:pPr lvl="1"/>
            <a:endParaRPr lang="en-US" sz="1799" dirty="0"/>
          </a:p>
          <a:p>
            <a:pPr lvl="2"/>
            <a:endParaRPr lang="en-US" sz="1799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DB15D-9427-0950-C7E6-01A0817C36A1}"/>
              </a:ext>
            </a:extLst>
          </p:cNvPr>
          <p:cNvSpPr txBox="1"/>
          <p:nvPr/>
        </p:nvSpPr>
        <p:spPr>
          <a:xfrm>
            <a:off x="304800" y="6096000"/>
            <a:ext cx="5085046" cy="60016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100" baseline="30000" dirty="0">
                <a:solidFill>
                  <a:schemeClr val="tx1"/>
                </a:solidFill>
              </a:rPr>
              <a:t>1</a:t>
            </a:r>
            <a:r>
              <a:rPr lang="en-US" sz="1100" dirty="0">
                <a:solidFill>
                  <a:schemeClr val="tx1"/>
                </a:solidFill>
              </a:rPr>
              <a:t>Channel Occupancy Time.</a:t>
            </a:r>
          </a:p>
          <a:p>
            <a:r>
              <a:rPr lang="en-US" sz="1000" baseline="30000" dirty="0">
                <a:solidFill>
                  <a:schemeClr val="tx1"/>
                </a:solidFill>
                <a:effectLst/>
                <a:latin typeface="+mj-lt"/>
              </a:rPr>
              <a:t>2</a:t>
            </a:r>
            <a:r>
              <a:rPr lang="en-US" sz="1000" dirty="0">
                <a:solidFill>
                  <a:schemeClr val="tx1"/>
                </a:solidFill>
                <a:effectLst/>
                <a:latin typeface="+mj-lt"/>
              </a:rPr>
              <a:t>Jing Sun, "Status Report for Rel. 16 NR-U." 2019 July IEEE 802.11 Coexistence Workshop. 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91ABF1-C023-6D91-62B7-96167929C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37" y="1750863"/>
            <a:ext cx="5105400" cy="1297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80B30-956C-DD25-A88F-3657AC26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50196"/>
            <a:ext cx="4648200" cy="132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2858D0-02B6-C701-11C7-F910F0F4C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648200"/>
            <a:ext cx="5638800" cy="18170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270E7D-5AF7-FF96-25B2-7F773FCD5F2C}"/>
              </a:ext>
            </a:extLst>
          </p:cNvPr>
          <p:cNvSpPr txBox="1"/>
          <p:nvPr/>
        </p:nvSpPr>
        <p:spPr>
          <a:xfrm>
            <a:off x="8001000" y="1600200"/>
            <a:ext cx="3808991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COT sharing in NR-U: UEs sharing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+mn-ea"/>
              </a:rPr>
              <a:t>gNB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 COT</a:t>
            </a:r>
            <a:r>
              <a:rPr lang="en-US" sz="1400" b="1" baseline="30000" dirty="0">
                <a:solidFill>
                  <a:srgbClr val="000000"/>
                </a:solidFill>
                <a:latin typeface="+mj-lt"/>
                <a:ea typeface="+mn-ea"/>
              </a:rPr>
              <a:t>2</a:t>
            </a:r>
            <a:endParaRPr lang="en-US" sz="1400" b="1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0322B-957F-9132-FDEE-1A0B1C702069}"/>
              </a:ext>
            </a:extLst>
          </p:cNvPr>
          <p:cNvSpPr txBox="1"/>
          <p:nvPr/>
        </p:nvSpPr>
        <p:spPr>
          <a:xfrm>
            <a:off x="7696200" y="3045023"/>
            <a:ext cx="428027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COT sharing in NR-U: </a:t>
            </a:r>
            <a:r>
              <a:rPr lang="en-US" sz="1400" b="1" dirty="0" err="1">
                <a:solidFill>
                  <a:srgbClr val="000000"/>
                </a:solidFill>
                <a:latin typeface="+mj-lt"/>
                <a:ea typeface="+mn-ea"/>
              </a:rPr>
              <a:t>gNB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 sharing uplink UE COT</a:t>
            </a:r>
            <a:r>
              <a:rPr lang="en-US" sz="1400" b="1" baseline="30000" dirty="0">
                <a:solidFill>
                  <a:srgbClr val="000000"/>
                </a:solidFill>
                <a:latin typeface="+mj-lt"/>
                <a:ea typeface="+mn-ea"/>
              </a:rPr>
              <a:t>2</a:t>
            </a:r>
            <a:endParaRPr lang="en-US" sz="1400" b="1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C83B1-7256-0636-F4C4-FBB101855599}"/>
              </a:ext>
            </a:extLst>
          </p:cNvPr>
          <p:cNvSpPr txBox="1"/>
          <p:nvPr/>
        </p:nvSpPr>
        <p:spPr>
          <a:xfrm>
            <a:off x="8458200" y="4495800"/>
            <a:ext cx="211769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Desired SL-U COT share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F2F1D-F991-19B9-C927-FE70A33DD886}"/>
              </a:ext>
            </a:extLst>
          </p:cNvPr>
          <p:cNvSpPr txBox="1"/>
          <p:nvPr/>
        </p:nvSpPr>
        <p:spPr>
          <a:xfrm>
            <a:off x="304800" y="5819001"/>
            <a:ext cx="6477000" cy="276999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 dirty="0">
                <a:solidFill>
                  <a:srgbClr val="000000"/>
                </a:solidFill>
                <a:latin typeface="Arial" panose="020B0604020202020204"/>
                <a:ea typeface="+mn-ea"/>
              </a:rPr>
              <a:t>UE-to-UE COT sharing is crucial to mitigate disadvantageous channel access for SL-U </a:t>
            </a:r>
          </a:p>
        </p:txBody>
      </p:sp>
    </p:spTree>
    <p:extLst>
      <p:ext uri="{BB962C8B-B14F-4D97-AF65-F5344CB8AC3E}">
        <p14:creationId xmlns:p14="http://schemas.microsoft.com/office/powerpoint/2010/main" val="70350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E870B-3B1F-6D31-E951-135ED7855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9259-9E3A-6082-4F23-0278284549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7DC0AA-EA3E-748E-E8E9-7905C47B79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28823E-0F17-0640-0A83-B12F7E56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SL-U Challenge: Channel Access for Synchronization Signals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E50870-8EB6-D8D6-A28F-BC80292430FF}"/>
              </a:ext>
            </a:extLst>
          </p:cNvPr>
          <p:cNvSpPr txBox="1">
            <a:spLocks/>
          </p:cNvSpPr>
          <p:nvPr/>
        </p:nvSpPr>
        <p:spPr>
          <a:xfrm>
            <a:off x="304800" y="1828800"/>
            <a:ext cx="5486400" cy="478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Synchronization signals in SL-U have to contend for channel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licensed bands synchronization signals are at known locations outside the </a:t>
            </a:r>
            <a:r>
              <a:rPr lang="en-US" dirty="0" err="1"/>
              <a:t>sidelink</a:t>
            </a:r>
            <a:r>
              <a:rPr lang="en-US" dirty="0"/>
              <a:t> resource pool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 S-SSB</a:t>
            </a:r>
            <a:r>
              <a:rPr lang="en-US" sz="1799" baseline="30000" dirty="0"/>
              <a:t>2</a:t>
            </a:r>
            <a:r>
              <a:rPr lang="en-US" sz="1799" dirty="0"/>
              <a:t> access under consideration at RAN1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 37.213 Type 2A: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Channel idle for 25 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Transmission duration of a single burst at most 1 </a:t>
            </a:r>
            <a:r>
              <a:rPr lang="en-US" dirty="0" err="1"/>
              <a:t>ms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Burst duty cycle at most 1/20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99" dirty="0"/>
              <a:t>S-SSB transmissions interfere with </a:t>
            </a:r>
            <a:r>
              <a:rPr lang="en-US" sz="1799" dirty="0" err="1"/>
              <a:t>WiFi</a:t>
            </a:r>
            <a:r>
              <a:rPr lang="en-US" sz="1799" dirty="0"/>
              <a:t>/NR-U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Frequency of S-SSBs required for SL-U?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Effects (collisions/delay/throughput) of S-SSBs on WiFi/NR-U systems? </a:t>
            </a:r>
          </a:p>
          <a:p>
            <a:pPr lvl="2"/>
            <a:endParaRPr lang="en-US" sz="1799" b="1" dirty="0"/>
          </a:p>
          <a:p>
            <a:pPr lvl="2"/>
            <a:endParaRPr lang="en-US" sz="1799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B4D2C-0B83-2686-15A0-8B8C6ED0F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27" y="1905000"/>
            <a:ext cx="5764473" cy="3281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D378D9-564A-C4CE-C7A7-9B3685B6AB0A}"/>
              </a:ext>
            </a:extLst>
          </p:cNvPr>
          <p:cNvSpPr txBox="1"/>
          <p:nvPr/>
        </p:nvSpPr>
        <p:spPr>
          <a:xfrm>
            <a:off x="6934200" y="1828800"/>
            <a:ext cx="439111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Resource pool</a:t>
            </a:r>
            <a:r>
              <a:rPr lang="en-US" sz="1400" b="1" baseline="30000" dirty="0">
                <a:solidFill>
                  <a:srgbClr val="000000"/>
                </a:solidFill>
                <a:latin typeface="+mn-lt"/>
                <a:ea typeface="+mn-ea"/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 and S-SSB in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ea typeface="+mn-ea"/>
              </a:rPr>
              <a:t>sidelink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+mn-ea"/>
              </a:rPr>
              <a:t> (licensed bands)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BBA8B-8053-ED3D-061F-7ECA5FE4B545}"/>
              </a:ext>
            </a:extLst>
          </p:cNvPr>
          <p:cNvSpPr txBox="1"/>
          <p:nvPr/>
        </p:nvSpPr>
        <p:spPr>
          <a:xfrm>
            <a:off x="457200" y="6019800"/>
            <a:ext cx="1028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Z. Ali, S.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Lagén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L.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Giupponi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R.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Rouil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"3GPP NR V2X Mode 2: Overview, Models and System-Level Evaluation," in 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IEEE Access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vol. 9, pp. 89554-89579, 2021.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S-SSB –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Sidelink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Synchronization Signal Block</a:t>
            </a:r>
          </a:p>
        </p:txBody>
      </p:sp>
    </p:spTree>
    <p:extLst>
      <p:ext uri="{BB962C8B-B14F-4D97-AF65-F5344CB8AC3E}">
        <p14:creationId xmlns:p14="http://schemas.microsoft.com/office/powerpoint/2010/main" val="240665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4ED3-41B4-C56F-DB42-66003C63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6387"/>
            <a:ext cx="10361084" cy="1065213"/>
          </a:xfrm>
        </p:spPr>
        <p:txBody>
          <a:bodyPr/>
          <a:lstStyle/>
          <a:p>
            <a:r>
              <a:rPr lang="en-US" dirty="0"/>
              <a:t>Enhancements to </a:t>
            </a:r>
            <a:r>
              <a:rPr lang="en-US" dirty="0" err="1"/>
              <a:t>Sidelink</a:t>
            </a:r>
            <a:r>
              <a:rPr lang="en-US" dirty="0"/>
              <a:t> to Address the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44B78-9CF2-7E7E-3746-9A666C05E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6174-26E2-58DE-F5BC-F7E4D3D19B3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A72493-69AA-899C-AF35-AE9BBA679C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0CC2FC-633F-AC0D-ACD5-2BCB2462AEB4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5715000" cy="4404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Cyclic Prefix (CP) extension (CPE) (NR-U feature)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Decreases guard periods for improved access to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Applicable to PSFCH symbol (feedback UE) and UE-to-UE COT share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Multiple starting positions (NR-U feature)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Transmissions at multiple symbol positions within a </a:t>
            </a:r>
            <a:r>
              <a:rPr lang="en-US" dirty="0" err="1"/>
              <a:t>sidelink</a:t>
            </a:r>
            <a:r>
              <a:rPr lang="en-US" dirty="0"/>
              <a:t> slot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Provides enhanced access to the channel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Transmissions in contiguous </a:t>
            </a:r>
            <a:r>
              <a:rPr lang="en-US" sz="1800" dirty="0" err="1"/>
              <a:t>sidelink</a:t>
            </a:r>
            <a:r>
              <a:rPr lang="en-US" sz="1800" dirty="0"/>
              <a:t> slots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data rates once the channel is accessed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decrease the channel usage time for other UEs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199" i="1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E5BDE-80A4-DF8F-63F2-FDFBC7ED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143000"/>
            <a:ext cx="2971800" cy="1437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4982A4-0A2A-4764-6B2D-32357C89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514600"/>
            <a:ext cx="4941125" cy="2053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9D8D2-6CD3-FF1A-6B58-0062798B7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19600"/>
            <a:ext cx="3810000" cy="20576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059494-B4D1-4FAD-3C4A-A1FA58FEF2C2}"/>
              </a:ext>
            </a:extLst>
          </p:cNvPr>
          <p:cNvSpPr txBox="1"/>
          <p:nvPr/>
        </p:nvSpPr>
        <p:spPr>
          <a:xfrm>
            <a:off x="9067800" y="1143000"/>
            <a:ext cx="2821606" cy="25391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050" b="1" dirty="0">
                <a:solidFill>
                  <a:srgbClr val="000000"/>
                </a:solidFill>
                <a:latin typeface="+mj-lt"/>
                <a:ea typeface="+mn-ea"/>
              </a:rPr>
              <a:t>CPE before the AGC of PSFCH transmission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4DBC8-8497-09EF-5868-8BCEA65E6105}"/>
              </a:ext>
            </a:extLst>
          </p:cNvPr>
          <p:cNvSpPr txBox="1"/>
          <p:nvPr/>
        </p:nvSpPr>
        <p:spPr>
          <a:xfrm>
            <a:off x="8534400" y="2438400"/>
            <a:ext cx="2479520" cy="23077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CPE before the AGC of UE2 transmission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58EF3-DF8F-F122-0BA7-77678DB3ED89}"/>
              </a:ext>
            </a:extLst>
          </p:cNvPr>
          <p:cNvSpPr txBox="1"/>
          <p:nvPr/>
        </p:nvSpPr>
        <p:spPr>
          <a:xfrm>
            <a:off x="8686800" y="4267200"/>
            <a:ext cx="2787943" cy="2308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Half-slot starting position combined with CPE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13AC58-42E3-C836-EB5D-54E324CDBD2B}"/>
              </a:ext>
            </a:extLst>
          </p:cNvPr>
          <p:cNvSpPr txBox="1"/>
          <p:nvPr/>
        </p:nvSpPr>
        <p:spPr>
          <a:xfrm>
            <a:off x="7391400" y="5791200"/>
            <a:ext cx="1219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Transmissions at half-slot boundaries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943BE4-117E-EB67-561B-3BA252BC72C1}"/>
              </a:ext>
            </a:extLst>
          </p:cNvPr>
          <p:cNvSpPr txBox="1"/>
          <p:nvPr/>
        </p:nvSpPr>
        <p:spPr>
          <a:xfrm>
            <a:off x="7391400" y="4800600"/>
            <a:ext cx="12192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Transmissions at slot boundaries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7D98C-21E6-636E-FE87-7ADA6FAF7FFE}"/>
              </a:ext>
            </a:extLst>
          </p:cNvPr>
          <p:cNvSpPr txBox="1"/>
          <p:nvPr/>
        </p:nvSpPr>
        <p:spPr>
          <a:xfrm>
            <a:off x="533400" y="5486400"/>
            <a:ext cx="5562600" cy="584775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All these enhancements are currently under consideration at RAN1 as part of the </a:t>
            </a:r>
            <a:r>
              <a:rPr lang="en-US" sz="1600" b="1" dirty="0" err="1">
                <a:solidFill>
                  <a:srgbClr val="000000"/>
                </a:solidFill>
                <a:latin typeface="Arial" pitchFamily="-110" charset="0"/>
                <a:ea typeface="+mn-ea"/>
              </a:rPr>
              <a:t>sidelink</a:t>
            </a: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 Work Item</a:t>
            </a:r>
          </a:p>
        </p:txBody>
      </p:sp>
    </p:spTree>
    <p:extLst>
      <p:ext uri="{BB962C8B-B14F-4D97-AF65-F5344CB8AC3E}">
        <p14:creationId xmlns:p14="http://schemas.microsoft.com/office/powerpoint/2010/main" val="168981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D5B5-AF45-4481-513E-FE621653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Analyses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77664-D06B-3C20-AD3D-6E3F902397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BA21-CDCC-C963-8B27-BE6EBF8E759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DEC6CF-98DB-36C9-43B9-754F340000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006525-8A33-6A69-0706-10DC0862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Rel-16 study on NR-U coexistence with 802.11ac or another NR-U network in TR 38.889 was focused on 5 GHz</a:t>
            </a:r>
          </a:p>
          <a:p>
            <a:r>
              <a:rPr lang="en-US" dirty="0"/>
              <a:t>Rel-17 </a:t>
            </a:r>
            <a:r>
              <a:rPr lang="en-US" dirty="0" err="1"/>
              <a:t>FeURLLC</a:t>
            </a:r>
            <a:r>
              <a:rPr lang="en-US" dirty="0"/>
              <a:t> did not have an extensive coexistence study</a:t>
            </a:r>
          </a:p>
          <a:p>
            <a:r>
              <a:rPr lang="en-US" dirty="0"/>
              <a:t>Rel-18 SL-U has 6 GHz SL-U + WiFi coexistence as optional scenario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Coexistence simulations between SL-U and WiFi largely based on 3GPP TR38.889 from Rel-16, no updates made to Wi-Fi assumptions</a:t>
            </a:r>
          </a:p>
          <a:p>
            <a:pPr lvl="1"/>
            <a:endParaRPr lang="en-US" dirty="0"/>
          </a:p>
          <a:p>
            <a:r>
              <a:rPr lang="en-US" b="1" dirty="0"/>
              <a:t>Recommendations to 802.11 </a:t>
            </a:r>
            <a:r>
              <a:rPr lang="en-US" b="1" dirty="0" err="1"/>
              <a:t>Coex</a:t>
            </a:r>
            <a:r>
              <a:rPr lang="en-US" b="1" dirty="0"/>
              <a:t> SC: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simulation assumptions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the use of one-shot LBT (Type 2) for multiple categories of transmissions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conditions where UEs are allowed to share a COT without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469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10439400" cy="4113213"/>
          </a:xfrm>
          <a:ln/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3GPP RAN1 is currently extending NR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operation to 5-7 GHz unlicensed spectrum (SL-U). Several issues remain under discussion regarding SL-U channel access and physical channel design in these bands, notably: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 Before Talk (LBT) type for synch, feedback, and data channels, including one-shot LBT.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UE-to-UE COT sharing in pairs and groups.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 to track for IEEE 802.11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Coexistence simulations between SL-U and WiFi have been largely based on 3GPP TR38.889 from Rel-16, and there have been no updates to account for Wi-Fi 6E/7 operation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one-shot (Type 2) LBT for multiple types of transmissions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ACK/NACK,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sidelink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broadcast &amp; synch etc.  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where UEs are allowed to share a COT without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presentation will discuss the pertinent 3GPP developments on the above topics.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1084" cy="1065213"/>
          </a:xfrm>
        </p:spPr>
        <p:txBody>
          <a:bodyPr/>
          <a:lstStyle/>
          <a:p>
            <a:r>
              <a:rPr lang="en-GB" dirty="0"/>
              <a:t>3GPP Work Item on NR </a:t>
            </a:r>
            <a:r>
              <a:rPr lang="en-GB" dirty="0" err="1"/>
              <a:t>Sidelink</a:t>
            </a:r>
            <a:r>
              <a:rPr lang="en-GB" dirty="0"/>
              <a:t> Evolution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515600" cy="1600200"/>
          </a:xfrm>
        </p:spPr>
        <p:txBody>
          <a:bodyPr/>
          <a:lstStyle/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r>
              <a:rPr lang="en-GB" sz="1800" b="0" u="sng" dirty="0">
                <a:effectLst/>
                <a:ea typeface="Batang" panose="02030600000101010101" pitchFamily="18" charset="-127"/>
                <a:cs typeface="Times" pitchFamily="2" charset="0"/>
              </a:rPr>
              <a:t>Objective 2</a:t>
            </a:r>
            <a:r>
              <a:rPr lang="en-GB" sz="1800" b="0" dirty="0">
                <a:effectLst/>
                <a:ea typeface="Batang" panose="02030600000101010101" pitchFamily="18" charset="-127"/>
                <a:cs typeface="Times" pitchFamily="2" charset="0"/>
              </a:rPr>
              <a:t>: Study and specify support of </a:t>
            </a:r>
            <a:r>
              <a:rPr lang="en-GB" sz="1800" b="0" dirty="0" err="1">
                <a:effectLst/>
                <a:ea typeface="Batang" panose="02030600000101010101" pitchFamily="18" charset="-127"/>
                <a:cs typeface="Times" pitchFamily="2" charset="0"/>
              </a:rPr>
              <a:t>sidelink</a:t>
            </a:r>
            <a:r>
              <a:rPr lang="en-GB" sz="1800" b="0" dirty="0">
                <a:effectLst/>
                <a:ea typeface="Batang" panose="02030600000101010101" pitchFamily="18" charset="-127"/>
                <a:cs typeface="Times" pitchFamily="2" charset="0"/>
              </a:rPr>
              <a:t> on unlicensed spectrum for both mode 1 and mode 2 where </a:t>
            </a:r>
            <a:r>
              <a:rPr lang="en-GB" sz="1800" b="0" dirty="0" err="1">
                <a:effectLst/>
                <a:ea typeface="Batang" panose="02030600000101010101" pitchFamily="18" charset="-127"/>
                <a:cs typeface="Times" pitchFamily="2" charset="0"/>
              </a:rPr>
              <a:t>Uu</a:t>
            </a:r>
            <a:r>
              <a:rPr lang="en-GB" sz="1800" b="0" dirty="0">
                <a:effectLst/>
                <a:ea typeface="Batang" panose="02030600000101010101" pitchFamily="18" charset="-127"/>
                <a:cs typeface="Times" pitchFamily="2" charset="0"/>
              </a:rPr>
              <a:t> operation for mode 1 is limited to licensed spectrum only [RAN1, RAN2, RAN4]</a:t>
            </a:r>
            <a:endParaRPr lang="en-US" sz="1800" b="0" dirty="0">
              <a:effectLst/>
              <a:ea typeface="Batang" panose="02030600000101010101" pitchFamily="18" charset="-127"/>
            </a:endParaRPr>
          </a:p>
          <a:p>
            <a:pPr marL="342900" marR="0" lvl="0" indent="-3429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Channel access mechanisms from NR-U</a:t>
            </a:r>
            <a:r>
              <a:rPr lang="en-GB" sz="1800" b="0" baseline="30000" dirty="0">
                <a:effectLst/>
                <a:ea typeface="Malgun Gothic" panose="020B0503020000020004" pitchFamily="34" charset="-127"/>
                <a:cs typeface="Times" pitchFamily="2" charset="0"/>
              </a:rPr>
              <a:t>2</a:t>
            </a: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 </a:t>
            </a:r>
            <a:r>
              <a:rPr lang="en-GB" sz="1800" b="0" u="sng" dirty="0">
                <a:effectLst/>
                <a:ea typeface="Malgun Gothic" panose="020B0503020000020004" pitchFamily="34" charset="-127"/>
                <a:cs typeface="Times" pitchFamily="2" charset="0"/>
              </a:rPr>
              <a:t>shall be reused </a:t>
            </a: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for </a:t>
            </a:r>
            <a:r>
              <a:rPr lang="en-GB" sz="1800" b="0" dirty="0" err="1">
                <a:effectLst/>
                <a:ea typeface="Malgun Gothic" panose="020B0503020000020004" pitchFamily="34" charset="-127"/>
                <a:cs typeface="Times" pitchFamily="2" charset="0"/>
              </a:rPr>
              <a:t>sidelink</a:t>
            </a: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 unlicensed operation</a:t>
            </a:r>
            <a:endParaRPr lang="en-US" sz="1800" b="0" dirty="0">
              <a:effectLst/>
              <a:ea typeface="Malgun Gothic" panose="020B0503020000020004" pitchFamily="34" charset="-127"/>
              <a:cs typeface="Times" pitchFamily="2" charset="0"/>
            </a:endParaRPr>
          </a:p>
          <a:p>
            <a:pPr marL="342900" marR="0" lvl="0" indent="-342900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ffectLst/>
                <a:ea typeface="Malgun Gothic" panose="020B0503020000020004" pitchFamily="34" charset="-127"/>
                <a:cs typeface="Times" pitchFamily="2" charset="0"/>
              </a:rPr>
              <a:t>Focus on FR1 unlicensed bands (n46 and n96/n102)</a:t>
            </a:r>
            <a:endParaRPr lang="en-US" sz="1800" b="0" dirty="0">
              <a:effectLst/>
              <a:ea typeface="Malgun Gothic" panose="020B0503020000020004" pitchFamily="34" charset="-127"/>
              <a:cs typeface="Times" pitchFamily="2" charset="0"/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862B0-CDBC-8D45-0C1B-45402733A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530261" cy="33927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E4B6D0-736D-7D81-380A-5595564FFA74}"/>
              </a:ext>
            </a:extLst>
          </p:cNvPr>
          <p:cNvSpPr txBox="1">
            <a:spLocks/>
          </p:cNvSpPr>
          <p:nvPr/>
        </p:nvSpPr>
        <p:spPr bwMode="auto">
          <a:xfrm>
            <a:off x="8001000" y="3200400"/>
            <a:ext cx="3200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hangingPunct="0">
              <a:spcAft>
                <a:spcPts val="0"/>
              </a:spcAft>
            </a:pPr>
            <a:r>
              <a:rPr lang="en-GB" sz="1400" kern="0" dirty="0">
                <a:ea typeface="Batang" panose="02030600000101010101" pitchFamily="18" charset="-127"/>
              </a:rPr>
              <a:t>Legend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AP-1, AP-2: IEEE 802.11 Access Points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 err="1">
                <a:ea typeface="Batang" panose="02030600000101010101" pitchFamily="18" charset="-127"/>
              </a:rPr>
              <a:t>gNB</a:t>
            </a:r>
            <a:r>
              <a:rPr lang="en-GB" sz="1200" b="0" kern="0" dirty="0">
                <a:ea typeface="Batang" panose="02030600000101010101" pitchFamily="18" charset="-127"/>
              </a:rPr>
              <a:t>: 3GPP New Radio (NR) base station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NR-U: NR operations in unlicensed band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SL Mode-1: </a:t>
            </a:r>
            <a:r>
              <a:rPr lang="en-GB" sz="1200" b="0" kern="0" dirty="0" err="1">
                <a:ea typeface="Batang" panose="02030600000101010101" pitchFamily="18" charset="-127"/>
              </a:rPr>
              <a:t>Sidelink</a:t>
            </a:r>
            <a:r>
              <a:rPr lang="en-GB" sz="1200" b="0" kern="0" dirty="0">
                <a:ea typeface="Batang" panose="02030600000101010101" pitchFamily="18" charset="-127"/>
              </a:rPr>
              <a:t> mode 1</a:t>
            </a:r>
          </a:p>
          <a:p>
            <a:pPr marL="0" indent="0" hangingPunct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0" kern="0" dirty="0">
                <a:ea typeface="Batang" panose="02030600000101010101" pitchFamily="18" charset="-127"/>
              </a:rPr>
              <a:t>SL Mode-2: </a:t>
            </a:r>
            <a:r>
              <a:rPr lang="en-GB" sz="1200" b="0" kern="0" dirty="0" err="1">
                <a:ea typeface="Batang" panose="02030600000101010101" pitchFamily="18" charset="-127"/>
              </a:rPr>
              <a:t>Sidelink</a:t>
            </a:r>
            <a:r>
              <a:rPr lang="en-GB" sz="1200" b="0" kern="0" dirty="0">
                <a:ea typeface="Batang" panose="02030600000101010101" pitchFamily="18" charset="-127"/>
              </a:rPr>
              <a:t> mode 2</a:t>
            </a:r>
            <a:endParaRPr lang="en-US" sz="1200" b="0" kern="0" dirty="0">
              <a:ea typeface="Batang" panose="02030600000101010101" pitchFamily="18" charset="-127"/>
            </a:endParaRPr>
          </a:p>
          <a:p>
            <a:endParaRPr lang="en-GB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7134FB-208A-EAD4-18B7-AAE893C6E2B5}"/>
              </a:ext>
            </a:extLst>
          </p:cNvPr>
          <p:cNvSpPr txBox="1">
            <a:spLocks/>
          </p:cNvSpPr>
          <p:nvPr/>
        </p:nvSpPr>
        <p:spPr bwMode="auto">
          <a:xfrm>
            <a:off x="8001000" y="4419600"/>
            <a:ext cx="4495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GB" sz="1200" b="0" kern="0" dirty="0" err="1"/>
              <a:t>Sidelink</a:t>
            </a:r>
            <a:r>
              <a:rPr lang="en-GB" sz="1200" b="0" kern="0" dirty="0"/>
              <a:t> supports direct UE-to-UE links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GB" sz="1200" b="0" kern="0" dirty="0" err="1"/>
              <a:t>Sidelink</a:t>
            </a:r>
            <a:r>
              <a:rPr lang="en-GB" sz="1200" b="0" kern="0" dirty="0"/>
              <a:t> mode 1: </a:t>
            </a:r>
            <a:r>
              <a:rPr lang="en-GB" sz="1200" b="0" kern="0" dirty="0" err="1"/>
              <a:t>gNB</a:t>
            </a:r>
            <a:r>
              <a:rPr lang="en-GB" sz="1200" b="0" kern="0" dirty="0"/>
              <a:t> allocates resources for UEs</a:t>
            </a:r>
          </a:p>
          <a:p>
            <a:pPr>
              <a:lnSpc>
                <a:spcPts val="1540"/>
              </a:lnSpc>
              <a:spcBef>
                <a:spcPts val="0"/>
              </a:spcBef>
            </a:pPr>
            <a:r>
              <a:rPr lang="en-GB" sz="1200" b="0" kern="0" dirty="0" err="1"/>
              <a:t>Sidelink</a:t>
            </a:r>
            <a:r>
              <a:rPr lang="en-GB" sz="1200" b="0" kern="0" dirty="0"/>
              <a:t> mode 2: autonomous resource allocation (without </a:t>
            </a:r>
            <a:r>
              <a:rPr lang="en-GB" sz="1200" b="0" kern="0" dirty="0" err="1"/>
              <a:t>gNB</a:t>
            </a:r>
            <a:r>
              <a:rPr lang="en-GB" sz="1200" b="0" kern="0" dirty="0"/>
              <a:t>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1AF-27E3-030C-6CBA-0ECC822D333D}"/>
              </a:ext>
            </a:extLst>
          </p:cNvPr>
          <p:cNvSpPr txBox="1"/>
          <p:nvPr/>
        </p:nvSpPr>
        <p:spPr>
          <a:xfrm>
            <a:off x="838200" y="6019800"/>
            <a:ext cx="8839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1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1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OPPO, "WID revision: NR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sidelink</a:t>
            </a:r>
            <a:r>
              <a:rPr lang="en-US" sz="11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 evolution," RP-222806. 3GPP TSG RAN Meeting #98-e, December 12 – 16, 2022.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1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 </a:t>
            </a:r>
            <a:r>
              <a:rPr lang="en-US" sz="11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37.213: "Physical layer procedures for shared spectrum channel access."</a:t>
            </a:r>
          </a:p>
        </p:txBody>
      </p:sp>
    </p:spTree>
    <p:extLst>
      <p:ext uri="{BB962C8B-B14F-4D97-AF65-F5344CB8AC3E}">
        <p14:creationId xmlns:p14="http://schemas.microsoft.com/office/powerpoint/2010/main" val="48837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125200" cy="1065213"/>
          </a:xfrm>
        </p:spPr>
        <p:txBody>
          <a:bodyPr/>
          <a:lstStyle/>
          <a:p>
            <a:r>
              <a:rPr lang="en-GB" dirty="0"/>
              <a:t>Regulatory Requirements at 5 and 6 GHz Unlicensed 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10744200" cy="1676400"/>
          </a:xfrm>
        </p:spPr>
        <p:txBody>
          <a:bodyPr/>
          <a:lstStyle/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r>
              <a:rPr lang="en-GB" sz="1800" b="0" u="sng" dirty="0">
                <a:ea typeface="Batang" panose="02030600000101010101" pitchFamily="18" charset="-127"/>
              </a:rPr>
              <a:t>5 GHz band</a:t>
            </a:r>
            <a:r>
              <a:rPr lang="en-GB" sz="1800" b="0" dirty="0">
                <a:ea typeface="Batang" panose="02030600000101010101" pitchFamily="18" charset="-127"/>
              </a:rPr>
              <a:t>: USA</a:t>
            </a:r>
            <a:r>
              <a:rPr lang="en-GB" sz="1800" b="0" baseline="30000" dirty="0">
                <a:ea typeface="Batang" panose="02030600000101010101" pitchFamily="18" charset="-127"/>
              </a:rPr>
              <a:t>1</a:t>
            </a:r>
            <a:r>
              <a:rPr lang="en-GB" sz="1800" b="0" dirty="0">
                <a:ea typeface="Batang" panose="02030600000101010101" pitchFamily="18" charset="-127"/>
              </a:rPr>
              <a:t>, European Union</a:t>
            </a:r>
            <a:r>
              <a:rPr lang="en-GB" sz="1800" b="0" baseline="30000" dirty="0">
                <a:ea typeface="Batang" panose="02030600000101010101" pitchFamily="18" charset="-127"/>
              </a:rPr>
              <a:t>2</a:t>
            </a:r>
            <a:r>
              <a:rPr lang="en-GB" sz="1800" b="0" dirty="0">
                <a:ea typeface="Batang" panose="02030600000101010101" pitchFamily="18" charset="-127"/>
              </a:rPr>
              <a:t> and many countries/regions allow unlicensed operations</a:t>
            </a: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Access Point (AP)-to-client and client-to-client operations authorized</a:t>
            </a: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Table summarizes the regulations in the USA/European Union</a:t>
            </a:r>
          </a:p>
          <a:p>
            <a:pPr lvl="1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Batang" panose="02030600000101010101" pitchFamily="18" charset="-127"/>
              </a:rPr>
              <a:t>DFS (Dynamic Frequency Selection): protects radar operations. A different frequency channel must be selected for at least 30 minutes if a radar is detected</a:t>
            </a:r>
            <a:endParaRPr lang="en-GB" sz="1600" b="0" dirty="0">
              <a:ea typeface="Batang" panose="02030600000101010101" pitchFamily="18" charset="-127"/>
            </a:endParaRP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ea typeface="Batang" panose="02030600000101010101" pitchFamily="18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6DDFE-1AE4-954B-AC04-66D171489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8610600" cy="2308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D5C75E-27E6-B58B-FEC1-B1012F5A7B61}"/>
              </a:ext>
            </a:extLst>
          </p:cNvPr>
          <p:cNvSpPr txBox="1"/>
          <p:nvPr/>
        </p:nvSpPr>
        <p:spPr>
          <a:xfrm>
            <a:off x="9144000" y="2971800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Legend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TPC: Transmit Power Control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EIRP: Effective Isotropic Radiated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694628-AB44-0497-2288-4C3BF3EF67E2}"/>
              </a:ext>
            </a:extLst>
          </p:cNvPr>
          <p:cNvSpPr txBox="1"/>
          <p:nvPr/>
        </p:nvSpPr>
        <p:spPr>
          <a:xfrm>
            <a:off x="152400" y="60960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05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United States Code of Federal Regulations, 47 CFR 15.407, 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https://www.ecfr.gov/current/title-47/chapter-I/subchapter-A/part-15/subpart-E/section-15.407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05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 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ECC Decision (04)08, “On the </a:t>
            </a:r>
            <a:r>
              <a:rPr lang="en-US" sz="1050" dirty="0" err="1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harmonised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 use of the 5 GHz frequency bands for Wireless Access Systems including Radio Local Area Networks (WAS/RLAN),” approved 09 July 2004, latest amended 2 July 2021.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2FC345-05E3-A40C-02AF-C635EAFD42C7}"/>
              </a:ext>
            </a:extLst>
          </p:cNvPr>
          <p:cNvSpPr txBox="1">
            <a:spLocks/>
          </p:cNvSpPr>
          <p:nvPr/>
        </p:nvSpPr>
        <p:spPr bwMode="auto">
          <a:xfrm>
            <a:off x="381000" y="5334000"/>
            <a:ext cx="10515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hangingPunct="0">
              <a:spcAft>
                <a:spcPts val="0"/>
              </a:spcAft>
            </a:pPr>
            <a:r>
              <a:rPr lang="en-GB" sz="1800" b="0" u="sng" kern="0" dirty="0">
                <a:ea typeface="Batang" panose="02030600000101010101" pitchFamily="18" charset="-127"/>
              </a:rPr>
              <a:t>6 GHz band</a:t>
            </a:r>
            <a:r>
              <a:rPr lang="en-GB" sz="1800" b="0" kern="0" dirty="0">
                <a:ea typeface="Batang" panose="02030600000101010101" pitchFamily="18" charset="-127"/>
              </a:rPr>
              <a:t>: Only AP-to-client operations, not client-to-client, authorized in the USA (47 CFR § 15.407 (d)(5))  </a:t>
            </a:r>
          </a:p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kern="0" dirty="0">
                <a:ea typeface="Batang" panose="02030600000101010101" pitchFamily="18" charset="-127"/>
              </a:rPr>
              <a:t>European Union: indoor and outdoor operations authorized in 5.925 – 6.425 GHz frequency band</a:t>
            </a:r>
          </a:p>
        </p:txBody>
      </p:sp>
    </p:spTree>
    <p:extLst>
      <p:ext uri="{BB962C8B-B14F-4D97-AF65-F5344CB8AC3E}">
        <p14:creationId xmlns:p14="http://schemas.microsoft.com/office/powerpoint/2010/main" val="3073693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361084" cy="1065213"/>
          </a:xfrm>
        </p:spPr>
        <p:txBody>
          <a:bodyPr/>
          <a:lstStyle/>
          <a:p>
            <a:r>
              <a:rPr lang="en-GB" dirty="0"/>
              <a:t>3GPP Emission/Bandwidth Requirements</a:t>
            </a:r>
            <a:r>
              <a:rPr lang="en-GB" baseline="30000" dirty="0"/>
              <a:t>1,2</a:t>
            </a:r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9F69B108-B786-2AD5-FEAD-72C9B624F11D}"/>
              </a:ext>
            </a:extLst>
          </p:cNvPr>
          <p:cNvSpPr/>
          <p:nvPr/>
        </p:nvSpPr>
        <p:spPr>
          <a:xfrm>
            <a:off x="1663337" y="1740932"/>
            <a:ext cx="7950926" cy="400594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n96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ADEF532-FBA8-F28B-E773-FB3DD023A362}"/>
              </a:ext>
            </a:extLst>
          </p:cNvPr>
          <p:cNvSpPr/>
          <p:nvPr/>
        </p:nvSpPr>
        <p:spPr>
          <a:xfrm>
            <a:off x="1663337" y="2344342"/>
            <a:ext cx="3953692" cy="40059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n102</a:t>
            </a: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5A534A40-CCF7-450B-F69F-53A84CFD679A}"/>
              </a:ext>
            </a:extLst>
          </p:cNvPr>
          <p:cNvSpPr/>
          <p:nvPr/>
        </p:nvSpPr>
        <p:spPr>
          <a:xfrm>
            <a:off x="5638800" y="2344342"/>
            <a:ext cx="3953692" cy="400594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n104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7E280-64FB-98D1-1B31-BEA8698BE719}"/>
              </a:ext>
            </a:extLst>
          </p:cNvPr>
          <p:cNvSpPr txBox="1"/>
          <p:nvPr/>
        </p:nvSpPr>
        <p:spPr>
          <a:xfrm>
            <a:off x="1094110" y="13716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5925 MHz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DC658-DBE8-CFA5-8DB7-7E173DAED905}"/>
              </a:ext>
            </a:extLst>
          </p:cNvPr>
          <p:cNvSpPr txBox="1"/>
          <p:nvPr/>
        </p:nvSpPr>
        <p:spPr>
          <a:xfrm>
            <a:off x="9223562" y="137233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7125 MHz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8A204C-6B89-492B-C209-C42031938A6F}"/>
              </a:ext>
            </a:extLst>
          </p:cNvPr>
          <p:cNvSpPr txBox="1"/>
          <p:nvPr/>
        </p:nvSpPr>
        <p:spPr>
          <a:xfrm>
            <a:off x="5058688" y="271833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6425 MHz</a:t>
            </a:r>
          </a:p>
        </p:txBody>
      </p:sp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CC6D313F-5204-354D-73C4-81A39CCE4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39786"/>
              </p:ext>
            </p:extLst>
          </p:nvPr>
        </p:nvGraphicFramePr>
        <p:xfrm>
          <a:off x="914400" y="3200400"/>
          <a:ext cx="9298286" cy="1885078"/>
        </p:xfrm>
        <a:graphic>
          <a:graphicData uri="http://schemas.openxmlformats.org/drawingml/2006/table">
            <a:tbl>
              <a:tblPr firstRow="1" bandRow="1"/>
              <a:tblGrid>
                <a:gridCol w="1132730">
                  <a:extLst>
                    <a:ext uri="{9D8B030D-6E8A-4147-A177-3AD203B41FA5}">
                      <a16:colId xmlns:a16="http://schemas.microsoft.com/office/drawing/2014/main" val="3325273232"/>
                    </a:ext>
                  </a:extLst>
                </a:gridCol>
                <a:gridCol w="2120283">
                  <a:extLst>
                    <a:ext uri="{9D8B030D-6E8A-4147-A177-3AD203B41FA5}">
                      <a16:colId xmlns:a16="http://schemas.microsoft.com/office/drawing/2014/main" val="1087428093"/>
                    </a:ext>
                  </a:extLst>
                </a:gridCol>
                <a:gridCol w="1617333">
                  <a:extLst>
                    <a:ext uri="{9D8B030D-6E8A-4147-A177-3AD203B41FA5}">
                      <a16:colId xmlns:a16="http://schemas.microsoft.com/office/drawing/2014/main" val="326963778"/>
                    </a:ext>
                  </a:extLst>
                </a:gridCol>
                <a:gridCol w="2051250">
                  <a:extLst>
                    <a:ext uri="{9D8B030D-6E8A-4147-A177-3AD203B41FA5}">
                      <a16:colId xmlns:a16="http://schemas.microsoft.com/office/drawing/2014/main" val="3456777752"/>
                    </a:ext>
                  </a:extLst>
                </a:gridCol>
                <a:gridCol w="2376690">
                  <a:extLst>
                    <a:ext uri="{9D8B030D-6E8A-4147-A177-3AD203B41FA5}">
                      <a16:colId xmlns:a16="http://schemas.microsoft.com/office/drawing/2014/main" val="3352074231"/>
                    </a:ext>
                  </a:extLst>
                </a:gridCol>
              </a:tblGrid>
              <a:tr h="50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Band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gNB max carrier BW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gNB ACLR limit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UE max carrier BW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Max aggregated 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4062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n96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35 dB / 40 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320 MHz (80+80+80+80)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451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n102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35 dB / 40 dB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MHz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41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n104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100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35 dB / 40 dB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37844"/>
                  </a:ext>
                </a:extLst>
              </a:tr>
            </a:tbl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E7C160E-5585-2E01-7B90-88334C94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0200"/>
            <a:ext cx="8686800" cy="762000"/>
          </a:xfrm>
        </p:spPr>
        <p:txBody>
          <a:bodyPr/>
          <a:lstStyle/>
          <a:p>
            <a:pPr marL="285750" indent="-28575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Channelization generally follows 20/40/60/80/100 MHz operation</a:t>
            </a:r>
          </a:p>
          <a:p>
            <a:pPr marL="285750" marR="0" lvl="0" indent="-28575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ea typeface="Batang" panose="02030600000101010101" pitchFamily="18" charset="-127"/>
              </a:rPr>
              <a:t>EIRP limits are country-, region-specific</a:t>
            </a: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85BA06-91D4-017E-1CF4-467087D7694A}"/>
              </a:ext>
            </a:extLst>
          </p:cNvPr>
          <p:cNvSpPr txBox="1"/>
          <p:nvPr/>
        </p:nvSpPr>
        <p:spPr>
          <a:xfrm>
            <a:off x="10210800" y="3200400"/>
            <a:ext cx="220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Legend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ACLR: Adjacent Channel Leakage ratio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CA: Carrier Aggregation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F9254-A29E-9DB4-01A4-64337DB5E916}"/>
              </a:ext>
            </a:extLst>
          </p:cNvPr>
          <p:cNvSpPr txBox="1"/>
          <p:nvPr/>
        </p:nvSpPr>
        <p:spPr>
          <a:xfrm>
            <a:off x="838200" y="6172200"/>
            <a:ext cx="457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38.101,  </a:t>
            </a: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38.104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+mn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5641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C14-6DA8-ED63-8F26-4980E05F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Mechanisms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31A7-707B-6FE6-4F7C-7AB810799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058A-8777-4154-5660-CAD8B364514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03DFB0-30E8-D577-977A-FF3F228723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1909C50-D12B-948E-D9A5-DFFD85E65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45151"/>
              </p:ext>
            </p:extLst>
          </p:nvPr>
        </p:nvGraphicFramePr>
        <p:xfrm>
          <a:off x="990600" y="1981200"/>
          <a:ext cx="7634593" cy="4130040"/>
        </p:xfrm>
        <a:graphic>
          <a:graphicData uri="http://schemas.openxmlformats.org/drawingml/2006/table">
            <a:tbl>
              <a:tblPr firstRow="1" bandRow="1"/>
              <a:tblGrid>
                <a:gridCol w="1908648">
                  <a:extLst>
                    <a:ext uri="{9D8B030D-6E8A-4147-A177-3AD203B41FA5}">
                      <a16:colId xmlns:a16="http://schemas.microsoft.com/office/drawing/2014/main" val="2830819580"/>
                    </a:ext>
                  </a:extLst>
                </a:gridCol>
                <a:gridCol w="1908648">
                  <a:extLst>
                    <a:ext uri="{9D8B030D-6E8A-4147-A177-3AD203B41FA5}">
                      <a16:colId xmlns:a16="http://schemas.microsoft.com/office/drawing/2014/main" val="2963825470"/>
                    </a:ext>
                  </a:extLst>
                </a:gridCol>
                <a:gridCol w="1910677">
                  <a:extLst>
                    <a:ext uri="{9D8B030D-6E8A-4147-A177-3AD203B41FA5}">
                      <a16:colId xmlns:a16="http://schemas.microsoft.com/office/drawing/2014/main" val="3220484863"/>
                    </a:ext>
                  </a:extLst>
                </a:gridCol>
                <a:gridCol w="1906620">
                  <a:extLst>
                    <a:ext uri="{9D8B030D-6E8A-4147-A177-3AD203B41FA5}">
                      <a16:colId xmlns:a16="http://schemas.microsoft.com/office/drawing/2014/main" val="12406449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R16 NR-U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R17 </a:t>
                      </a:r>
                      <a:r>
                        <a:rPr lang="en-US" dirty="0" err="1"/>
                        <a:t>FeURLLC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R18 SL-U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387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Access modes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Dynamic</a:t>
                      </a:r>
                    </a:p>
                    <a:p>
                      <a:r>
                        <a:rPr lang="en-US" dirty="0"/>
                        <a:t>Semi-static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Semi-static + UE-initiated COT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Dynamic</a:t>
                      </a:r>
                    </a:p>
                    <a:p>
                      <a:r>
                        <a:rPr lang="en-US" dirty="0"/>
                        <a:t>Semi-static (TBC)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317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Detect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-72 dBm/20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-72 dBm/20 MHz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-72 dBm/20 MHz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76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Max COT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8 ms or 10 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ms or 10 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ms or 10 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4107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No-LBT transmissions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Responding transmissions within 25 us of end of initiating transmission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Responding transmissions within 25 us of end of initiating transmission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30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Short sensing transmissions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SS-PBCH, PRACH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UL to initiate COT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TBC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13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EECAB94-5B31-4302-14C2-2A6E43308367}"/>
              </a:ext>
            </a:extLst>
          </p:cNvPr>
          <p:cNvSpPr txBox="1"/>
          <p:nvPr/>
        </p:nvSpPr>
        <p:spPr>
          <a:xfrm>
            <a:off x="8610600" y="312420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Semi-static access applicable when absence of other technologies is guaranteed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FeURLLC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en-US" sz="1600">
                <a:solidFill>
                  <a:schemeClr val="tx1"/>
                </a:solidFill>
              </a:rPr>
              <a:t>Further enhanced </a:t>
            </a:r>
            <a:r>
              <a:rPr lang="en-US" sz="1600" dirty="0">
                <a:solidFill>
                  <a:schemeClr val="tx1"/>
                </a:solidFill>
              </a:rPr>
              <a:t>URLLC)  adds UE-initiated COT to the semi-static access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47606-5220-F033-B630-65EF92796B8D}"/>
              </a:ext>
            </a:extLst>
          </p:cNvPr>
          <p:cNvSpPr txBox="1"/>
          <p:nvPr/>
        </p:nvSpPr>
        <p:spPr>
          <a:xfrm>
            <a:off x="990600" y="6172200"/>
            <a:ext cx="4572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37.213,  </a:t>
            </a:r>
            <a:r>
              <a:rPr lang="en-US" sz="1200" baseline="300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3GPP TS 38.212</a:t>
            </a:r>
            <a:r>
              <a:rPr lang="en-US" sz="1050" dirty="0">
                <a:solidFill>
                  <a:srgbClr val="000000"/>
                </a:solidFill>
                <a:latin typeface="+mn-lt"/>
                <a:ea typeface="Batang" panose="02030600000101010101" pitchFamily="18" charset="-127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+mn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28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Example: NR-U Downlink Channel Access Procedure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635CD0-4524-79DB-4174-B1EC765E9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9047036" cy="485419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C4C493-7AAB-A88E-2272-E54AE5B2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438400"/>
            <a:ext cx="2362200" cy="1676400"/>
          </a:xfrm>
        </p:spPr>
        <p:txBody>
          <a:bodyPr/>
          <a:lstStyle/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r>
              <a:rPr lang="en-GB" sz="1600" b="0" dirty="0">
                <a:ea typeface="Batang" panose="02030600000101010101" pitchFamily="18" charset="-127"/>
              </a:rPr>
              <a:t>NR-U channel access procedures are specified in 3GPP TS 37.213</a:t>
            </a:r>
          </a:p>
          <a:p>
            <a:pPr marL="285750" marR="0" lvl="0" indent="-28575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 err="1">
                <a:ea typeface="Batang" panose="02030600000101010101" pitchFamily="18" charset="-127"/>
              </a:rPr>
              <a:t>Sidelink</a:t>
            </a:r>
            <a:r>
              <a:rPr lang="en-GB" sz="1600" b="0" dirty="0">
                <a:ea typeface="Batang" panose="02030600000101010101" pitchFamily="18" charset="-127"/>
              </a:rPr>
              <a:t> should use these channel access procedures</a:t>
            </a:r>
          </a:p>
          <a:p>
            <a:pPr marL="285750" marR="0" lvl="0" indent="-28575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ea typeface="Batang" panose="02030600000101010101" pitchFamily="18" charset="-127"/>
              </a:rPr>
              <a:t>Note: Uplink channel access procedures are somewhat different</a:t>
            </a:r>
          </a:p>
          <a:p>
            <a:pPr marL="0" marR="0" lvl="0" indent="0" hangingPunct="0">
              <a:spcBef>
                <a:spcPts val="600"/>
              </a:spcBef>
              <a:spcAft>
                <a:spcPts val="0"/>
              </a:spcAft>
            </a:pPr>
            <a:endParaRPr lang="en-GB" sz="1600" b="0" dirty="0">
              <a:ea typeface="Batang" panose="02030600000101010101" pitchFamily="18" charset="-127"/>
            </a:endParaRPr>
          </a:p>
          <a:p>
            <a:pPr marR="0" lvl="0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5723A4-26F1-A5FA-1B15-C2E230B4D1D9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81000" y="1676400"/>
                <a:ext cx="11201400" cy="2209799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0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93738" indent="-24606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.AppleSystemUIFont" charset="-120"/>
                  <a:buChar char="-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50938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Wingdings" charset="2"/>
                  <a:buChar char="§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6550" indent="-227013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SzPct val="80000"/>
                  <a:buFont typeface="Courier New" charset="0"/>
                  <a:buChar char="o"/>
                  <a:tabLst/>
                  <a:defRPr sz="1600" kern="1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63750" indent="-228600" algn="l" defTabSz="914400" rtl="0" eaLnBrk="1" latinLnBrk="0" hangingPunct="1">
                  <a:lnSpc>
                    <a:spcPct val="100000"/>
                  </a:lnSpc>
                  <a:spcBef>
                    <a:spcPts val="400"/>
                  </a:spcBef>
                  <a:buFont typeface="Arial"/>
                  <a:buChar char="•"/>
                  <a:tabLst/>
                  <a:defRPr sz="1600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999" b="0" dirty="0"/>
                  <a:t>NR-U channel access mechanism uses a backoff procedure with a sensing slot size of 9 us (similar to IEEE 802.11)</a:t>
                </a:r>
              </a:p>
              <a:p>
                <a:r>
                  <a:rPr lang="en-US" sz="1999" b="0" dirty="0" err="1"/>
                  <a:t>Sidelink</a:t>
                </a:r>
                <a:r>
                  <a:rPr lang="en-US" sz="1999" b="0" dirty="0"/>
                  <a:t> UEs are </a:t>
                </a:r>
                <a:r>
                  <a:rPr lang="en-US" sz="1999" b="0" u="sng" dirty="0"/>
                  <a:t>synchronized</a:t>
                </a:r>
                <a:r>
                  <a:rPr lang="en-US" sz="1999" b="0" dirty="0"/>
                  <a:t> so transmissions occur at </a:t>
                </a:r>
                <a:r>
                  <a:rPr lang="en-US" sz="1999" b="0" dirty="0" err="1"/>
                  <a:t>sidelink</a:t>
                </a:r>
                <a:r>
                  <a:rPr lang="en-US" sz="1999" b="0" dirty="0"/>
                  <a:t> slot boundaries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99" dirty="0" err="1"/>
                  <a:t>Sidelink</a:t>
                </a:r>
                <a:r>
                  <a:rPr lang="en-US" sz="1799" dirty="0"/>
                  <a:t> slot sizes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99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99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799" b="0" i="1" smtClean="0">
                            <a:latin typeface="Cambria Math" panose="02040503050406030204" pitchFamily="18" charset="0"/>
                          </a:rPr>
                          <m:t>𝑆𝐿</m:t>
                        </m:r>
                      </m:sub>
                    </m:sSub>
                  </m:oMath>
                </a14:m>
                <a:r>
                  <a:rPr lang="en-US" sz="1799" dirty="0"/>
                  <a:t>): 250 us, 500 us or 1 ms depending on numerology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799" dirty="0" err="1"/>
                  <a:t>Sidelink</a:t>
                </a:r>
                <a:r>
                  <a:rPr lang="en-US" sz="1799" dirty="0"/>
                  <a:t> cannot transmit until the slot boundary 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799" dirty="0"/>
                  <a:t>A </a:t>
                </a:r>
                <a:r>
                  <a:rPr lang="en-US" sz="1799" i="1" dirty="0">
                    <a:solidFill>
                      <a:schemeClr val="tx1"/>
                    </a:solidFill>
                  </a:rPr>
                  <a:t>gap </a:t>
                </a:r>
                <a:r>
                  <a:rPr lang="en-US" sz="1799" dirty="0"/>
                  <a:t>results as shown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799" dirty="0"/>
                  <a:t>Note: TS 37.213 allows freezing the backoff counter so that end of backoff counter coincides with slot boundary</a:t>
                </a:r>
              </a:p>
              <a:p>
                <a:endParaRPr lang="en-US" sz="2199" i="1" dirty="0"/>
              </a:p>
              <a:p>
                <a:pPr lvl="1"/>
                <a:endParaRPr lang="en-US" dirty="0"/>
              </a:p>
              <a:p>
                <a:endParaRPr lang="en-US" sz="1799" dirty="0"/>
              </a:p>
              <a:p>
                <a:endParaRPr lang="en-US" sz="1899" dirty="0"/>
              </a:p>
              <a:p>
                <a:endParaRPr lang="en-US" sz="1999" dirty="0"/>
              </a:p>
              <a:p>
                <a:pPr marL="0" indent="0">
                  <a:buNone/>
                </a:pPr>
                <a:endParaRPr lang="en-US" sz="1799" dirty="0"/>
              </a:p>
              <a:p>
                <a:pPr marL="0" indent="0">
                  <a:buNone/>
                </a:pPr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  <a:p>
                <a:endParaRPr lang="en-US" sz="1999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5723A4-26F1-A5FA-1B15-C2E230B4D1D9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11201400" cy="2209799"/>
              </a:xfrm>
              <a:prstGeom prst="rect">
                <a:avLst/>
              </a:prstGeom>
              <a:blipFill>
                <a:blip r:embed="rId2"/>
                <a:stretch>
                  <a:fillRect l="-1246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1D45F8D-9FF6-D3CF-A69D-98171616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400"/>
            <a:ext cx="6705600" cy="1850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ECB87-173E-CCD7-3975-EFEAB7A4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SL-U</a:t>
            </a:r>
            <a:r>
              <a:rPr lang="en-US" baseline="30000" dirty="0"/>
              <a:t>1</a:t>
            </a:r>
            <a:r>
              <a:rPr lang="en-US" dirty="0"/>
              <a:t> Challenge: Large Slot Size and Synchronized Transmissions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E0BED-755D-E455-75B1-A0D12C7D8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C4288-F701-22A5-80C2-45FC54178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074FE6-DAF7-1210-F4DA-189FC48859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39A74-6044-B815-77CB-8C4C96C7699E}"/>
              </a:ext>
            </a:extLst>
          </p:cNvPr>
          <p:cNvSpPr txBox="1"/>
          <p:nvPr/>
        </p:nvSpPr>
        <p:spPr>
          <a:xfrm>
            <a:off x="1447800" y="5791200"/>
            <a:ext cx="7924800" cy="338554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Another radio network may gain access to the channel during the gap duration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3D55D-69AA-1860-3B44-F01BCA75E91E}"/>
              </a:ext>
            </a:extLst>
          </p:cNvPr>
          <p:cNvSpPr txBox="1"/>
          <p:nvPr/>
        </p:nvSpPr>
        <p:spPr>
          <a:xfrm>
            <a:off x="533400" y="6248400"/>
            <a:ext cx="2140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SL-U: </a:t>
            </a: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Sidelink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 in unlicensed bands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5BECE-7A56-4F63-37EB-7555BD3156A4}"/>
              </a:ext>
            </a:extLst>
          </p:cNvPr>
          <p:cNvSpPr txBox="1"/>
          <p:nvPr/>
        </p:nvSpPr>
        <p:spPr>
          <a:xfrm>
            <a:off x="2895600" y="3810000"/>
            <a:ext cx="372717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+mn-ea"/>
              </a:rPr>
              <a:t>Backoff counter ends before the slot boundary</a:t>
            </a:r>
          </a:p>
        </p:txBody>
      </p:sp>
    </p:spTree>
    <p:extLst>
      <p:ext uri="{BB962C8B-B14F-4D97-AF65-F5344CB8AC3E}">
        <p14:creationId xmlns:p14="http://schemas.microsoft.com/office/powerpoint/2010/main" val="92390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BB0A-CD5F-9006-A1FD-B6EE9E37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9220199" cy="1065213"/>
          </a:xfrm>
        </p:spPr>
        <p:txBody>
          <a:bodyPr/>
          <a:lstStyle/>
          <a:p>
            <a:r>
              <a:rPr lang="en-US" dirty="0"/>
              <a:t>SL-U Challenge: Limited Transmissions in Contiguous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EB41B-F983-CF4E-E1BD-2A5A933C1B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34F4-5A64-641C-DE87-F76823DA55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Vijitha Weerackody, JHUAPL; Amitav Mukherjee, Tiami Networks; Sumit Roy, University of Washington 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B2907B-D2CD-CCF6-90CD-66987807C2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81639-E358-94B4-854D-7C4E7ED2513B}"/>
              </a:ext>
            </a:extLst>
          </p:cNvPr>
          <p:cNvSpPr txBox="1">
            <a:spLocks/>
          </p:cNvSpPr>
          <p:nvPr/>
        </p:nvSpPr>
        <p:spPr>
          <a:xfrm>
            <a:off x="381000" y="1981200"/>
            <a:ext cx="6324600" cy="3931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general </a:t>
            </a:r>
            <a:r>
              <a:rPr lang="en-US" sz="1800" dirty="0" err="1"/>
              <a:t>sidelink</a:t>
            </a:r>
            <a:r>
              <a:rPr lang="en-US" sz="1800" dirty="0"/>
              <a:t> does not support transmissions in contiguous (</a:t>
            </a:r>
            <a:r>
              <a:rPr lang="en-US" sz="1800" dirty="0" err="1"/>
              <a:t>sidelink</a:t>
            </a:r>
            <a:r>
              <a:rPr lang="en-US" sz="1800" dirty="0"/>
              <a:t>) time slots </a:t>
            </a:r>
          </a:p>
          <a:p>
            <a:r>
              <a:rPr lang="en-US" sz="1800" dirty="0"/>
              <a:t>Suppose each </a:t>
            </a:r>
            <a:r>
              <a:rPr lang="en-US" sz="1800" dirty="0" err="1"/>
              <a:t>sidelink</a:t>
            </a:r>
            <a:r>
              <a:rPr lang="en-US" sz="1800" dirty="0"/>
              <a:t> UE accesses the channel using NR-U channel access mechanism (Type 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UE A has to contend for channel access again after </a:t>
            </a:r>
            <a:r>
              <a:rPr lang="en-US" sz="1800" i="1" dirty="0"/>
              <a:t>T</a:t>
            </a:r>
            <a:r>
              <a:rPr lang="en-US" sz="1800" i="1" baseline="-25000" dirty="0"/>
              <a:t>SL </a:t>
            </a:r>
            <a:r>
              <a:rPr lang="en-US" sz="1800" dirty="0"/>
              <a:t> transmission time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Overall data rate is very low because </a:t>
            </a:r>
            <a:r>
              <a:rPr lang="en-US" sz="1800" i="1" dirty="0"/>
              <a:t>T</a:t>
            </a:r>
            <a:r>
              <a:rPr lang="en-US" sz="1800" i="1" baseline="-25000" dirty="0"/>
              <a:t>SL </a:t>
            </a:r>
            <a:r>
              <a:rPr lang="en-US" sz="1800" dirty="0"/>
              <a:t> very small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UE B has to contend for channel access with other radio networks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Transmissions in adjacent slots as shown here not possible for the UE network</a:t>
            </a:r>
          </a:p>
          <a:p>
            <a:pPr lvl="2"/>
            <a:endParaRPr lang="en-US" sz="1800" dirty="0"/>
          </a:p>
          <a:p>
            <a:pPr lvl="1"/>
            <a:endParaRPr lang="en-US" dirty="0"/>
          </a:p>
          <a:p>
            <a:endParaRPr lang="en-US" sz="1799" dirty="0"/>
          </a:p>
          <a:p>
            <a:endParaRPr lang="en-US" sz="1899" dirty="0"/>
          </a:p>
          <a:p>
            <a:endParaRPr lang="en-US" sz="1999" dirty="0"/>
          </a:p>
          <a:p>
            <a:pPr marL="0" indent="0">
              <a:buNone/>
            </a:pPr>
            <a:endParaRPr lang="en-US" sz="17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  <a:p>
            <a:endParaRPr lang="en-US" sz="1999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765C2-A2F0-8407-A78B-A5FDD213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57" y="2362200"/>
            <a:ext cx="4913243" cy="1619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7325D-3D64-B50B-207E-0593BC551637}"/>
                  </a:ext>
                </a:extLst>
              </p:cNvPr>
              <p:cNvSpPr txBox="1"/>
              <p:nvPr/>
            </p:nvSpPr>
            <p:spPr>
              <a:xfrm>
                <a:off x="7543800" y="4038600"/>
                <a:ext cx="4092659" cy="83099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Periodic resource reservations for A, B and C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Minimum periodic time in </a:t>
                </a:r>
                <a:r>
                  <a:rPr lang="en-US" sz="16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sidelink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 is 1 </a:t>
                </a:r>
                <a:r>
                  <a:rPr lang="en-US" sz="1600" dirty="0" err="1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ms</a:t>
                </a: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</a:rPr>
                  <a:t>Slot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sz="16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𝑆𝐿</m:t>
                        </m:r>
                      </m:sub>
                    </m:sSub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=250 </m:t>
                    </m:r>
                    <m:r>
                      <m:rPr>
                        <m:sty m:val="p"/>
                      </m:rPr>
                      <a:rPr lang="el-GR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μ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s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,  500 </m:t>
                    </m:r>
                    <m:r>
                      <m:rPr>
                        <m:sty m:val="p"/>
                      </m:rPr>
                      <a:rPr lang="el-GR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μ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s</m:t>
                    </m:r>
                    <m: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,  1 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n-ea"/>
                      </a:rPr>
                      <m:t>ms</m:t>
                    </m:r>
                  </m:oMath>
                </a14:m>
                <a:endParaRPr lang="en-US" sz="1600" dirty="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7325D-3D64-B50B-207E-0593BC55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038600"/>
                <a:ext cx="4092659" cy="830997"/>
              </a:xfrm>
              <a:prstGeom prst="rect">
                <a:avLst/>
              </a:prstGeom>
              <a:blipFill>
                <a:blip r:embed="rId3"/>
                <a:stretch>
                  <a:fillRect l="-929" t="-3030" b="-909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BBA598B-2DC1-68BC-2B8D-FFC31D559B9E}"/>
              </a:ext>
            </a:extLst>
          </p:cNvPr>
          <p:cNvSpPr txBox="1"/>
          <p:nvPr/>
        </p:nvSpPr>
        <p:spPr>
          <a:xfrm>
            <a:off x="7620000" y="2057400"/>
            <a:ext cx="402360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Sidelink</a:t>
            </a:r>
            <a:r>
              <a:rPr lang="en-US" sz="1400" b="1" dirty="0">
                <a:solidFill>
                  <a:schemeClr val="tx1"/>
                </a:solidFill>
              </a:rPr>
              <a:t> resource reservations for a 3-UE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AD92F9-5E95-2A43-360F-682624E2DB0F}"/>
              </a:ext>
            </a:extLst>
          </p:cNvPr>
          <p:cNvSpPr txBox="1"/>
          <p:nvPr/>
        </p:nvSpPr>
        <p:spPr>
          <a:xfrm>
            <a:off x="762000" y="5562600"/>
            <a:ext cx="6553200" cy="584623"/>
          </a:xfrm>
          <a:prstGeom prst="rect">
            <a:avLst/>
          </a:prstGeom>
          <a:solidFill>
            <a:srgbClr val="00FFF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Overall data rate for the </a:t>
            </a:r>
            <a:r>
              <a:rPr lang="en-US" sz="1600" b="1" dirty="0" err="1">
                <a:solidFill>
                  <a:srgbClr val="000000"/>
                </a:solidFill>
                <a:latin typeface="Arial" pitchFamily="-110" charset="0"/>
                <a:ea typeface="+mn-ea"/>
              </a:rPr>
              <a:t>sidelink</a:t>
            </a:r>
            <a:r>
              <a:rPr lang="en-US" sz="1600" b="1" dirty="0">
                <a:solidFill>
                  <a:srgbClr val="000000"/>
                </a:solidFill>
                <a:latin typeface="Arial" pitchFamily="-110" charset="0"/>
                <a:ea typeface="+mn-ea"/>
              </a:rPr>
              <a:t> network is very low because each UE has to contend for channel access after each time slot</a:t>
            </a:r>
          </a:p>
        </p:txBody>
      </p:sp>
    </p:spTree>
    <p:extLst>
      <p:ext uri="{BB962C8B-B14F-4D97-AF65-F5344CB8AC3E}">
        <p14:creationId xmlns:p14="http://schemas.microsoft.com/office/powerpoint/2010/main" val="271834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2168</Words>
  <Application>Microsoft Office PowerPoint</Application>
  <PresentationFormat>Widescreen</PresentationFormat>
  <Paragraphs>317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.AppleSystemUIFont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Document</vt:lpstr>
      <vt:lpstr>Notes from 3GPP Rel-18: Key Coexistence Issues</vt:lpstr>
      <vt:lpstr>Abstract</vt:lpstr>
      <vt:lpstr>3GPP Work Item on NR Sidelink Evolution1 </vt:lpstr>
      <vt:lpstr>Regulatory Requirements at 5 and 6 GHz Unlicensed Bands</vt:lpstr>
      <vt:lpstr>3GPP Emission/Bandwidth Requirements1,2 </vt:lpstr>
      <vt:lpstr>Channel Access Mechanisms1,2</vt:lpstr>
      <vt:lpstr>Example: NR-U Downlink Channel Access Procedure</vt:lpstr>
      <vt:lpstr>SL-U1 Challenge: Large Slot Size and Synchronized Transmissions</vt:lpstr>
      <vt:lpstr>SL-U Challenge: Limited Transmissions in Contiguous Slots</vt:lpstr>
      <vt:lpstr>SL-U Challenge: Presence of Guard Symbols in Sidelink Slots</vt:lpstr>
      <vt:lpstr>PowerPoint Presentation</vt:lpstr>
      <vt:lpstr>SL-U Challenge: Channel Access for Synchronization Signals</vt:lpstr>
      <vt:lpstr>Enhancements to Sidelink to Address the Challenges</vt:lpstr>
      <vt:lpstr>Coexistence Analyses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from 3GPP Rel-18: Key Coexistence Issues</dc:title>
  <dc:subject/>
  <dc:creator>Vijitha Weerackody JHU/APL</dc:creator>
  <cp:keywords/>
  <dc:description/>
  <cp:lastModifiedBy>Andrew Myles (amyles)</cp:lastModifiedBy>
  <cp:revision>90</cp:revision>
  <cp:lastPrinted>1601-01-01T00:00:00Z</cp:lastPrinted>
  <dcterms:created xsi:type="dcterms:W3CDTF">2023-01-10T00:57:03Z</dcterms:created>
  <dcterms:modified xsi:type="dcterms:W3CDTF">2023-01-18T14:26:02Z</dcterms:modified>
  <cp:category/>
</cp:coreProperties>
</file>