
<file path=[Content_Types].xml><?xml version="1.0" encoding="utf-8"?>
<Types xmlns="http://schemas.openxmlformats.org/package/2006/content-types">
  <Default Extension="doc" ContentType="application/msword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317" r:id="rId4"/>
    <p:sldId id="318" r:id="rId5"/>
    <p:sldId id="316" r:id="rId6"/>
    <p:sldId id="326" r:id="rId7"/>
    <p:sldId id="264" r:id="rId8"/>
    <p:sldId id="319" r:id="rId9"/>
    <p:sldId id="320" r:id="rId10"/>
    <p:sldId id="321" r:id="rId11"/>
    <p:sldId id="322" r:id="rId12"/>
    <p:sldId id="323" r:id="rId13"/>
    <p:sldId id="324" r:id="rId14"/>
    <p:sldId id="327" r:id="rId15"/>
  </p:sldIdLst>
  <p:sldSz cx="12192000" cy="6858000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34" autoAdjust="0"/>
    <p:restoredTop sz="94660"/>
  </p:normalViewPr>
  <p:slideViewPr>
    <p:cSldViewPr>
      <p:cViewPr varScale="1">
        <p:scale>
          <a:sx n="110" d="100"/>
          <a:sy n="110" d="100"/>
        </p:scale>
        <p:origin x="324" y="84"/>
      </p:cViewPr>
      <p:guideLst>
        <p:guide orient="horz" pos="2160"/>
        <p:guide pos="384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1/12/2023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5763" y="701675"/>
            <a:ext cx="6161087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07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3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2788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4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0596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5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6904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7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446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January 2023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Vijitha Weerackody, JHUAPL; Amitav Mukherjee, Tiami Networks; Sumit Roy, University of Washington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Vijitha Weerackody, JHUAPL; Amitav Mukherjee, Tiami Networks; Sumit Roy, University of Washington </a:t>
            </a:r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January 2023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January 2023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Vijitha Weerackody, JHUAPL; Amitav Mukherjee, Tiami Networks; Sumit Roy, University of Washington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1" y="1981201"/>
            <a:ext cx="5077884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981201"/>
            <a:ext cx="508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January 2023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Vijitha Weerackody, JHUAPL; Amitav Mukherjee, Tiami Networks; Sumit Roy, University of Washington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January 2023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7524760" y="6475414"/>
            <a:ext cx="3865024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Vijitha Weerackody, JHUAPL; Amitav Mukherjee, Tiami Networks; Sumit Roy, University of Washington 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January 2023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Vijitha Weerackody, JHUAPL; Amitav Mukherjee, Tiami Networks; Sumit Roy, University of Washington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January 2023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Vijitha Weerackody, JHUAPL; Amitav Mukherjee, Tiami Networks; Sumit Roy, University of Washington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January 2023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Vijitha Weerackody, JHUAPL; Amitav Mukherjee, Tiami Networks; Sumit Roy, University of Washington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1" y="685801"/>
            <a:ext cx="2588684" cy="5408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1"/>
            <a:ext cx="7569200" cy="54086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January 2023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Vijitha Weerackody, JHUAPL; Amitav Mukherjee, Tiami Networks; Sumit Roy, University of Washington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1" y="685801"/>
            <a:ext cx="10361084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1981201"/>
            <a:ext cx="10361084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January 2023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Vijitha Weerackody, JHUAPL; Amitav Mukherjee, Tiami Networks; Sumit Roy, University of Washington 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793318" y="6475414"/>
            <a:ext cx="704849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914400" y="609600"/>
            <a:ext cx="103632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12285" y="6475413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477000"/>
            <a:ext cx="104648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6667504" y="357166"/>
            <a:ext cx="466728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802.11-23/0052r0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.doc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cfr.gov/current/title-47/chapter-I/subchapter-A/part-15/subpart-E/section-15.407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914400" y="469900"/>
            <a:ext cx="10363200" cy="1470025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Notes from 3GPP Rel-18: Key Coexistence Issues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1463675"/>
            <a:ext cx="8534400" cy="476250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2023-01-18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January 2023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Vijitha Weerackody, JHUAPL; Amitav Mukherjee, Tiami Networks; Sumit Roy, University of Washington 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4234277"/>
              </p:ext>
            </p:extLst>
          </p:nvPr>
        </p:nvGraphicFramePr>
        <p:xfrm>
          <a:off x="993775" y="2366963"/>
          <a:ext cx="10272713" cy="2581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10439485" imgH="2646549" progId="Word.Document.8">
                  <p:embed/>
                </p:oleObj>
              </mc:Choice>
              <mc:Fallback>
                <p:oleObj name="Document" r:id="rId3" imgW="10439485" imgH="2646549" progId="Word.Documen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3775" y="2366963"/>
                        <a:ext cx="10272713" cy="25812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993775" y="1972991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CDF7ADA-6385-91A0-DB56-FB7BADF99B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517" y="1752600"/>
            <a:ext cx="5702300" cy="260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B7076-A1BD-7A74-F4BC-4C3E53521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85800"/>
            <a:ext cx="9829799" cy="1065213"/>
          </a:xfrm>
        </p:spPr>
        <p:txBody>
          <a:bodyPr/>
          <a:lstStyle/>
          <a:p>
            <a:r>
              <a:rPr lang="en-US" dirty="0"/>
              <a:t>SL-U Challenge: Presence of Guard Symbols in </a:t>
            </a:r>
            <a:r>
              <a:rPr lang="en-US" dirty="0" err="1"/>
              <a:t>Sidelink</a:t>
            </a:r>
            <a:r>
              <a:rPr lang="en-US" dirty="0"/>
              <a:t> Slots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57B7A1-D152-80FE-295D-5C4BDC1BCED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042165-20FC-FE17-6BAF-822955798F68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Vijitha Weerackody, JHUAPL; Amitav Mukherjee, Tiami Networks; Sumit Roy, University of Washington 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34D305D-3C42-1300-D417-B851FCEA26E6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January 2023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6E42B3BB-7786-159D-183F-01D57DC73A4E}"/>
                  </a:ext>
                </a:extLst>
              </p:cNvPr>
              <p:cNvSpPr txBox="1">
                <a:spLocks noGrp="1"/>
              </p:cNvSpPr>
              <p:nvPr>
                <p:ph idx="1"/>
              </p:nvPr>
            </p:nvSpPr>
            <p:spPr>
              <a:xfrm>
                <a:off x="304800" y="1981200"/>
                <a:ext cx="6096000" cy="4113213"/>
              </a:xfrm>
              <a:prstGeom prst="rect">
                <a:avLst/>
              </a:prstGeom>
            </p:spPr>
            <p:txBody>
              <a:bodyPr vert="horz" lIns="0" tIns="0" rIns="0" bIns="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Font typeface="Arial"/>
                  <a:buChar char="•"/>
                  <a:defRPr sz="2000" kern="1200">
                    <a:solidFill>
                      <a:schemeClr val="tx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693738" indent="-246063" algn="l" defTabSz="914400" rtl="0" eaLnBrk="1" latinLnBrk="0" hangingPunct="1">
                  <a:lnSpc>
                    <a:spcPct val="100000"/>
                  </a:lnSpc>
                  <a:spcBef>
                    <a:spcPts val="400"/>
                  </a:spcBef>
                  <a:buFont typeface=".AppleSystemUIFont" charset="-120"/>
                  <a:buChar char="-"/>
                  <a:tabLst/>
                  <a:defRPr sz="1600" kern="1200">
                    <a:solidFill>
                      <a:schemeClr val="tx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50938" indent="-228600" algn="l" defTabSz="914400" rtl="0" eaLnBrk="1" latinLnBrk="0" hangingPunct="1">
                  <a:lnSpc>
                    <a:spcPct val="100000"/>
                  </a:lnSpc>
                  <a:spcBef>
                    <a:spcPts val="400"/>
                  </a:spcBef>
                  <a:buSzPct val="80000"/>
                  <a:buFont typeface="Wingdings" charset="2"/>
                  <a:buChar char="§"/>
                  <a:tabLst/>
                  <a:defRPr sz="1600" kern="1200">
                    <a:solidFill>
                      <a:schemeClr val="tx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6550" indent="-227013" algn="l" defTabSz="914400" rtl="0" eaLnBrk="1" latinLnBrk="0" hangingPunct="1">
                  <a:lnSpc>
                    <a:spcPct val="100000"/>
                  </a:lnSpc>
                  <a:spcBef>
                    <a:spcPts val="400"/>
                  </a:spcBef>
                  <a:buSzPct val="80000"/>
                  <a:buFont typeface="Courier New" charset="0"/>
                  <a:buChar char="o"/>
                  <a:tabLst/>
                  <a:defRPr sz="1600" kern="1200">
                    <a:solidFill>
                      <a:schemeClr val="tx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63750" indent="-228600" algn="l" defTabSz="914400" rtl="0" eaLnBrk="1" latinLnBrk="0" hangingPunct="1">
                  <a:lnSpc>
                    <a:spcPct val="100000"/>
                  </a:lnSpc>
                  <a:spcBef>
                    <a:spcPts val="400"/>
                  </a:spcBef>
                  <a:buFont typeface="Arial"/>
                  <a:buChar char="•"/>
                  <a:tabLst/>
                  <a:defRPr sz="1600" kern="1200" baseline="0">
                    <a:solidFill>
                      <a:schemeClr val="tx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2199" b="0" dirty="0"/>
                  <a:t>Guard symbols included in </a:t>
                </a:r>
                <a:r>
                  <a:rPr lang="en-US" sz="2199" b="0" dirty="0" err="1"/>
                  <a:t>sidelink</a:t>
                </a:r>
                <a:r>
                  <a:rPr lang="en-US" sz="2199" b="0" dirty="0"/>
                  <a:t> slot to accommodate switching time from transmit mode to monitor/receive mode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2199" b="0" dirty="0"/>
                  <a:t>Guard symbol time duration: 17.8 </a:t>
                </a:r>
                <a14:m>
                  <m:oMath xmlns:m="http://schemas.openxmlformats.org/officeDocument/2006/math">
                    <m:r>
                      <a:rPr lang="en-US" sz="2199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sz="2199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199" b="0" dirty="0"/>
                  <a:t>, 36.7 </a:t>
                </a:r>
                <a14:m>
                  <m:oMath xmlns:m="http://schemas.openxmlformats.org/officeDocument/2006/math">
                    <m:r>
                      <a:rPr lang="en-US" sz="2199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sz="2199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199" b="0" dirty="0"/>
                  <a:t> or 71.3 </a:t>
                </a:r>
                <a14:m>
                  <m:oMath xmlns:m="http://schemas.openxmlformats.org/officeDocument/2006/math">
                    <m:r>
                      <a:rPr lang="en-US" sz="2199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sz="2199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199" b="0" dirty="0"/>
                  <a:t> (when </a:t>
                </a:r>
                <a:r>
                  <a:rPr lang="en-US" sz="2199" b="0" i="1" dirty="0"/>
                  <a:t>T</a:t>
                </a:r>
                <a:r>
                  <a:rPr lang="en-US" sz="2199" b="0" i="1" baseline="-25000" dirty="0"/>
                  <a:t>SL</a:t>
                </a:r>
                <a:r>
                  <a:rPr lang="en-US" sz="2199" b="0" baseline="-25000" dirty="0"/>
                  <a:t> </a:t>
                </a:r>
                <a:r>
                  <a:rPr lang="en-US" sz="2199" b="0" dirty="0"/>
                  <a:t>= 250 </a:t>
                </a:r>
                <a14:m>
                  <m:oMath xmlns:m="http://schemas.openxmlformats.org/officeDocument/2006/math">
                    <m:r>
                      <a:rPr lang="en-US" sz="2199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sz="2199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199" b="0" dirty="0"/>
                  <a:t>, 500 </a:t>
                </a:r>
                <a14:m>
                  <m:oMath xmlns:m="http://schemas.openxmlformats.org/officeDocument/2006/math">
                    <m:r>
                      <a:rPr lang="en-US" sz="2199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sz="2199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199" b="0" dirty="0"/>
                  <a:t> or 1 </a:t>
                </a:r>
                <a:r>
                  <a:rPr lang="en-US" sz="2199" b="0" dirty="0" err="1"/>
                  <a:t>ms</a:t>
                </a:r>
                <a:r>
                  <a:rPr lang="en-US" sz="2199" b="0" dirty="0"/>
                  <a:t>)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2199" b="0" dirty="0"/>
                  <a:t>Another radio network could access the channel during the guard symbol time 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799" dirty="0"/>
                  <a:t>Feedback (ACK/NACK) information lost if another radio network gains access during Guard1 time</a:t>
                </a:r>
              </a:p>
              <a:p>
                <a:pPr lvl="1"/>
                <a:endParaRPr lang="en-US" sz="1799" dirty="0"/>
              </a:p>
              <a:p>
                <a:pPr marL="922338" lvl="2" indent="0">
                  <a:buNone/>
                </a:pPr>
                <a:endParaRPr lang="en-US" sz="1799" dirty="0"/>
              </a:p>
              <a:p>
                <a:pPr lvl="1"/>
                <a:endParaRPr lang="en-US" dirty="0"/>
              </a:p>
              <a:p>
                <a:endParaRPr lang="en-US" sz="1799" dirty="0"/>
              </a:p>
              <a:p>
                <a:endParaRPr lang="en-US" sz="1899" dirty="0"/>
              </a:p>
              <a:p>
                <a:endParaRPr lang="en-US" sz="1999" dirty="0"/>
              </a:p>
              <a:p>
                <a:pPr marL="0" indent="0">
                  <a:buNone/>
                </a:pPr>
                <a:endParaRPr lang="en-US" sz="1799" dirty="0"/>
              </a:p>
              <a:p>
                <a:endParaRPr lang="en-US" sz="1999" dirty="0"/>
              </a:p>
              <a:p>
                <a:endParaRPr lang="en-US" sz="1999" dirty="0"/>
              </a:p>
              <a:p>
                <a:endParaRPr lang="en-US" sz="1999" dirty="0"/>
              </a:p>
              <a:p>
                <a:endParaRPr lang="en-US" sz="1999" dirty="0"/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6E42B3BB-7786-159D-183F-01D57DC73A4E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981200"/>
                <a:ext cx="6096000" cy="4113213"/>
              </a:xfrm>
              <a:prstGeom prst="rect">
                <a:avLst/>
              </a:prstGeom>
              <a:blipFill>
                <a:blip r:embed="rId3"/>
                <a:stretch>
                  <a:fillRect l="-2703" t="-2154" r="-35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E6AD5B65-C8AE-0FF3-E911-4802A749078C}"/>
              </a:ext>
            </a:extLst>
          </p:cNvPr>
          <p:cNvSpPr txBox="1"/>
          <p:nvPr/>
        </p:nvSpPr>
        <p:spPr>
          <a:xfrm>
            <a:off x="7924800" y="1752600"/>
            <a:ext cx="3515706" cy="307777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pPr defTabSz="914400">
              <a:buClrTx/>
              <a:buSzTx/>
              <a:buFontTx/>
              <a:buNone/>
            </a:pPr>
            <a:r>
              <a:rPr lang="en-US" sz="1400" b="1" dirty="0">
                <a:solidFill>
                  <a:srgbClr val="000000"/>
                </a:solidFill>
                <a:latin typeface="+mj-lt"/>
                <a:ea typeface="+mn-ea"/>
              </a:rPr>
              <a:t>Example PSSCH/PSCCH slot with PSFCH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CAE174A-D0DE-9740-9C19-B3BB667EB567}"/>
              </a:ext>
            </a:extLst>
          </p:cNvPr>
          <p:cNvSpPr txBox="1"/>
          <p:nvPr/>
        </p:nvSpPr>
        <p:spPr>
          <a:xfrm>
            <a:off x="7543800" y="4343400"/>
            <a:ext cx="4648200" cy="156966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marL="171399" indent="-171399" defTabSz="914400">
              <a:buClrTx/>
              <a:buSzTx/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0000"/>
                </a:solidFill>
                <a:latin typeface="+mn-lt"/>
                <a:ea typeface="+mn-ea"/>
              </a:rPr>
              <a:t>PSSCH: carries data</a:t>
            </a:r>
          </a:p>
          <a:p>
            <a:pPr marL="171399" indent="-171399" defTabSz="914400">
              <a:buClrTx/>
              <a:buSzTx/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0000"/>
                </a:solidFill>
                <a:latin typeface="+mn-lt"/>
                <a:ea typeface="+mn-ea"/>
              </a:rPr>
              <a:t>PSCCH: control information</a:t>
            </a:r>
          </a:p>
          <a:p>
            <a:pPr marL="171399" indent="-171399" defTabSz="914400">
              <a:buClrTx/>
              <a:buSzTx/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0000"/>
                </a:solidFill>
                <a:latin typeface="+mn-lt"/>
                <a:ea typeface="+mn-ea"/>
              </a:rPr>
              <a:t>PSFCH: carries feedback information</a:t>
            </a:r>
          </a:p>
          <a:p>
            <a:pPr marL="171399" indent="-171399" defTabSz="914400">
              <a:buClrTx/>
              <a:buSzTx/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0000"/>
                </a:solidFill>
                <a:latin typeface="+mn-lt"/>
                <a:ea typeface="+mn-ea"/>
              </a:rPr>
              <a:t>DMRS: demodulation reference signal</a:t>
            </a:r>
          </a:p>
          <a:p>
            <a:pPr marL="171399" indent="-171399" defTabSz="914400">
              <a:buClrTx/>
              <a:buSzTx/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0000"/>
                </a:solidFill>
                <a:latin typeface="+mn-lt"/>
                <a:ea typeface="+mn-ea"/>
              </a:rPr>
              <a:t>Last 3 symbols for feedback UE transmissions</a:t>
            </a:r>
          </a:p>
          <a:p>
            <a:pPr marL="171399" indent="-171399" defTabSz="914400">
              <a:buClrTx/>
              <a:buSzTx/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0000"/>
                </a:solidFill>
                <a:latin typeface="+mn-lt"/>
                <a:ea typeface="+mn-ea"/>
              </a:rPr>
              <a:t>Guard 1 symbol gives time to switch from transmit to receive mode</a:t>
            </a:r>
          </a:p>
          <a:p>
            <a:pPr marL="171399" indent="-171399" defTabSz="914400">
              <a:buClrTx/>
              <a:buSzTx/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0000"/>
                </a:solidFill>
                <a:latin typeface="+mn-lt"/>
                <a:ea typeface="+mn-ea"/>
              </a:rPr>
              <a:t>Guard 2 symbol gives UE time to switch from transmit to receive/monitor mode for transmissions in next slot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F6D4341-30AF-812B-6290-F84D409C704A}"/>
              </a:ext>
            </a:extLst>
          </p:cNvPr>
          <p:cNvSpPr txBox="1"/>
          <p:nvPr/>
        </p:nvSpPr>
        <p:spPr>
          <a:xfrm>
            <a:off x="762000" y="5562600"/>
            <a:ext cx="4419600" cy="584775"/>
          </a:xfrm>
          <a:prstGeom prst="rect">
            <a:avLst/>
          </a:prstGeom>
          <a:solidFill>
            <a:srgbClr val="00FFF8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defTabSz="914400">
              <a:buClrTx/>
              <a:buSzTx/>
              <a:buFontTx/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-110" charset="0"/>
                <a:ea typeface="+mn-ea"/>
              </a:rPr>
              <a:t>ACK/NACK may not be available because of loss of access to feedback channel </a:t>
            </a:r>
          </a:p>
        </p:txBody>
      </p:sp>
    </p:spTree>
    <p:extLst>
      <p:ext uri="{BB962C8B-B14F-4D97-AF65-F5344CB8AC3E}">
        <p14:creationId xmlns:p14="http://schemas.microsoft.com/office/powerpoint/2010/main" val="15891217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75D277-3274-2610-9A3B-365206EFAA0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B8AE77-F944-9B9C-E9A6-6DA90CC92AC7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Vijitha Weerackody, JHUAPL; Amitav Mukherjee, Tiami Networks; Sumit Roy, University of Washington 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9B1E33B-D403-7A0A-A027-1D35FECF5B8A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January 2023</a:t>
            </a:r>
            <a:endParaRPr lang="en-GB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662486B-D744-5124-2DE7-6528D2FD59E9}"/>
              </a:ext>
            </a:extLst>
          </p:cNvPr>
          <p:cNvSpPr txBox="1">
            <a:spLocks/>
          </p:cNvSpPr>
          <p:nvPr/>
        </p:nvSpPr>
        <p:spPr bwMode="auto">
          <a:xfrm>
            <a:off x="1447800" y="838200"/>
            <a:ext cx="9016893" cy="76180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  <a:noAutofit/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kern="0" dirty="0"/>
              <a:t>SL-U Challenge: Absence of UE-to-UE COT</a:t>
            </a:r>
            <a:r>
              <a:rPr lang="en-US" kern="0" baseline="30000" dirty="0"/>
              <a:t>1</a:t>
            </a:r>
            <a:r>
              <a:rPr lang="en-US" kern="0" dirty="0"/>
              <a:t> Sharing in NR-U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2388316-165B-F164-371A-DBC60F7C5D99}"/>
              </a:ext>
            </a:extLst>
          </p:cNvPr>
          <p:cNvSpPr txBox="1">
            <a:spLocks/>
          </p:cNvSpPr>
          <p:nvPr/>
        </p:nvSpPr>
        <p:spPr>
          <a:xfrm>
            <a:off x="304800" y="1676400"/>
            <a:ext cx="6250090" cy="452275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/>
              <a:buChar char="•"/>
              <a:defRPr sz="20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93738" indent="-246063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.AppleSystemUIFont" charset="-120"/>
              <a:buChar char="-"/>
              <a:tabLst/>
              <a:defRPr sz="16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50938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80000"/>
              <a:buFont typeface="Wingdings" charset="2"/>
              <a:buChar char="§"/>
              <a:tabLst/>
              <a:defRPr sz="16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6550" indent="-227013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80000"/>
              <a:buFont typeface="Courier New" charset="0"/>
              <a:buChar char="o"/>
              <a:tabLst/>
              <a:defRPr sz="16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6375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/>
              <a:buChar char="•"/>
              <a:tabLst/>
              <a:defRPr sz="1600" kern="1200" baseline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1799" dirty="0"/>
              <a:t>NR-U channel access procedure supports COT sharing only between </a:t>
            </a:r>
            <a:r>
              <a:rPr lang="en-US" sz="1799" dirty="0" err="1"/>
              <a:t>gNB</a:t>
            </a:r>
            <a:r>
              <a:rPr lang="en-US" sz="1799" dirty="0"/>
              <a:t> and UEs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799" dirty="0"/>
              <a:t>For efficient operation of the </a:t>
            </a:r>
            <a:r>
              <a:rPr lang="en-US" sz="1799" dirty="0" err="1"/>
              <a:t>sidelink</a:t>
            </a:r>
            <a:r>
              <a:rPr lang="en-US" sz="1799" dirty="0"/>
              <a:t> it is desired to support UE-to-UE COT sharing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One of the UEs accesses the channel using NR-U access procedure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Other UEs share this UE's COT up to a Maximum Channel Occupancy Time (MCOT)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Use a modified mode 2 scheme to allocate resources within the COT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This approach not adopted at 3GPP because NR-U channel access procedure does not specify COT sharing between UEs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799" dirty="0"/>
              <a:t>A framework for a possible solution currently being established at 3GPP RAN1 meetings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/>
              <a:t>Only the COT initiating UE (UE0) can share the COT </a:t>
            </a:r>
          </a:p>
          <a:p>
            <a:pPr lvl="1"/>
            <a:endParaRPr lang="en-US" sz="1799" dirty="0"/>
          </a:p>
          <a:p>
            <a:pPr lvl="2"/>
            <a:endParaRPr lang="en-US" sz="1799" dirty="0"/>
          </a:p>
          <a:p>
            <a:pPr lvl="1"/>
            <a:endParaRPr lang="en-US" dirty="0"/>
          </a:p>
          <a:p>
            <a:endParaRPr lang="en-US" sz="1799" dirty="0"/>
          </a:p>
          <a:p>
            <a:endParaRPr lang="en-US" sz="1899" dirty="0"/>
          </a:p>
          <a:p>
            <a:endParaRPr lang="en-US" sz="1999" dirty="0"/>
          </a:p>
          <a:p>
            <a:pPr marL="0" indent="0">
              <a:buNone/>
            </a:pPr>
            <a:endParaRPr lang="en-US" sz="1799" dirty="0"/>
          </a:p>
          <a:p>
            <a:endParaRPr lang="en-US" sz="1999" dirty="0"/>
          </a:p>
          <a:p>
            <a:endParaRPr lang="en-US" sz="1999" dirty="0"/>
          </a:p>
          <a:p>
            <a:endParaRPr lang="en-US" sz="1999" dirty="0"/>
          </a:p>
          <a:p>
            <a:endParaRPr lang="en-US" sz="1999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C4DB15D-9427-0950-C7E6-01A0817C36A1}"/>
              </a:ext>
            </a:extLst>
          </p:cNvPr>
          <p:cNvSpPr txBox="1"/>
          <p:nvPr/>
        </p:nvSpPr>
        <p:spPr>
          <a:xfrm>
            <a:off x="457200" y="6172200"/>
            <a:ext cx="1840440" cy="276999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en-US" sz="1200" baseline="30000" dirty="0">
                <a:solidFill>
                  <a:schemeClr val="tx2">
                    <a:lumMod val="75000"/>
                  </a:schemeClr>
                </a:solidFill>
              </a:rPr>
              <a:t>1</a:t>
            </a:r>
            <a:r>
              <a:rPr lang="en-US" sz="1200" dirty="0">
                <a:solidFill>
                  <a:schemeClr val="tx2">
                    <a:lumMod val="75000"/>
                  </a:schemeClr>
                </a:solidFill>
              </a:rPr>
              <a:t>Channel Occupancy Time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091ABF1-C023-6D91-62B7-96167929CC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537" y="1750863"/>
            <a:ext cx="5105400" cy="129713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3D80B30-956C-DD25-A88F-3657AC26CD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3250196"/>
            <a:ext cx="4648200" cy="132180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12858D0-02B6-C701-11C7-F910F0F4C0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4648200"/>
            <a:ext cx="5638800" cy="181709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5270E7D-5AF7-FF96-25B2-7F773FCD5F2C}"/>
              </a:ext>
            </a:extLst>
          </p:cNvPr>
          <p:cNvSpPr txBox="1"/>
          <p:nvPr/>
        </p:nvSpPr>
        <p:spPr>
          <a:xfrm>
            <a:off x="8001000" y="1600200"/>
            <a:ext cx="3749681" cy="307777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pPr defTabSz="914400">
              <a:buClrTx/>
              <a:buSzTx/>
              <a:buFontTx/>
              <a:buNone/>
            </a:pPr>
            <a:r>
              <a:rPr lang="en-US" sz="1400" b="1" dirty="0">
                <a:solidFill>
                  <a:srgbClr val="000000"/>
                </a:solidFill>
                <a:latin typeface="+mj-lt"/>
                <a:ea typeface="+mn-ea"/>
              </a:rPr>
              <a:t>COT sharing in NR-U: UEs sharing </a:t>
            </a:r>
            <a:r>
              <a:rPr lang="en-US" sz="1400" b="1" dirty="0" err="1">
                <a:solidFill>
                  <a:srgbClr val="000000"/>
                </a:solidFill>
                <a:latin typeface="+mj-lt"/>
                <a:ea typeface="+mn-ea"/>
              </a:rPr>
              <a:t>gNB</a:t>
            </a:r>
            <a:r>
              <a:rPr lang="en-US" sz="1400" b="1" dirty="0">
                <a:solidFill>
                  <a:srgbClr val="000000"/>
                </a:solidFill>
                <a:latin typeface="+mj-lt"/>
                <a:ea typeface="+mn-ea"/>
              </a:rPr>
              <a:t> COT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0A0322B-957F-9132-FDEE-1A0B1C702069}"/>
              </a:ext>
            </a:extLst>
          </p:cNvPr>
          <p:cNvSpPr txBox="1"/>
          <p:nvPr/>
        </p:nvSpPr>
        <p:spPr>
          <a:xfrm>
            <a:off x="7696200" y="3045023"/>
            <a:ext cx="4220964" cy="307777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pPr defTabSz="914400">
              <a:buClrTx/>
              <a:buSzTx/>
              <a:buFontTx/>
              <a:buNone/>
            </a:pPr>
            <a:r>
              <a:rPr lang="en-US" sz="1400" b="1" dirty="0">
                <a:solidFill>
                  <a:srgbClr val="000000"/>
                </a:solidFill>
                <a:latin typeface="+mj-lt"/>
                <a:ea typeface="+mn-ea"/>
              </a:rPr>
              <a:t>COT sharing in NR-U: </a:t>
            </a:r>
            <a:r>
              <a:rPr lang="en-US" sz="1400" b="1" dirty="0" err="1">
                <a:solidFill>
                  <a:srgbClr val="000000"/>
                </a:solidFill>
                <a:latin typeface="+mj-lt"/>
                <a:ea typeface="+mn-ea"/>
              </a:rPr>
              <a:t>gNB</a:t>
            </a:r>
            <a:r>
              <a:rPr lang="en-US" sz="1400" b="1" dirty="0">
                <a:solidFill>
                  <a:srgbClr val="000000"/>
                </a:solidFill>
                <a:latin typeface="+mj-lt"/>
                <a:ea typeface="+mn-ea"/>
              </a:rPr>
              <a:t> sharing uplink UE COT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BAC83B1-7256-0636-F4C4-FBB101855599}"/>
              </a:ext>
            </a:extLst>
          </p:cNvPr>
          <p:cNvSpPr txBox="1"/>
          <p:nvPr/>
        </p:nvSpPr>
        <p:spPr>
          <a:xfrm>
            <a:off x="8458200" y="4495800"/>
            <a:ext cx="2117696" cy="307777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pPr defTabSz="914400">
              <a:buClrTx/>
              <a:buSzTx/>
              <a:buFontTx/>
              <a:buNone/>
            </a:pPr>
            <a:r>
              <a:rPr lang="en-US" sz="1400" b="1" dirty="0">
                <a:solidFill>
                  <a:srgbClr val="000000"/>
                </a:solidFill>
                <a:latin typeface="+mj-lt"/>
                <a:ea typeface="+mn-ea"/>
              </a:rPr>
              <a:t>Desired SL-U COT share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F2F1D-F991-19B9-C927-FE70A33DD886}"/>
              </a:ext>
            </a:extLst>
          </p:cNvPr>
          <p:cNvSpPr txBox="1"/>
          <p:nvPr/>
        </p:nvSpPr>
        <p:spPr>
          <a:xfrm>
            <a:off x="228600" y="5867400"/>
            <a:ext cx="6477000" cy="276999"/>
          </a:xfrm>
          <a:prstGeom prst="rect">
            <a:avLst/>
          </a:prstGeom>
          <a:solidFill>
            <a:srgbClr val="00FFF8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200" b="1" dirty="0">
                <a:solidFill>
                  <a:srgbClr val="000000"/>
                </a:solidFill>
                <a:latin typeface="Arial" panose="020B0604020202020204"/>
                <a:ea typeface="+mn-ea"/>
              </a:rPr>
              <a:t>UE-to-UE COT sharing is crucial to mitigate disadvantageous channel access for SL-U </a:t>
            </a:r>
          </a:p>
        </p:txBody>
      </p:sp>
    </p:spTree>
    <p:extLst>
      <p:ext uri="{BB962C8B-B14F-4D97-AF65-F5344CB8AC3E}">
        <p14:creationId xmlns:p14="http://schemas.microsoft.com/office/powerpoint/2010/main" val="7035095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4E870B-3B1F-6D31-E951-135ED7855C1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4A9259-9E3A-6082-4F23-02782845491A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Vijitha Weerackody, JHUAPL; Amitav Mukherjee, Tiami Networks; Sumit Roy, University of Washington 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97DC0AA-EA3E-748E-E8E9-7905C47B799B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January 2023</a:t>
            </a:r>
            <a:endParaRPr lang="en-GB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528823E-0F17-0640-0A83-B12F7E56C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dirty="0"/>
              <a:t>SL-U Challenge: Channel Access for Synchronization Signals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8E50870-8EB6-D8D6-A28F-BC80292430FF}"/>
              </a:ext>
            </a:extLst>
          </p:cNvPr>
          <p:cNvSpPr txBox="1">
            <a:spLocks/>
          </p:cNvSpPr>
          <p:nvPr/>
        </p:nvSpPr>
        <p:spPr>
          <a:xfrm>
            <a:off x="304800" y="1828800"/>
            <a:ext cx="5486400" cy="478485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/>
              <a:buChar char="•"/>
              <a:defRPr sz="20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93738" indent="-246063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.AppleSystemUIFont" charset="-120"/>
              <a:buChar char="-"/>
              <a:tabLst/>
              <a:defRPr sz="16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50938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80000"/>
              <a:buFont typeface="Wingdings" charset="2"/>
              <a:buChar char="§"/>
              <a:tabLst/>
              <a:defRPr sz="16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6550" indent="-227013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80000"/>
              <a:buFont typeface="Courier New" charset="0"/>
              <a:buChar char="o"/>
              <a:tabLst/>
              <a:defRPr sz="16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6375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/>
              <a:buChar char="•"/>
              <a:tabLst/>
              <a:defRPr sz="1600" kern="1200" baseline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1799" dirty="0"/>
              <a:t>Synchronization signals in SL-U have to contend for channel access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In licensed bands synchronization signals are at known locations outside the </a:t>
            </a:r>
            <a:r>
              <a:rPr lang="en-US" dirty="0" err="1"/>
              <a:t>sidelink</a:t>
            </a:r>
            <a:r>
              <a:rPr lang="en-US" dirty="0"/>
              <a:t> resource pool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799" dirty="0"/>
              <a:t> S-SSB</a:t>
            </a:r>
            <a:r>
              <a:rPr lang="en-US" sz="1799" baseline="30000" dirty="0"/>
              <a:t>2</a:t>
            </a:r>
            <a:r>
              <a:rPr lang="en-US" sz="1799" dirty="0"/>
              <a:t> access under consideration at RAN1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TS 37.213 Type 2A: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Channel idle for 25 us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Transmission duration of a single burst at most 1 </a:t>
            </a:r>
            <a:r>
              <a:rPr lang="en-US" dirty="0" err="1"/>
              <a:t>ms</a:t>
            </a:r>
            <a:endParaRPr lang="en-US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Burst duty cycle at most 1/20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799" dirty="0"/>
              <a:t>S-SSB transmissions interfere with </a:t>
            </a:r>
            <a:r>
              <a:rPr lang="en-US" sz="1799" dirty="0" err="1"/>
              <a:t>WiFi</a:t>
            </a:r>
            <a:r>
              <a:rPr lang="en-US" sz="1799" dirty="0"/>
              <a:t>/NR-U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Frequency of S-SSBs required for SL-U?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Effects (collisions/delay/throughput) of S-SSBs on WiFi/NR-U systems? </a:t>
            </a:r>
          </a:p>
          <a:p>
            <a:pPr lvl="2"/>
            <a:endParaRPr lang="en-US" sz="1799" b="1" dirty="0"/>
          </a:p>
          <a:p>
            <a:pPr lvl="2"/>
            <a:endParaRPr lang="en-US" sz="1799" dirty="0"/>
          </a:p>
          <a:p>
            <a:pPr lvl="1"/>
            <a:endParaRPr lang="en-US" dirty="0"/>
          </a:p>
          <a:p>
            <a:endParaRPr lang="en-US" sz="1799" dirty="0"/>
          </a:p>
          <a:p>
            <a:endParaRPr lang="en-US" sz="1899" dirty="0"/>
          </a:p>
          <a:p>
            <a:endParaRPr lang="en-US" sz="1999" dirty="0"/>
          </a:p>
          <a:p>
            <a:pPr marL="0" indent="0">
              <a:buNone/>
            </a:pPr>
            <a:endParaRPr lang="en-US" sz="1799" dirty="0"/>
          </a:p>
          <a:p>
            <a:endParaRPr lang="en-US" sz="1999" dirty="0"/>
          </a:p>
          <a:p>
            <a:endParaRPr lang="en-US" sz="1999" dirty="0"/>
          </a:p>
          <a:p>
            <a:endParaRPr lang="en-US" sz="1999" dirty="0"/>
          </a:p>
          <a:p>
            <a:endParaRPr lang="en-US" sz="1999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B9B4D2C-0B83-2686-15A0-8B8C6ED0F8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7527" y="1905000"/>
            <a:ext cx="5764473" cy="328139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ED378D9-564A-C4CE-C7A7-9B3685B6AB0A}"/>
              </a:ext>
            </a:extLst>
          </p:cNvPr>
          <p:cNvSpPr txBox="1"/>
          <p:nvPr/>
        </p:nvSpPr>
        <p:spPr>
          <a:xfrm>
            <a:off x="6934200" y="1828800"/>
            <a:ext cx="4391110" cy="30777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defTabSz="914400">
              <a:buClrTx/>
              <a:buSzTx/>
              <a:buFontTx/>
              <a:buNone/>
            </a:pPr>
            <a:r>
              <a:rPr lang="en-US" sz="1400" b="1" dirty="0">
                <a:solidFill>
                  <a:srgbClr val="000000"/>
                </a:solidFill>
                <a:latin typeface="+mn-lt"/>
                <a:ea typeface="+mn-ea"/>
              </a:rPr>
              <a:t>Resource pool</a:t>
            </a:r>
            <a:r>
              <a:rPr lang="en-US" sz="1400" b="1" baseline="30000" dirty="0">
                <a:solidFill>
                  <a:srgbClr val="000000"/>
                </a:solidFill>
                <a:latin typeface="+mn-lt"/>
                <a:ea typeface="+mn-ea"/>
              </a:rPr>
              <a:t>1</a:t>
            </a:r>
            <a:r>
              <a:rPr lang="en-US" sz="1400" b="1" dirty="0">
                <a:solidFill>
                  <a:srgbClr val="000000"/>
                </a:solidFill>
                <a:latin typeface="+mn-lt"/>
                <a:ea typeface="+mn-ea"/>
              </a:rPr>
              <a:t> and S-SSB in </a:t>
            </a:r>
            <a:r>
              <a:rPr lang="en-US" sz="1400" b="1" dirty="0" err="1">
                <a:solidFill>
                  <a:srgbClr val="000000"/>
                </a:solidFill>
                <a:latin typeface="+mn-lt"/>
                <a:ea typeface="+mn-ea"/>
              </a:rPr>
              <a:t>sidelink</a:t>
            </a:r>
            <a:r>
              <a:rPr lang="en-US" sz="1400" b="1" dirty="0">
                <a:solidFill>
                  <a:srgbClr val="000000"/>
                </a:solidFill>
                <a:latin typeface="+mn-lt"/>
                <a:ea typeface="+mn-ea"/>
              </a:rPr>
              <a:t> (licensed bands)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AABBA8B-8053-ED3D-061F-7ECA5FE4B545}"/>
              </a:ext>
            </a:extLst>
          </p:cNvPr>
          <p:cNvSpPr txBox="1"/>
          <p:nvPr/>
        </p:nvSpPr>
        <p:spPr>
          <a:xfrm>
            <a:off x="457200" y="6019800"/>
            <a:ext cx="10287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3000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Z. Ali, S.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Lagén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L.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Giupponi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and R.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Rouil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"3GPP NR V2X Mode 2: Overview, Models and System-Level Evaluation," in 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IEEE Access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vol. 9, pp. 89554-89579, 2021.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3000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S-SSB –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Sidelink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Synchronization Signal Block</a:t>
            </a:r>
          </a:p>
        </p:txBody>
      </p:sp>
    </p:spTree>
    <p:extLst>
      <p:ext uri="{BB962C8B-B14F-4D97-AF65-F5344CB8AC3E}">
        <p14:creationId xmlns:p14="http://schemas.microsoft.com/office/powerpoint/2010/main" val="24066525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C4ED3-41B4-C56F-DB42-66003C63E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306387"/>
            <a:ext cx="10361084" cy="1065213"/>
          </a:xfrm>
        </p:spPr>
        <p:txBody>
          <a:bodyPr/>
          <a:lstStyle/>
          <a:p>
            <a:r>
              <a:rPr lang="en-US" dirty="0"/>
              <a:t>Enhancements to </a:t>
            </a:r>
            <a:r>
              <a:rPr lang="en-US" dirty="0" err="1"/>
              <a:t>Sidelink</a:t>
            </a:r>
            <a:r>
              <a:rPr lang="en-US" dirty="0"/>
              <a:t> to Address the Challenges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744B78-9CF2-7E7E-3746-9A666C05E36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516174-26E2-58DE-F5BC-F7E4D3D19B34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Vijitha Weerackody, JHUAPL; Amitav Mukherjee, Tiami Networks; Sumit Roy, University of Washington 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3A72493-69AA-899C-AF35-AE9BBA679C35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January 2023</a:t>
            </a:r>
            <a:endParaRPr lang="en-GB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E0CC2FC-633F-AC0D-ACD5-2BCB2462AEB4}"/>
              </a:ext>
            </a:extLst>
          </p:cNvPr>
          <p:cNvSpPr txBox="1">
            <a:spLocks/>
          </p:cNvSpPr>
          <p:nvPr/>
        </p:nvSpPr>
        <p:spPr>
          <a:xfrm>
            <a:off x="457200" y="1524000"/>
            <a:ext cx="5715000" cy="440458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/>
              <a:buChar char="•"/>
              <a:defRPr sz="20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93738" indent="-246063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.AppleSystemUIFont" charset="-120"/>
              <a:buChar char="-"/>
              <a:tabLst/>
              <a:defRPr sz="16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50938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80000"/>
              <a:buFont typeface="Wingdings" charset="2"/>
              <a:buChar char="§"/>
              <a:tabLst/>
              <a:defRPr sz="16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6550" indent="-227013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80000"/>
              <a:buFont typeface="Courier New" charset="0"/>
              <a:buChar char="o"/>
              <a:tabLst/>
              <a:defRPr sz="16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6375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/>
              <a:buChar char="•"/>
              <a:tabLst/>
              <a:defRPr sz="1600" kern="1200" baseline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Cyclic Prefix (CP) extension (CPE) (NR-U feature)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Decreases guard periods for improved access to channel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Applicable to PSFCH symbol (feedback UE) and UE-to-UE COT share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Multiple starting positions (NR-U feature)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Transmissions at multiple symbol positions within a </a:t>
            </a:r>
            <a:r>
              <a:rPr lang="en-US" dirty="0" err="1"/>
              <a:t>sidelink</a:t>
            </a:r>
            <a:r>
              <a:rPr lang="en-US" dirty="0"/>
              <a:t> slot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Provides enhanced access to the channel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Transmissions in contiguous </a:t>
            </a:r>
            <a:r>
              <a:rPr lang="en-US" sz="1800" dirty="0" err="1"/>
              <a:t>sidelink</a:t>
            </a:r>
            <a:r>
              <a:rPr lang="en-US" sz="1800" dirty="0"/>
              <a:t> slots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Higher data rates once the channel is accessed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May decrease the channel usage time for other UEs</a:t>
            </a:r>
          </a:p>
          <a:p>
            <a:pPr lvl="1"/>
            <a:endParaRPr lang="en-US" b="1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sz="2199" i="1" dirty="0"/>
          </a:p>
          <a:p>
            <a:pPr lvl="1"/>
            <a:endParaRPr lang="en-US" dirty="0"/>
          </a:p>
          <a:p>
            <a:endParaRPr lang="en-US" sz="1799" dirty="0"/>
          </a:p>
          <a:p>
            <a:endParaRPr lang="en-US" sz="1899" dirty="0"/>
          </a:p>
          <a:p>
            <a:endParaRPr lang="en-US" sz="1999" dirty="0"/>
          </a:p>
          <a:p>
            <a:pPr marL="0" indent="0">
              <a:buNone/>
            </a:pPr>
            <a:endParaRPr lang="en-US" sz="1799" dirty="0"/>
          </a:p>
          <a:p>
            <a:endParaRPr lang="en-US" sz="1999" dirty="0"/>
          </a:p>
          <a:p>
            <a:endParaRPr lang="en-US" sz="1999" dirty="0"/>
          </a:p>
          <a:p>
            <a:endParaRPr lang="en-US" sz="1999" dirty="0"/>
          </a:p>
          <a:p>
            <a:endParaRPr lang="en-US" sz="1999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DEE5BDE-80A4-DF8F-63F2-FDFBC7EDAE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5400" y="1143000"/>
            <a:ext cx="2971800" cy="14370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64982A4-0A2A-4764-6B2D-32357C8934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0" y="2514600"/>
            <a:ext cx="4941125" cy="205395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899D8D2-6CD3-FF1A-6B58-0062798B73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4419600"/>
            <a:ext cx="3810000" cy="205762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3059494-B4D1-4FAD-3C4A-A1FA58FEF2C2}"/>
              </a:ext>
            </a:extLst>
          </p:cNvPr>
          <p:cNvSpPr txBox="1"/>
          <p:nvPr/>
        </p:nvSpPr>
        <p:spPr>
          <a:xfrm>
            <a:off x="9067800" y="1143000"/>
            <a:ext cx="2821606" cy="253916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pPr defTabSz="914400">
              <a:buClrTx/>
              <a:buSzTx/>
              <a:buFontTx/>
              <a:buNone/>
            </a:pPr>
            <a:r>
              <a:rPr lang="en-US" sz="1050" b="1" dirty="0">
                <a:solidFill>
                  <a:srgbClr val="000000"/>
                </a:solidFill>
                <a:latin typeface="+mj-lt"/>
                <a:ea typeface="+mn-ea"/>
              </a:rPr>
              <a:t>CPE before the AGC of PSFCH transmission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9D4DBC8-8497-09EF-5868-8BCEA65E6105}"/>
              </a:ext>
            </a:extLst>
          </p:cNvPr>
          <p:cNvSpPr txBox="1"/>
          <p:nvPr/>
        </p:nvSpPr>
        <p:spPr>
          <a:xfrm>
            <a:off x="8534400" y="2438400"/>
            <a:ext cx="2479520" cy="230772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pPr defTabSz="914400">
              <a:buClrTx/>
              <a:buSzTx/>
              <a:buFontTx/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-110" charset="0"/>
                <a:ea typeface="+mn-ea"/>
              </a:rPr>
              <a:t>CPE before the AGC of UE2 transmission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6658EF3-DF8F-F122-0BA7-77678DB3ED89}"/>
              </a:ext>
            </a:extLst>
          </p:cNvPr>
          <p:cNvSpPr txBox="1"/>
          <p:nvPr/>
        </p:nvSpPr>
        <p:spPr>
          <a:xfrm>
            <a:off x="8686800" y="4267200"/>
            <a:ext cx="2787943" cy="230832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pPr defTabSz="914400">
              <a:buClrTx/>
              <a:buSzTx/>
              <a:buFontTx/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-110" charset="0"/>
                <a:ea typeface="+mn-ea"/>
              </a:rPr>
              <a:t>Half-slot starting position combined with CPE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613AC58-42E3-C836-EB5D-54E324CDBD2B}"/>
              </a:ext>
            </a:extLst>
          </p:cNvPr>
          <p:cNvSpPr txBox="1"/>
          <p:nvPr/>
        </p:nvSpPr>
        <p:spPr>
          <a:xfrm>
            <a:off x="7391400" y="5791200"/>
            <a:ext cx="1219200" cy="338554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defTabSz="914400">
              <a:buClrTx/>
              <a:buSzTx/>
              <a:buFontTx/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-110" charset="0"/>
                <a:ea typeface="+mn-ea"/>
              </a:rPr>
              <a:t>Transmissions at half-slot boundaries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9943BE4-117E-EB67-561B-3BA252BC72C1}"/>
              </a:ext>
            </a:extLst>
          </p:cNvPr>
          <p:cNvSpPr txBox="1"/>
          <p:nvPr/>
        </p:nvSpPr>
        <p:spPr>
          <a:xfrm>
            <a:off x="7391400" y="4800600"/>
            <a:ext cx="1219200" cy="338554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defTabSz="914400">
              <a:buClrTx/>
              <a:buSzTx/>
              <a:buFontTx/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-110" charset="0"/>
                <a:ea typeface="+mn-ea"/>
              </a:rPr>
              <a:t>Transmissions at slot boundaries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A27D98C-21E6-636E-FE87-7ADA6FAF7FFE}"/>
              </a:ext>
            </a:extLst>
          </p:cNvPr>
          <p:cNvSpPr txBox="1"/>
          <p:nvPr/>
        </p:nvSpPr>
        <p:spPr>
          <a:xfrm>
            <a:off x="533400" y="5486400"/>
            <a:ext cx="5562600" cy="584775"/>
          </a:xfrm>
          <a:prstGeom prst="rect">
            <a:avLst/>
          </a:prstGeom>
          <a:solidFill>
            <a:srgbClr val="00FFF8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defTabSz="914400">
              <a:buClrTx/>
              <a:buSzTx/>
              <a:buFontTx/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-110" charset="0"/>
                <a:ea typeface="+mn-ea"/>
              </a:rPr>
              <a:t>All these enhancements are currently under consideration at RAN1 as part of the </a:t>
            </a:r>
            <a:r>
              <a:rPr lang="en-US" sz="1600" b="1" dirty="0" err="1">
                <a:solidFill>
                  <a:srgbClr val="000000"/>
                </a:solidFill>
                <a:latin typeface="Arial" pitchFamily="-110" charset="0"/>
                <a:ea typeface="+mn-ea"/>
              </a:rPr>
              <a:t>sidelink</a:t>
            </a:r>
            <a:r>
              <a:rPr lang="en-US" sz="1600" b="1" dirty="0">
                <a:solidFill>
                  <a:srgbClr val="000000"/>
                </a:solidFill>
                <a:latin typeface="Arial" pitchFamily="-110" charset="0"/>
                <a:ea typeface="+mn-ea"/>
              </a:rPr>
              <a:t> Work Item</a:t>
            </a:r>
          </a:p>
        </p:txBody>
      </p:sp>
    </p:spTree>
    <p:extLst>
      <p:ext uri="{BB962C8B-B14F-4D97-AF65-F5344CB8AC3E}">
        <p14:creationId xmlns:p14="http://schemas.microsoft.com/office/powerpoint/2010/main" val="16898126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BD5B5-AF45-4481-513E-FE621653A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Coexistence Analyses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877664-D06B-3C20-AD3D-6E3F902397A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B8BA21-CDCC-C963-8B27-BE6EBF8E759B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Vijitha Weerackody, JHUAPL; Amitav Mukherjee, Tiami Networks; Sumit Roy, University of Washington 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9DEC6CF-98DB-36C9-43B9-754F34000096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January 2023</a:t>
            </a:r>
            <a:endParaRPr lang="en-GB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9006525-8A33-6A69-0706-10DC08622F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Rel-16 study on NR-U coexistence with 802.11ac or another NR-U network in TR 38.889 was focused on 5 GHz</a:t>
            </a:r>
          </a:p>
          <a:p>
            <a:r>
              <a:rPr lang="en-US" dirty="0"/>
              <a:t>Rel-17 </a:t>
            </a:r>
            <a:r>
              <a:rPr lang="en-US" dirty="0" err="1"/>
              <a:t>FeURLLC</a:t>
            </a:r>
            <a:r>
              <a:rPr lang="en-US" dirty="0"/>
              <a:t> did not have an extensive coexistence study</a:t>
            </a:r>
          </a:p>
          <a:p>
            <a:r>
              <a:rPr lang="en-US" dirty="0"/>
              <a:t>Rel-18 SL-U has 6 GHz SL-U + WiFi coexistence as optional scenario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Coexistence simulations between SL-U and WiFi largely based on 3GPP TR38.889 from Rel-16, no updates made to Wi-Fi assumptions</a:t>
            </a:r>
          </a:p>
          <a:p>
            <a:pPr lvl="1"/>
            <a:endParaRPr lang="en-US" dirty="0"/>
          </a:p>
          <a:p>
            <a:r>
              <a:rPr lang="en-US" b="1" dirty="0"/>
              <a:t>Recommendations to 802.11 </a:t>
            </a:r>
            <a:r>
              <a:rPr lang="en-US" b="1" dirty="0" err="1"/>
              <a:t>Coex</a:t>
            </a:r>
            <a:r>
              <a:rPr lang="en-US" b="1" dirty="0"/>
              <a:t> SC: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Track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coex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simulation assumptions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Monitor the use of one-shot LBT (Type 2) for multiple categories of transmissions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Monitor conditions where UEs are allowed to share a COT without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gNB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intervention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14699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Abstract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xfrm>
            <a:off x="990600" y="1676400"/>
            <a:ext cx="10439400" cy="4113213"/>
          </a:xfrm>
          <a:ln/>
        </p:spPr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3GPP RAN1 is currently extending NR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idelink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operation to 5-7 GHz unlicensed spectrum (SL-U). Several issues remain under discussion regarding SL-U channel access and physical channel design in these bands, notably: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Listen Before Talk (LBT) type for synch, feedback, and data channels, including one-shot LBT.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UE-to-UE COT sharing in pairs and groups.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Key points to track for IEEE 802.11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Coexistence simulations between SL-U and WiFi have been largely based on 3GPP TR38.889 from Rel-16, and there have been no updates to account for Wi-Fi 6E/7 operation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use of one-shot (Type 2) LBT for multiple types of transmissions –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e.g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ACK/NACK,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sidelink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broadcast &amp; synch etc.   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itchFamily="2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Conditions where UEs are allowed to share a COT without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gNB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intervention.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presentation will discuss the pertinent 3GPP developments on the above topics. </a:t>
            </a:r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Vijitha Weerackody, JHUAPL; Amitav Mukherjee, Tiami Networks; Sumit Roy, University of Washington 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January 2023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10361084" cy="1065213"/>
          </a:xfrm>
        </p:spPr>
        <p:txBody>
          <a:bodyPr/>
          <a:lstStyle/>
          <a:p>
            <a:r>
              <a:rPr lang="en-GB" dirty="0"/>
              <a:t>3GPP Work Item on NR </a:t>
            </a:r>
            <a:r>
              <a:rPr lang="en-GB" dirty="0" err="1"/>
              <a:t>Sidelink</a:t>
            </a:r>
            <a:r>
              <a:rPr lang="en-GB" dirty="0"/>
              <a:t> Evolution</a:t>
            </a:r>
            <a:r>
              <a:rPr lang="en-GB" baseline="30000" dirty="0"/>
              <a:t>1</a:t>
            </a:r>
            <a:r>
              <a:rPr lang="en-GB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10515600" cy="1600200"/>
          </a:xfrm>
        </p:spPr>
        <p:txBody>
          <a:bodyPr/>
          <a:lstStyle/>
          <a:p>
            <a:pPr marL="0" marR="0" lvl="0" indent="0" hangingPunct="0">
              <a:spcBef>
                <a:spcPts val="600"/>
              </a:spcBef>
              <a:spcAft>
                <a:spcPts val="0"/>
              </a:spcAft>
            </a:pPr>
            <a:r>
              <a:rPr lang="en-GB" sz="1800" b="0" u="sng" dirty="0">
                <a:effectLst/>
                <a:ea typeface="Batang" panose="02030600000101010101" pitchFamily="18" charset="-127"/>
                <a:cs typeface="Times" pitchFamily="2" charset="0"/>
              </a:rPr>
              <a:t>Objective 2</a:t>
            </a:r>
            <a:r>
              <a:rPr lang="en-GB" sz="1800" b="0" dirty="0">
                <a:effectLst/>
                <a:ea typeface="Batang" panose="02030600000101010101" pitchFamily="18" charset="-127"/>
                <a:cs typeface="Times" pitchFamily="2" charset="0"/>
              </a:rPr>
              <a:t>: Study and specify support of </a:t>
            </a:r>
            <a:r>
              <a:rPr lang="en-GB" sz="1800" b="0" dirty="0" err="1">
                <a:effectLst/>
                <a:ea typeface="Batang" panose="02030600000101010101" pitchFamily="18" charset="-127"/>
                <a:cs typeface="Times" pitchFamily="2" charset="0"/>
              </a:rPr>
              <a:t>sidelink</a:t>
            </a:r>
            <a:r>
              <a:rPr lang="en-GB" sz="1800" b="0" dirty="0">
                <a:effectLst/>
                <a:ea typeface="Batang" panose="02030600000101010101" pitchFamily="18" charset="-127"/>
                <a:cs typeface="Times" pitchFamily="2" charset="0"/>
              </a:rPr>
              <a:t> on unlicensed spectrum for both mode 1 and mode 2 where </a:t>
            </a:r>
            <a:r>
              <a:rPr lang="en-GB" sz="1800" b="0" dirty="0" err="1">
                <a:effectLst/>
                <a:ea typeface="Batang" panose="02030600000101010101" pitchFamily="18" charset="-127"/>
                <a:cs typeface="Times" pitchFamily="2" charset="0"/>
              </a:rPr>
              <a:t>Uu</a:t>
            </a:r>
            <a:r>
              <a:rPr lang="en-GB" sz="1800" b="0" dirty="0">
                <a:effectLst/>
                <a:ea typeface="Batang" panose="02030600000101010101" pitchFamily="18" charset="-127"/>
                <a:cs typeface="Times" pitchFamily="2" charset="0"/>
              </a:rPr>
              <a:t> operation for mode 1 is limited to licensed spectrum only [RAN1, RAN2, RAN4]</a:t>
            </a:r>
            <a:endParaRPr lang="en-US" sz="1800" b="0" dirty="0">
              <a:effectLst/>
              <a:ea typeface="Batang" panose="02030600000101010101" pitchFamily="18" charset="-127"/>
            </a:endParaRPr>
          </a:p>
          <a:p>
            <a:pPr marL="342900" marR="0" lvl="0" indent="-342900" hangingPunct="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1800" b="0" dirty="0">
                <a:effectLst/>
                <a:ea typeface="Malgun Gothic" panose="020B0503020000020004" pitchFamily="34" charset="-127"/>
                <a:cs typeface="Times" pitchFamily="2" charset="0"/>
              </a:rPr>
              <a:t>Channel access mechanisms from NR-U</a:t>
            </a:r>
            <a:r>
              <a:rPr lang="en-GB" sz="1800" b="0" baseline="30000" dirty="0">
                <a:effectLst/>
                <a:ea typeface="Malgun Gothic" panose="020B0503020000020004" pitchFamily="34" charset="-127"/>
                <a:cs typeface="Times" pitchFamily="2" charset="0"/>
              </a:rPr>
              <a:t>2</a:t>
            </a:r>
            <a:r>
              <a:rPr lang="en-GB" sz="1800" b="0" dirty="0">
                <a:effectLst/>
                <a:ea typeface="Malgun Gothic" panose="020B0503020000020004" pitchFamily="34" charset="-127"/>
                <a:cs typeface="Times" pitchFamily="2" charset="0"/>
              </a:rPr>
              <a:t> </a:t>
            </a:r>
            <a:r>
              <a:rPr lang="en-GB" sz="1800" b="0" u="sng" dirty="0">
                <a:effectLst/>
                <a:ea typeface="Malgun Gothic" panose="020B0503020000020004" pitchFamily="34" charset="-127"/>
                <a:cs typeface="Times" pitchFamily="2" charset="0"/>
              </a:rPr>
              <a:t>shall be reused </a:t>
            </a:r>
            <a:r>
              <a:rPr lang="en-GB" sz="1800" b="0" dirty="0">
                <a:effectLst/>
                <a:ea typeface="Malgun Gothic" panose="020B0503020000020004" pitchFamily="34" charset="-127"/>
                <a:cs typeface="Times" pitchFamily="2" charset="0"/>
              </a:rPr>
              <a:t>for </a:t>
            </a:r>
            <a:r>
              <a:rPr lang="en-GB" sz="1800" b="0" dirty="0" err="1">
                <a:effectLst/>
                <a:ea typeface="Malgun Gothic" panose="020B0503020000020004" pitchFamily="34" charset="-127"/>
                <a:cs typeface="Times" pitchFamily="2" charset="0"/>
              </a:rPr>
              <a:t>sidelink</a:t>
            </a:r>
            <a:r>
              <a:rPr lang="en-GB" sz="1800" b="0" dirty="0">
                <a:effectLst/>
                <a:ea typeface="Malgun Gothic" panose="020B0503020000020004" pitchFamily="34" charset="-127"/>
                <a:cs typeface="Times" pitchFamily="2" charset="0"/>
              </a:rPr>
              <a:t> unlicensed operation</a:t>
            </a:r>
            <a:endParaRPr lang="en-US" sz="1800" b="0" dirty="0">
              <a:effectLst/>
              <a:ea typeface="Malgun Gothic" panose="020B0503020000020004" pitchFamily="34" charset="-127"/>
              <a:cs typeface="Times" pitchFamily="2" charset="0"/>
            </a:endParaRPr>
          </a:p>
          <a:p>
            <a:pPr marL="342900" marR="0" lvl="0" indent="-342900" hangingPunct="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1800" b="0" dirty="0">
                <a:effectLst/>
                <a:ea typeface="Malgun Gothic" panose="020B0503020000020004" pitchFamily="34" charset="-127"/>
                <a:cs typeface="Times" pitchFamily="2" charset="0"/>
              </a:rPr>
              <a:t>Focus on FR1 unlicensed bands (n46 and n96/n102)</a:t>
            </a:r>
            <a:endParaRPr lang="en-US" sz="1800" b="0" dirty="0">
              <a:effectLst/>
              <a:ea typeface="Malgun Gothic" panose="020B0503020000020004" pitchFamily="34" charset="-127"/>
              <a:cs typeface="Times" pitchFamily="2" charset="0"/>
            </a:endParaRPr>
          </a:p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Vijitha Weerackody, JHUAPL; Amitav Mukherjee, Tiami Networks; Sumit Roy, University of Washington 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January 2023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CE862B0-CDBC-8D45-0C1B-45402733A3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590800"/>
            <a:ext cx="6530261" cy="3392796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7E4B6D0-736D-7D81-380A-5595564FFA74}"/>
              </a:ext>
            </a:extLst>
          </p:cNvPr>
          <p:cNvSpPr txBox="1">
            <a:spLocks/>
          </p:cNvSpPr>
          <p:nvPr/>
        </p:nvSpPr>
        <p:spPr bwMode="auto">
          <a:xfrm>
            <a:off x="8001000" y="3200400"/>
            <a:ext cx="3200400" cy="1295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 hangingPunct="0">
              <a:spcAft>
                <a:spcPts val="0"/>
              </a:spcAft>
            </a:pPr>
            <a:r>
              <a:rPr lang="en-GB" sz="1400" kern="0" dirty="0">
                <a:ea typeface="Batang" panose="02030600000101010101" pitchFamily="18" charset="-127"/>
              </a:rPr>
              <a:t>Legend</a:t>
            </a:r>
          </a:p>
          <a:p>
            <a:pPr marL="0" indent="0" hangingPunct="0">
              <a:lnSpc>
                <a:spcPts val="144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200" b="0" kern="0" dirty="0">
                <a:ea typeface="Batang" panose="02030600000101010101" pitchFamily="18" charset="-127"/>
              </a:rPr>
              <a:t>AP-1, AP-2: IEEE 802.11 Access Points</a:t>
            </a:r>
          </a:p>
          <a:p>
            <a:pPr marL="0" indent="0" hangingPunct="0">
              <a:lnSpc>
                <a:spcPts val="144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200" b="0" kern="0" dirty="0" err="1">
                <a:ea typeface="Batang" panose="02030600000101010101" pitchFamily="18" charset="-127"/>
              </a:rPr>
              <a:t>gNB</a:t>
            </a:r>
            <a:r>
              <a:rPr lang="en-GB" sz="1200" b="0" kern="0" dirty="0">
                <a:ea typeface="Batang" panose="02030600000101010101" pitchFamily="18" charset="-127"/>
              </a:rPr>
              <a:t>: 3GPP New Radio (NR) base station</a:t>
            </a:r>
          </a:p>
          <a:p>
            <a:pPr marL="0" indent="0" hangingPunct="0">
              <a:lnSpc>
                <a:spcPts val="144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200" b="0" kern="0" dirty="0">
                <a:ea typeface="Batang" panose="02030600000101010101" pitchFamily="18" charset="-127"/>
              </a:rPr>
              <a:t>NR-U: NR operations in unlicensed band</a:t>
            </a:r>
          </a:p>
          <a:p>
            <a:pPr marL="0" indent="0" hangingPunct="0">
              <a:lnSpc>
                <a:spcPts val="144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200" b="0" kern="0" dirty="0">
                <a:ea typeface="Batang" panose="02030600000101010101" pitchFamily="18" charset="-127"/>
              </a:rPr>
              <a:t>SL Mode-1: </a:t>
            </a:r>
            <a:r>
              <a:rPr lang="en-GB" sz="1200" b="0" kern="0" dirty="0" err="1">
                <a:ea typeface="Batang" panose="02030600000101010101" pitchFamily="18" charset="-127"/>
              </a:rPr>
              <a:t>Sidelink</a:t>
            </a:r>
            <a:r>
              <a:rPr lang="en-GB" sz="1200" b="0" kern="0" dirty="0">
                <a:ea typeface="Batang" panose="02030600000101010101" pitchFamily="18" charset="-127"/>
              </a:rPr>
              <a:t> mode 1</a:t>
            </a:r>
          </a:p>
          <a:p>
            <a:pPr marL="0" indent="0" hangingPunct="0">
              <a:lnSpc>
                <a:spcPts val="144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200" b="0" kern="0" dirty="0">
                <a:ea typeface="Batang" panose="02030600000101010101" pitchFamily="18" charset="-127"/>
              </a:rPr>
              <a:t>SL Mode-2: </a:t>
            </a:r>
            <a:r>
              <a:rPr lang="en-GB" sz="1200" b="0" kern="0" dirty="0" err="1">
                <a:ea typeface="Batang" panose="02030600000101010101" pitchFamily="18" charset="-127"/>
              </a:rPr>
              <a:t>Sidelink</a:t>
            </a:r>
            <a:r>
              <a:rPr lang="en-GB" sz="1200" b="0" kern="0" dirty="0">
                <a:ea typeface="Batang" panose="02030600000101010101" pitchFamily="18" charset="-127"/>
              </a:rPr>
              <a:t> mode 2</a:t>
            </a:r>
            <a:endParaRPr lang="en-US" sz="1200" b="0" kern="0" dirty="0">
              <a:ea typeface="Batang" panose="02030600000101010101" pitchFamily="18" charset="-127"/>
            </a:endParaRPr>
          </a:p>
          <a:p>
            <a:endParaRPr lang="en-GB" kern="0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17134FB-208A-EAD4-18B7-AAE893C6E2B5}"/>
              </a:ext>
            </a:extLst>
          </p:cNvPr>
          <p:cNvSpPr txBox="1">
            <a:spLocks/>
          </p:cNvSpPr>
          <p:nvPr/>
        </p:nvSpPr>
        <p:spPr bwMode="auto">
          <a:xfrm>
            <a:off x="8001000" y="4419600"/>
            <a:ext cx="4495800" cy="990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ts val="1540"/>
              </a:lnSpc>
              <a:spcBef>
                <a:spcPts val="0"/>
              </a:spcBef>
            </a:pPr>
            <a:r>
              <a:rPr lang="en-GB" sz="1200" b="0" kern="0" dirty="0" err="1"/>
              <a:t>Sidelink</a:t>
            </a:r>
            <a:r>
              <a:rPr lang="en-GB" sz="1200" b="0" kern="0" dirty="0"/>
              <a:t> supports direct UE-to-UE links</a:t>
            </a:r>
          </a:p>
          <a:p>
            <a:pPr>
              <a:lnSpc>
                <a:spcPts val="1540"/>
              </a:lnSpc>
              <a:spcBef>
                <a:spcPts val="0"/>
              </a:spcBef>
            </a:pPr>
            <a:r>
              <a:rPr lang="en-GB" sz="1200" b="0" kern="0" dirty="0" err="1"/>
              <a:t>Sidelink</a:t>
            </a:r>
            <a:r>
              <a:rPr lang="en-GB" sz="1200" b="0" kern="0" dirty="0"/>
              <a:t> mode 1: </a:t>
            </a:r>
            <a:r>
              <a:rPr lang="en-GB" sz="1200" b="0" kern="0" dirty="0" err="1"/>
              <a:t>gNB</a:t>
            </a:r>
            <a:r>
              <a:rPr lang="en-GB" sz="1200" b="0" kern="0" dirty="0"/>
              <a:t> allocates resources for UEs</a:t>
            </a:r>
          </a:p>
          <a:p>
            <a:pPr>
              <a:lnSpc>
                <a:spcPts val="1540"/>
              </a:lnSpc>
              <a:spcBef>
                <a:spcPts val="0"/>
              </a:spcBef>
            </a:pPr>
            <a:r>
              <a:rPr lang="en-GB" sz="1200" b="0" kern="0" dirty="0" err="1"/>
              <a:t>Sidelink</a:t>
            </a:r>
            <a:r>
              <a:rPr lang="en-GB" sz="1200" b="0" kern="0" dirty="0"/>
              <a:t> mode 2: autonomous resource allocation (without </a:t>
            </a:r>
            <a:r>
              <a:rPr lang="en-GB" sz="1200" b="0" kern="0" dirty="0" err="1"/>
              <a:t>gNB</a:t>
            </a:r>
            <a:r>
              <a:rPr lang="en-GB" sz="1200" b="0" kern="0" dirty="0"/>
              <a:t>)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0B991AF-27E3-030C-6CBA-0ECC822D333D}"/>
              </a:ext>
            </a:extLst>
          </p:cNvPr>
          <p:cNvSpPr txBox="1"/>
          <p:nvPr/>
        </p:nvSpPr>
        <p:spPr>
          <a:xfrm>
            <a:off x="838200" y="6019800"/>
            <a:ext cx="88392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>
              <a:spcBef>
                <a:spcPts val="0"/>
              </a:spcBef>
              <a:spcAft>
                <a:spcPts val="0"/>
              </a:spcAft>
            </a:pPr>
            <a:r>
              <a:rPr lang="en-US" sz="1100" baseline="30000" dirty="0">
                <a:solidFill>
                  <a:srgbClr val="000000"/>
                </a:solidFill>
                <a:latin typeface="+mn-lt"/>
                <a:ea typeface="Batang" panose="02030600000101010101" pitchFamily="18" charset="-127"/>
              </a:rPr>
              <a:t>1 </a:t>
            </a:r>
            <a:r>
              <a:rPr lang="en-US" sz="1100" dirty="0">
                <a:solidFill>
                  <a:srgbClr val="000000"/>
                </a:solidFill>
                <a:latin typeface="+mn-lt"/>
                <a:ea typeface="Batang" panose="02030600000101010101" pitchFamily="18" charset="-127"/>
              </a:rPr>
              <a:t>OPPO, "WID revision: NR </a:t>
            </a:r>
            <a:r>
              <a:rPr lang="en-US" sz="1100" dirty="0" err="1">
                <a:solidFill>
                  <a:srgbClr val="000000"/>
                </a:solidFill>
                <a:latin typeface="+mn-lt"/>
                <a:ea typeface="Batang" panose="02030600000101010101" pitchFamily="18" charset="-127"/>
              </a:rPr>
              <a:t>sidelink</a:t>
            </a:r>
            <a:r>
              <a:rPr lang="en-US" sz="1100" dirty="0">
                <a:solidFill>
                  <a:srgbClr val="000000"/>
                </a:solidFill>
                <a:latin typeface="+mn-lt"/>
                <a:ea typeface="Batang" panose="02030600000101010101" pitchFamily="18" charset="-127"/>
              </a:rPr>
              <a:t> evolution," RP-222806. 3GPP TSG RAN Meeting #98-e, December 12 – 16, 2022.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1100" baseline="30000" dirty="0">
                <a:solidFill>
                  <a:srgbClr val="000000"/>
                </a:solidFill>
                <a:latin typeface="+mn-lt"/>
                <a:ea typeface="Batang" panose="02030600000101010101" pitchFamily="18" charset="-127"/>
              </a:rPr>
              <a:t>2 </a:t>
            </a:r>
            <a:r>
              <a:rPr lang="en-US" sz="1100" dirty="0">
                <a:solidFill>
                  <a:srgbClr val="000000"/>
                </a:solidFill>
                <a:latin typeface="+mn-lt"/>
                <a:ea typeface="Batang" panose="02030600000101010101" pitchFamily="18" charset="-127"/>
              </a:rPr>
              <a:t>3GPP TS 37.213: "Physical layer procedures for shared spectrum channel access."</a:t>
            </a:r>
          </a:p>
        </p:txBody>
      </p:sp>
    </p:spTree>
    <p:extLst>
      <p:ext uri="{BB962C8B-B14F-4D97-AF65-F5344CB8AC3E}">
        <p14:creationId xmlns:p14="http://schemas.microsoft.com/office/powerpoint/2010/main" val="4883735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81000"/>
            <a:ext cx="11125200" cy="1065213"/>
          </a:xfrm>
        </p:spPr>
        <p:txBody>
          <a:bodyPr/>
          <a:lstStyle/>
          <a:p>
            <a:r>
              <a:rPr lang="en-GB" dirty="0"/>
              <a:t>Regulatory Requirements at 5 and 6 GHz Unlicensed Bands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10744200" cy="1676400"/>
          </a:xfrm>
        </p:spPr>
        <p:txBody>
          <a:bodyPr/>
          <a:lstStyle/>
          <a:p>
            <a:pPr marL="0" marR="0" lvl="0" indent="0" hangingPunct="0">
              <a:spcBef>
                <a:spcPts val="600"/>
              </a:spcBef>
              <a:spcAft>
                <a:spcPts val="0"/>
              </a:spcAft>
            </a:pPr>
            <a:r>
              <a:rPr lang="en-GB" sz="1800" b="0" u="sng" dirty="0">
                <a:ea typeface="Batang" panose="02030600000101010101" pitchFamily="18" charset="-127"/>
              </a:rPr>
              <a:t>5 GHz band</a:t>
            </a:r>
            <a:r>
              <a:rPr lang="en-GB" sz="1800" b="0" dirty="0">
                <a:ea typeface="Batang" panose="02030600000101010101" pitchFamily="18" charset="-127"/>
              </a:rPr>
              <a:t>: USA</a:t>
            </a:r>
            <a:r>
              <a:rPr lang="en-GB" sz="1800" b="0" baseline="30000" dirty="0">
                <a:ea typeface="Batang" panose="02030600000101010101" pitchFamily="18" charset="-127"/>
              </a:rPr>
              <a:t>1</a:t>
            </a:r>
            <a:r>
              <a:rPr lang="en-GB" sz="1800" b="0" dirty="0">
                <a:ea typeface="Batang" panose="02030600000101010101" pitchFamily="18" charset="-127"/>
              </a:rPr>
              <a:t>, European Union</a:t>
            </a:r>
            <a:r>
              <a:rPr lang="en-GB" sz="1800" b="0" baseline="30000" dirty="0">
                <a:ea typeface="Batang" panose="02030600000101010101" pitchFamily="18" charset="-127"/>
              </a:rPr>
              <a:t>2</a:t>
            </a:r>
            <a:r>
              <a:rPr lang="en-GB" sz="1800" b="0" dirty="0">
                <a:ea typeface="Batang" panose="02030600000101010101" pitchFamily="18" charset="-127"/>
              </a:rPr>
              <a:t> and many countries/region allow unlicensed operations</a:t>
            </a:r>
          </a:p>
          <a:p>
            <a:pPr marR="0" lvl="0" hangingPunct="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b="0" dirty="0">
                <a:ea typeface="Batang" panose="02030600000101010101" pitchFamily="18" charset="-127"/>
              </a:rPr>
              <a:t>Access Point (AP)-to-client and client-to-client operations authorized</a:t>
            </a:r>
          </a:p>
          <a:p>
            <a:pPr marR="0" lvl="0" hangingPunct="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b="0" dirty="0">
                <a:ea typeface="Batang" panose="02030600000101010101" pitchFamily="18" charset="-127"/>
              </a:rPr>
              <a:t>Table summarizes the regulations in the USA/European Union</a:t>
            </a:r>
          </a:p>
          <a:p>
            <a:pPr lvl="1" hangingPunct="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ea typeface="Batang" panose="02030600000101010101" pitchFamily="18" charset="-127"/>
              </a:rPr>
              <a:t>DFS (Dynamic Frequency Selection): protects radar operations. A different frequency channel must be selected for at least 30 minutes if a radar is detected</a:t>
            </a:r>
            <a:endParaRPr lang="en-GB" sz="1600" b="0" dirty="0">
              <a:ea typeface="Batang" panose="02030600000101010101" pitchFamily="18" charset="-127"/>
            </a:endParaRPr>
          </a:p>
          <a:p>
            <a:pPr marR="0" lvl="0" hangingPunct="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2000" b="0" dirty="0">
              <a:ea typeface="Batang" panose="02030600000101010101" pitchFamily="18" charset="-127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Vijitha Weerackody, JHUAPL; Amitav Mukherjee, Tiami Networks; Sumit Roy, University of Washington 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January 2023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FA6DDFE-1AE4-954B-AC04-66D1714896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895600"/>
            <a:ext cx="8610600" cy="230863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8D5C75E-27E6-B58B-FEC1-B1012F5A7B61}"/>
              </a:ext>
            </a:extLst>
          </p:cNvPr>
          <p:cNvSpPr txBox="1"/>
          <p:nvPr/>
        </p:nvSpPr>
        <p:spPr>
          <a:xfrm>
            <a:off x="9144000" y="2971800"/>
            <a:ext cx="2895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0000"/>
                </a:solidFill>
                <a:latin typeface="+mn-lt"/>
                <a:ea typeface="Batang" panose="02030600000101010101" pitchFamily="18" charset="-127"/>
              </a:rPr>
              <a:t>Legend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000000"/>
                </a:solidFill>
                <a:latin typeface="+mn-lt"/>
                <a:ea typeface="Batang" panose="02030600000101010101" pitchFamily="18" charset="-127"/>
              </a:rPr>
              <a:t>TPC: Transmit Power Control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000000"/>
                </a:solidFill>
                <a:latin typeface="+mn-lt"/>
                <a:ea typeface="Batang" panose="02030600000101010101" pitchFamily="18" charset="-127"/>
              </a:rPr>
              <a:t>EIRP: Effective Isotropic Radiated Power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2694628-AB44-0497-2288-4C3BF3EF67E2}"/>
              </a:ext>
            </a:extLst>
          </p:cNvPr>
          <p:cNvSpPr txBox="1"/>
          <p:nvPr/>
        </p:nvSpPr>
        <p:spPr>
          <a:xfrm>
            <a:off x="152400" y="6096000"/>
            <a:ext cx="11811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>
              <a:spcBef>
                <a:spcPts val="0"/>
              </a:spcBef>
              <a:spcAft>
                <a:spcPts val="0"/>
              </a:spcAft>
            </a:pPr>
            <a:r>
              <a:rPr lang="en-US" sz="1050" baseline="30000" dirty="0">
                <a:solidFill>
                  <a:srgbClr val="000000"/>
                </a:solidFill>
                <a:latin typeface="+mn-lt"/>
                <a:ea typeface="Batang" panose="02030600000101010101" pitchFamily="18" charset="-127"/>
              </a:rPr>
              <a:t>1 </a:t>
            </a:r>
            <a:r>
              <a:rPr lang="en-US" sz="1050" dirty="0">
                <a:solidFill>
                  <a:srgbClr val="000000"/>
                </a:solidFill>
                <a:latin typeface="+mn-lt"/>
                <a:ea typeface="Batang" panose="02030600000101010101" pitchFamily="18" charset="-127"/>
              </a:rPr>
              <a:t>United States Code of Federal Regulations, 47 CFR 15.407, </a:t>
            </a:r>
            <a:r>
              <a:rPr lang="en-US" sz="1050" dirty="0">
                <a:solidFill>
                  <a:srgbClr val="000000"/>
                </a:solidFill>
                <a:latin typeface="+mn-lt"/>
                <a:ea typeface="Batang" panose="02030600000101010101" pitchFamily="18" charset="-127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https://www.ecfr.gov/current/title-47/chapter-I/subchapter-A/part-15/subpart-E/section-15.407</a:t>
            </a:r>
            <a:r>
              <a:rPr lang="en-US" sz="1050" dirty="0">
                <a:solidFill>
                  <a:srgbClr val="000000"/>
                </a:solidFill>
                <a:latin typeface="+mn-lt"/>
                <a:ea typeface="Batang" panose="02030600000101010101" pitchFamily="18" charset="-127"/>
              </a:rPr>
              <a:t> </a:t>
            </a:r>
          </a:p>
          <a:p>
            <a:pPr marR="0" lvl="0" algn="just">
              <a:spcBef>
                <a:spcPts val="0"/>
              </a:spcBef>
              <a:spcAft>
                <a:spcPts val="0"/>
              </a:spcAft>
            </a:pPr>
            <a:r>
              <a:rPr lang="en-US" sz="1050" baseline="30000" dirty="0">
                <a:solidFill>
                  <a:srgbClr val="000000"/>
                </a:solidFill>
                <a:latin typeface="+mn-lt"/>
                <a:ea typeface="Batang" panose="02030600000101010101" pitchFamily="18" charset="-127"/>
              </a:rPr>
              <a:t>2 </a:t>
            </a:r>
            <a:r>
              <a:rPr lang="en-US" sz="1050" dirty="0">
                <a:solidFill>
                  <a:srgbClr val="000000"/>
                </a:solidFill>
                <a:latin typeface="+mn-lt"/>
                <a:ea typeface="Batang" panose="02030600000101010101" pitchFamily="18" charset="-127"/>
              </a:rPr>
              <a:t>ECC Decision (04)08, “On the </a:t>
            </a:r>
            <a:r>
              <a:rPr lang="en-US" sz="1050" dirty="0" err="1">
                <a:solidFill>
                  <a:srgbClr val="000000"/>
                </a:solidFill>
                <a:latin typeface="+mn-lt"/>
                <a:ea typeface="Batang" panose="02030600000101010101" pitchFamily="18" charset="-127"/>
              </a:rPr>
              <a:t>harmonised</a:t>
            </a:r>
            <a:r>
              <a:rPr lang="en-US" sz="1050" dirty="0">
                <a:solidFill>
                  <a:srgbClr val="000000"/>
                </a:solidFill>
                <a:latin typeface="+mn-lt"/>
                <a:ea typeface="Batang" panose="02030600000101010101" pitchFamily="18" charset="-127"/>
              </a:rPr>
              <a:t> use of the 5 GHz frequency bands for Wireless Access Systems including Radio Local Area Networks (WAS/RLAN),” approved 09 July 2004, latest amended 2 July 2021.</a:t>
            </a:r>
          </a:p>
          <a:p>
            <a:pPr marR="0" lvl="0" algn="just">
              <a:spcBef>
                <a:spcPts val="0"/>
              </a:spcBef>
              <a:spcAft>
                <a:spcPts val="0"/>
              </a:spcAft>
            </a:pPr>
            <a:endParaRPr lang="en-US" sz="1100" dirty="0">
              <a:solidFill>
                <a:srgbClr val="000000"/>
              </a:solidFill>
              <a:latin typeface="+mn-lt"/>
              <a:ea typeface="Batang" panose="02030600000101010101" pitchFamily="18" charset="-127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42FC345-05E3-A40C-02AF-C635EAFD42C7}"/>
              </a:ext>
            </a:extLst>
          </p:cNvPr>
          <p:cNvSpPr txBox="1">
            <a:spLocks/>
          </p:cNvSpPr>
          <p:nvPr/>
        </p:nvSpPr>
        <p:spPr bwMode="auto">
          <a:xfrm>
            <a:off x="381000" y="5334000"/>
            <a:ext cx="10515600" cy="685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 hangingPunct="0">
              <a:spcAft>
                <a:spcPts val="0"/>
              </a:spcAft>
            </a:pPr>
            <a:r>
              <a:rPr lang="en-GB" sz="1800" b="0" u="sng" kern="0" dirty="0">
                <a:ea typeface="Batang" panose="02030600000101010101" pitchFamily="18" charset="-127"/>
              </a:rPr>
              <a:t>6 GHz band</a:t>
            </a:r>
            <a:r>
              <a:rPr lang="en-GB" sz="1800" b="0" kern="0" dirty="0">
                <a:ea typeface="Batang" panose="02030600000101010101" pitchFamily="18" charset="-127"/>
              </a:rPr>
              <a:t>: Only AP-to-client operations, not client-to-client, authorized in the USA (47 CFR § 15.407 (d)(5))  </a:t>
            </a:r>
          </a:p>
          <a:p>
            <a:pPr marL="285750" indent="-285750" hangingPunct="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b="0" kern="0" dirty="0">
                <a:ea typeface="Batang" panose="02030600000101010101" pitchFamily="18" charset="-127"/>
              </a:rPr>
              <a:t>European Union: indoor and outdoor operations authorized in 5.925 – 6.425 GHz frequency band</a:t>
            </a:r>
          </a:p>
        </p:txBody>
      </p:sp>
    </p:spTree>
    <p:extLst>
      <p:ext uri="{BB962C8B-B14F-4D97-AF65-F5344CB8AC3E}">
        <p14:creationId xmlns:p14="http://schemas.microsoft.com/office/powerpoint/2010/main" val="307369354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57200"/>
            <a:ext cx="10361084" cy="1065213"/>
          </a:xfrm>
        </p:spPr>
        <p:txBody>
          <a:bodyPr/>
          <a:lstStyle/>
          <a:p>
            <a:r>
              <a:rPr lang="en-GB" dirty="0"/>
              <a:t>3GPP Emission/Bandwidth Requirements</a:t>
            </a:r>
            <a:r>
              <a:rPr lang="en-GB" baseline="30000" dirty="0"/>
              <a:t>1,2</a:t>
            </a:r>
            <a:r>
              <a:rPr lang="en-GB" dirty="0"/>
              <a:t>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Vijitha Weerackody, JHUAPL; Amitav Mukherjee, Tiami Networks; Sumit Roy, University of Washington 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January 2023</a:t>
            </a:r>
            <a:endParaRPr lang="en-GB"/>
          </a:p>
        </p:txBody>
      </p:sp>
      <p:sp>
        <p:nvSpPr>
          <p:cNvPr id="14" name="Rectangle: Rounded Corners 5">
            <a:extLst>
              <a:ext uri="{FF2B5EF4-FFF2-40B4-BE49-F238E27FC236}">
                <a16:creationId xmlns:a16="http://schemas.microsoft.com/office/drawing/2014/main" id="{9F69B108-B786-2AD5-FEAD-72C9B624F11D}"/>
              </a:ext>
            </a:extLst>
          </p:cNvPr>
          <p:cNvSpPr/>
          <p:nvPr/>
        </p:nvSpPr>
        <p:spPr>
          <a:xfrm>
            <a:off x="1663337" y="1740932"/>
            <a:ext cx="7950926" cy="400594"/>
          </a:xfrm>
          <a:prstGeom prst="roundRect">
            <a:avLst/>
          </a:prstGeom>
          <a:solidFill>
            <a:srgbClr val="ED7D31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n96</a:t>
            </a:r>
          </a:p>
        </p:txBody>
      </p:sp>
      <p:sp>
        <p:nvSpPr>
          <p:cNvPr id="15" name="Rectangle: Rounded Corners 6">
            <a:extLst>
              <a:ext uri="{FF2B5EF4-FFF2-40B4-BE49-F238E27FC236}">
                <a16:creationId xmlns:a16="http://schemas.microsoft.com/office/drawing/2014/main" id="{3ADEF532-FBA8-F28B-E773-FB3DD023A362}"/>
              </a:ext>
            </a:extLst>
          </p:cNvPr>
          <p:cNvSpPr/>
          <p:nvPr/>
        </p:nvSpPr>
        <p:spPr>
          <a:xfrm>
            <a:off x="1663337" y="2344342"/>
            <a:ext cx="3953692" cy="400594"/>
          </a:xfrm>
          <a:prstGeom prst="roundRect">
            <a:avLst/>
          </a:prstGeom>
          <a:solidFill>
            <a:srgbClr val="5B9BD5">
              <a:lumMod val="60000"/>
              <a:lumOff val="40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n102</a:t>
            </a:r>
          </a:p>
        </p:txBody>
      </p:sp>
      <p:sp>
        <p:nvSpPr>
          <p:cNvPr id="16" name="Rectangle: Rounded Corners 7">
            <a:extLst>
              <a:ext uri="{FF2B5EF4-FFF2-40B4-BE49-F238E27FC236}">
                <a16:creationId xmlns:a16="http://schemas.microsoft.com/office/drawing/2014/main" id="{5A534A40-CCF7-450B-F69F-53A84CFD679A}"/>
              </a:ext>
            </a:extLst>
          </p:cNvPr>
          <p:cNvSpPr/>
          <p:nvPr/>
        </p:nvSpPr>
        <p:spPr>
          <a:xfrm>
            <a:off x="5638800" y="2344342"/>
            <a:ext cx="3953692" cy="400594"/>
          </a:xfrm>
          <a:prstGeom prst="roundRect">
            <a:avLst/>
          </a:prstGeom>
          <a:solidFill>
            <a:srgbClr val="70AD47">
              <a:lumMod val="60000"/>
              <a:lumOff val="40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n104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327E280-64FB-98D1-1B31-BEA8698BE719}"/>
              </a:ext>
            </a:extLst>
          </p:cNvPr>
          <p:cNvSpPr txBox="1"/>
          <p:nvPr/>
        </p:nvSpPr>
        <p:spPr>
          <a:xfrm>
            <a:off x="1094110" y="137160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800" dirty="0">
                <a:solidFill>
                  <a:prstClr val="black"/>
                </a:solidFill>
                <a:latin typeface="Calibri" panose="020F0502020204030204"/>
                <a:ea typeface="+mn-ea"/>
              </a:rPr>
              <a:t>5925 MHz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5CDC658-DBE8-CFA5-8DB7-7E173DAED905}"/>
              </a:ext>
            </a:extLst>
          </p:cNvPr>
          <p:cNvSpPr txBox="1"/>
          <p:nvPr/>
        </p:nvSpPr>
        <p:spPr>
          <a:xfrm>
            <a:off x="9223562" y="137233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800" dirty="0">
                <a:solidFill>
                  <a:prstClr val="black"/>
                </a:solidFill>
                <a:latin typeface="Calibri" panose="020F0502020204030204"/>
                <a:ea typeface="+mn-ea"/>
              </a:rPr>
              <a:t>7125 MHz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C8A204C-6B89-492B-C209-C42031938A6F}"/>
              </a:ext>
            </a:extLst>
          </p:cNvPr>
          <p:cNvSpPr txBox="1"/>
          <p:nvPr/>
        </p:nvSpPr>
        <p:spPr>
          <a:xfrm>
            <a:off x="5058688" y="2718334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800" dirty="0">
                <a:solidFill>
                  <a:prstClr val="black"/>
                </a:solidFill>
                <a:latin typeface="Calibri" panose="020F0502020204030204"/>
                <a:ea typeface="+mn-ea"/>
              </a:rPr>
              <a:t>6425 MHz</a:t>
            </a:r>
          </a:p>
        </p:txBody>
      </p:sp>
      <p:graphicFrame>
        <p:nvGraphicFramePr>
          <p:cNvPr id="23" name="Table 12">
            <a:extLst>
              <a:ext uri="{FF2B5EF4-FFF2-40B4-BE49-F238E27FC236}">
                <a16:creationId xmlns:a16="http://schemas.microsoft.com/office/drawing/2014/main" id="{CC6D313F-5204-354D-73C4-81A39CCE44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8339786"/>
              </p:ext>
            </p:extLst>
          </p:nvPr>
        </p:nvGraphicFramePr>
        <p:xfrm>
          <a:off x="914400" y="3200400"/>
          <a:ext cx="9298286" cy="1885078"/>
        </p:xfrm>
        <a:graphic>
          <a:graphicData uri="http://schemas.openxmlformats.org/drawingml/2006/table">
            <a:tbl>
              <a:tblPr firstRow="1" bandRow="1"/>
              <a:tblGrid>
                <a:gridCol w="1132730">
                  <a:extLst>
                    <a:ext uri="{9D8B030D-6E8A-4147-A177-3AD203B41FA5}">
                      <a16:colId xmlns:a16="http://schemas.microsoft.com/office/drawing/2014/main" val="3325273232"/>
                    </a:ext>
                  </a:extLst>
                </a:gridCol>
                <a:gridCol w="2120283">
                  <a:extLst>
                    <a:ext uri="{9D8B030D-6E8A-4147-A177-3AD203B41FA5}">
                      <a16:colId xmlns:a16="http://schemas.microsoft.com/office/drawing/2014/main" val="1087428093"/>
                    </a:ext>
                  </a:extLst>
                </a:gridCol>
                <a:gridCol w="1617333">
                  <a:extLst>
                    <a:ext uri="{9D8B030D-6E8A-4147-A177-3AD203B41FA5}">
                      <a16:colId xmlns:a16="http://schemas.microsoft.com/office/drawing/2014/main" val="326963778"/>
                    </a:ext>
                  </a:extLst>
                </a:gridCol>
                <a:gridCol w="2051250">
                  <a:extLst>
                    <a:ext uri="{9D8B030D-6E8A-4147-A177-3AD203B41FA5}">
                      <a16:colId xmlns:a16="http://schemas.microsoft.com/office/drawing/2014/main" val="3456777752"/>
                    </a:ext>
                  </a:extLst>
                </a:gridCol>
                <a:gridCol w="2376690">
                  <a:extLst>
                    <a:ext uri="{9D8B030D-6E8A-4147-A177-3AD203B41FA5}">
                      <a16:colId xmlns:a16="http://schemas.microsoft.com/office/drawing/2014/main" val="3352074231"/>
                    </a:ext>
                  </a:extLst>
                </a:gridCol>
              </a:tblGrid>
              <a:tr h="50331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Band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gNB max carrier BW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gNB ACLR limit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UE max carrier BW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Max aggregated CA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8740620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n96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80 MHz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35 dB / 40 dB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100 MHz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320 MHz (80+80+80+80)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1345142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n102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80 MHz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35 dB / 40 dB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100 MHz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TBD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494113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n104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100 MHz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35 dB / 40 dB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100 MHz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TBD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5637844"/>
                  </a:ext>
                </a:extLst>
              </a:tr>
            </a:tbl>
          </a:graphicData>
        </a:graphic>
      </p:graphicFrame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BE7C160E-5585-2E01-7B90-88334C9403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410200"/>
            <a:ext cx="8686800" cy="762000"/>
          </a:xfrm>
        </p:spPr>
        <p:txBody>
          <a:bodyPr/>
          <a:lstStyle/>
          <a:p>
            <a:pPr marL="285750" indent="-285750" hangingPunct="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b="0" dirty="0">
                <a:ea typeface="Batang" panose="02030600000101010101" pitchFamily="18" charset="-127"/>
              </a:rPr>
              <a:t>Channelization generally follows 20/40/60/80/100 MHz operation</a:t>
            </a:r>
          </a:p>
          <a:p>
            <a:pPr marL="285750" marR="0" lvl="0" indent="-285750" hangingPunct="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b="0" dirty="0">
                <a:ea typeface="Batang" panose="02030600000101010101" pitchFamily="18" charset="-127"/>
              </a:rPr>
              <a:t>EIRP limits are country-, region-specific</a:t>
            </a:r>
          </a:p>
          <a:p>
            <a:pPr marR="0" lvl="0" hangingPunct="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2000" b="0" dirty="0">
              <a:ea typeface="Batang" panose="02030600000101010101" pitchFamily="18" charset="-127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185BA06-91D4-017E-1CF4-467087D7694A}"/>
              </a:ext>
            </a:extLst>
          </p:cNvPr>
          <p:cNvSpPr txBox="1"/>
          <p:nvPr/>
        </p:nvSpPr>
        <p:spPr>
          <a:xfrm>
            <a:off x="10210800" y="3200400"/>
            <a:ext cx="22098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0000"/>
                </a:solidFill>
                <a:latin typeface="+mn-lt"/>
                <a:ea typeface="Batang" panose="02030600000101010101" pitchFamily="18" charset="-127"/>
              </a:rPr>
              <a:t>Legend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000000"/>
                </a:solidFill>
                <a:latin typeface="+mn-lt"/>
                <a:ea typeface="Batang" panose="02030600000101010101" pitchFamily="18" charset="-127"/>
              </a:rPr>
              <a:t>ACLR: Adjacent Channel Leakage ratio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000000"/>
                </a:solidFill>
                <a:latin typeface="+mn-lt"/>
                <a:ea typeface="Batang" panose="02030600000101010101" pitchFamily="18" charset="-127"/>
              </a:rPr>
              <a:t>CA: Carrier Aggregation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4F9254-A29E-9DB4-01A4-64337DB5E916}"/>
              </a:ext>
            </a:extLst>
          </p:cNvPr>
          <p:cNvSpPr txBox="1"/>
          <p:nvPr/>
        </p:nvSpPr>
        <p:spPr>
          <a:xfrm>
            <a:off x="838200" y="6172200"/>
            <a:ext cx="4572000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>
              <a:spcBef>
                <a:spcPts val="0"/>
              </a:spcBef>
              <a:spcAft>
                <a:spcPts val="0"/>
              </a:spcAft>
            </a:pPr>
            <a:r>
              <a:rPr lang="en-US" sz="1200" baseline="30000" dirty="0">
                <a:solidFill>
                  <a:srgbClr val="000000"/>
                </a:solidFill>
                <a:latin typeface="+mn-lt"/>
                <a:ea typeface="Batang" panose="02030600000101010101" pitchFamily="18" charset="-127"/>
              </a:rPr>
              <a:t>1 </a:t>
            </a:r>
            <a:r>
              <a:rPr lang="en-US" sz="1200" dirty="0">
                <a:solidFill>
                  <a:srgbClr val="000000"/>
                </a:solidFill>
                <a:latin typeface="+mn-lt"/>
                <a:ea typeface="Batang" panose="02030600000101010101" pitchFamily="18" charset="-127"/>
              </a:rPr>
              <a:t>3GPP TS 38.101,  </a:t>
            </a:r>
            <a:r>
              <a:rPr lang="en-US" sz="1200" baseline="30000" dirty="0">
                <a:solidFill>
                  <a:srgbClr val="000000"/>
                </a:solidFill>
                <a:latin typeface="+mn-lt"/>
                <a:ea typeface="Batang" panose="02030600000101010101" pitchFamily="18" charset="-127"/>
              </a:rPr>
              <a:t>2</a:t>
            </a:r>
            <a:r>
              <a:rPr lang="en-US" sz="1200" dirty="0">
                <a:solidFill>
                  <a:srgbClr val="000000"/>
                </a:solidFill>
                <a:latin typeface="+mn-lt"/>
                <a:ea typeface="Batang" panose="02030600000101010101" pitchFamily="18" charset="-127"/>
              </a:rPr>
              <a:t>3GPP TS 38.104</a:t>
            </a:r>
            <a:r>
              <a:rPr lang="en-US" sz="1050" dirty="0">
                <a:solidFill>
                  <a:srgbClr val="000000"/>
                </a:solidFill>
                <a:latin typeface="+mn-lt"/>
                <a:ea typeface="Batang" panose="02030600000101010101" pitchFamily="18" charset="-127"/>
              </a:rPr>
              <a:t>.</a:t>
            </a:r>
          </a:p>
          <a:p>
            <a:pPr marR="0" lvl="0" algn="just">
              <a:spcBef>
                <a:spcPts val="0"/>
              </a:spcBef>
              <a:spcAft>
                <a:spcPts val="0"/>
              </a:spcAft>
            </a:pPr>
            <a:endParaRPr lang="en-US" sz="1100" dirty="0">
              <a:solidFill>
                <a:srgbClr val="000000"/>
              </a:solidFill>
              <a:latin typeface="+mn-lt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3564180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3FC14-6DA8-ED63-8F26-4980E05FD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Channel access mechanisms</a:t>
            </a:r>
            <a:r>
              <a:rPr lang="en-US" baseline="30000" dirty="0"/>
              <a:t>1,2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6131A7-707B-6FE6-4F7C-7AB810799FE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D4058A-8777-4154-5660-CAD8B3645145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Vijitha Weerackody, JHUAPL; Amitav Mukherjee, Tiami Networks; Sumit Roy, University of Washington 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C03DFB0-30E8-D577-977A-FF3F22872385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January 2023</a:t>
            </a:r>
            <a:endParaRPr lang="en-GB" dirty="0"/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01909C50-D12B-948E-D9A5-DFFD85E65B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4845151"/>
              </p:ext>
            </p:extLst>
          </p:nvPr>
        </p:nvGraphicFramePr>
        <p:xfrm>
          <a:off x="990600" y="1981200"/>
          <a:ext cx="7634593" cy="4130040"/>
        </p:xfrm>
        <a:graphic>
          <a:graphicData uri="http://schemas.openxmlformats.org/drawingml/2006/table">
            <a:tbl>
              <a:tblPr firstRow="1" bandRow="1"/>
              <a:tblGrid>
                <a:gridCol w="1908648">
                  <a:extLst>
                    <a:ext uri="{9D8B030D-6E8A-4147-A177-3AD203B41FA5}">
                      <a16:colId xmlns:a16="http://schemas.microsoft.com/office/drawing/2014/main" val="2830819580"/>
                    </a:ext>
                  </a:extLst>
                </a:gridCol>
                <a:gridCol w="1908648">
                  <a:extLst>
                    <a:ext uri="{9D8B030D-6E8A-4147-A177-3AD203B41FA5}">
                      <a16:colId xmlns:a16="http://schemas.microsoft.com/office/drawing/2014/main" val="2963825470"/>
                    </a:ext>
                  </a:extLst>
                </a:gridCol>
                <a:gridCol w="1910677">
                  <a:extLst>
                    <a:ext uri="{9D8B030D-6E8A-4147-A177-3AD203B41FA5}">
                      <a16:colId xmlns:a16="http://schemas.microsoft.com/office/drawing/2014/main" val="3220484863"/>
                    </a:ext>
                  </a:extLst>
                </a:gridCol>
                <a:gridCol w="1906620">
                  <a:extLst>
                    <a:ext uri="{9D8B030D-6E8A-4147-A177-3AD203B41FA5}">
                      <a16:colId xmlns:a16="http://schemas.microsoft.com/office/drawing/2014/main" val="1240644902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R16 NR-U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R17 </a:t>
                      </a:r>
                      <a:r>
                        <a:rPr lang="en-US" dirty="0" err="1"/>
                        <a:t>FeURLLC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R18 SL-U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8938713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Access modes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Dynamic</a:t>
                      </a:r>
                    </a:p>
                    <a:p>
                      <a:r>
                        <a:rPr lang="en-US" dirty="0"/>
                        <a:t>Semi-static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Semi-static + UE-initiated COT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Dynamic</a:t>
                      </a:r>
                    </a:p>
                    <a:p>
                      <a:r>
                        <a:rPr lang="en-US" dirty="0"/>
                        <a:t>Semi-static (TBC)</a:t>
                      </a:r>
                    </a:p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3131778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Energy Detect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-72 dBm/20 MHz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-72 dBm/20 MHz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-72 dBm/20 MHz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9047621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Max COT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8 ms or 10 ms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8 ms or 10 ms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8 ms or 10 ms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3441079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No-LBT transmissions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Responding transmissions within 25 us of end of initiating transmission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Responding transmissions within 25 us of end of initiating transmission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TBC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7623046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Short sensing transmissions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SS-PBCH, PRACH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UL to initiate COT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TBC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5513000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DEECAB94-5B31-4302-14C2-2A6E43308367}"/>
              </a:ext>
            </a:extLst>
          </p:cNvPr>
          <p:cNvSpPr txBox="1"/>
          <p:nvPr/>
        </p:nvSpPr>
        <p:spPr>
          <a:xfrm>
            <a:off x="8610600" y="3124200"/>
            <a:ext cx="3124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Semi-static access applicable when absence of other technologies is guaranteed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tx1"/>
                </a:solidFill>
              </a:rPr>
              <a:t>FeURRLC</a:t>
            </a:r>
            <a:r>
              <a:rPr lang="en-US" sz="1600" dirty="0">
                <a:solidFill>
                  <a:schemeClr val="tx1"/>
                </a:solidFill>
              </a:rPr>
              <a:t> adds UE-initiated COT to the semi-static access mode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F47606-5220-F033-B630-65EF92796B8D}"/>
              </a:ext>
            </a:extLst>
          </p:cNvPr>
          <p:cNvSpPr txBox="1"/>
          <p:nvPr/>
        </p:nvSpPr>
        <p:spPr>
          <a:xfrm>
            <a:off x="990600" y="6172200"/>
            <a:ext cx="4572000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>
              <a:spcBef>
                <a:spcPts val="0"/>
              </a:spcBef>
              <a:spcAft>
                <a:spcPts val="0"/>
              </a:spcAft>
            </a:pPr>
            <a:r>
              <a:rPr lang="en-US" sz="1200" baseline="30000" dirty="0">
                <a:solidFill>
                  <a:srgbClr val="000000"/>
                </a:solidFill>
                <a:latin typeface="+mn-lt"/>
                <a:ea typeface="Batang" panose="02030600000101010101" pitchFamily="18" charset="-127"/>
              </a:rPr>
              <a:t>1 </a:t>
            </a:r>
            <a:r>
              <a:rPr lang="en-US" sz="1200" dirty="0">
                <a:solidFill>
                  <a:srgbClr val="000000"/>
                </a:solidFill>
                <a:latin typeface="+mn-lt"/>
                <a:ea typeface="Batang" panose="02030600000101010101" pitchFamily="18" charset="-127"/>
              </a:rPr>
              <a:t>3GPP TS 37.213,  </a:t>
            </a:r>
            <a:r>
              <a:rPr lang="en-US" sz="1200" baseline="30000" dirty="0">
                <a:solidFill>
                  <a:srgbClr val="000000"/>
                </a:solidFill>
                <a:latin typeface="+mn-lt"/>
                <a:ea typeface="Batang" panose="02030600000101010101" pitchFamily="18" charset="-127"/>
              </a:rPr>
              <a:t>2</a:t>
            </a:r>
            <a:r>
              <a:rPr lang="en-US" sz="1200" dirty="0">
                <a:solidFill>
                  <a:srgbClr val="000000"/>
                </a:solidFill>
                <a:latin typeface="+mn-lt"/>
                <a:ea typeface="Batang" panose="02030600000101010101" pitchFamily="18" charset="-127"/>
              </a:rPr>
              <a:t>3GPP TS 38.212</a:t>
            </a:r>
            <a:r>
              <a:rPr lang="en-US" sz="1050" dirty="0">
                <a:solidFill>
                  <a:srgbClr val="000000"/>
                </a:solidFill>
                <a:latin typeface="+mn-lt"/>
                <a:ea typeface="Batang" panose="02030600000101010101" pitchFamily="18" charset="-127"/>
              </a:rPr>
              <a:t>.</a:t>
            </a:r>
          </a:p>
          <a:p>
            <a:pPr marR="0" lvl="0" algn="just">
              <a:spcBef>
                <a:spcPts val="0"/>
              </a:spcBef>
              <a:spcAft>
                <a:spcPts val="0"/>
              </a:spcAft>
            </a:pPr>
            <a:endParaRPr lang="en-US" sz="1100" dirty="0">
              <a:solidFill>
                <a:srgbClr val="000000"/>
              </a:solidFill>
              <a:latin typeface="+mn-lt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228664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914400" y="533400"/>
            <a:ext cx="10361084" cy="1065213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NR-U Downlink Channel Access Procedure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531D307C-65C7-4BB3-B44A-1501D36803F7}" type="slidenum">
              <a:rPr lang="en-GB"/>
              <a:pPr/>
              <a:t>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Vijitha Weerackody, JHUAPL; Amitav Mukherjee, Tiami Networks; Sumit Roy, University of Washington 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January 2023</a:t>
            </a:r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C635CD0-4524-79DB-4174-B1EC765E93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524000"/>
            <a:ext cx="9047036" cy="4854196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AC4C493-7AAB-A88E-2272-E54AE5B261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2438400"/>
            <a:ext cx="2362200" cy="1676400"/>
          </a:xfrm>
        </p:spPr>
        <p:txBody>
          <a:bodyPr/>
          <a:lstStyle/>
          <a:p>
            <a:pPr marL="0" marR="0" lvl="0" indent="0" hangingPunct="0">
              <a:spcBef>
                <a:spcPts val="600"/>
              </a:spcBef>
              <a:spcAft>
                <a:spcPts val="0"/>
              </a:spcAft>
            </a:pPr>
            <a:r>
              <a:rPr lang="en-GB" sz="1600" b="0" dirty="0">
                <a:ea typeface="Batang" panose="02030600000101010101" pitchFamily="18" charset="-127"/>
              </a:rPr>
              <a:t>NR-U channel access procedures are specified in 3GPP TS 37.213</a:t>
            </a:r>
          </a:p>
          <a:p>
            <a:pPr marL="285750" marR="0" lvl="0" indent="-285750" hangingPunct="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600" b="0" dirty="0" err="1">
                <a:ea typeface="Batang" panose="02030600000101010101" pitchFamily="18" charset="-127"/>
              </a:rPr>
              <a:t>Sidelink</a:t>
            </a:r>
            <a:r>
              <a:rPr lang="en-GB" sz="1600" b="0" dirty="0">
                <a:ea typeface="Batang" panose="02030600000101010101" pitchFamily="18" charset="-127"/>
              </a:rPr>
              <a:t> should use this channel access procedure</a:t>
            </a:r>
          </a:p>
          <a:p>
            <a:pPr marL="0" marR="0" lvl="0" indent="0" hangingPunct="0">
              <a:spcBef>
                <a:spcPts val="600"/>
              </a:spcBef>
              <a:spcAft>
                <a:spcPts val="0"/>
              </a:spcAft>
            </a:pPr>
            <a:endParaRPr lang="en-GB" sz="1600" b="0" dirty="0">
              <a:ea typeface="Batang" panose="02030600000101010101" pitchFamily="18" charset="-127"/>
            </a:endParaRPr>
          </a:p>
          <a:p>
            <a:pPr marR="0" lvl="0" hangingPunct="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2000" b="0" dirty="0">
              <a:ea typeface="Batang" panose="02030600000101010101" pitchFamily="18" charset="-127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455723A4-26F1-A5FA-1B15-C2E230B4D1D9}"/>
                  </a:ext>
                </a:extLst>
              </p:cNvPr>
              <p:cNvSpPr txBox="1">
                <a:spLocks noGrp="1"/>
              </p:cNvSpPr>
              <p:nvPr>
                <p:ph idx="1"/>
              </p:nvPr>
            </p:nvSpPr>
            <p:spPr>
              <a:xfrm>
                <a:off x="381000" y="1676400"/>
                <a:ext cx="11201400" cy="2209799"/>
              </a:xfrm>
              <a:prstGeom prst="rect">
                <a:avLst/>
              </a:prstGeom>
            </p:spPr>
            <p:txBody>
              <a:bodyPr vert="horz" lIns="0" tIns="0" rIns="0" bIns="0" rtlCol="0">
                <a:normAutofit fontScale="92500"/>
              </a:bodyPr>
              <a:lstStyle>
                <a:lvl1pPr marL="22860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Font typeface="Arial"/>
                  <a:buChar char="•"/>
                  <a:defRPr sz="2000" kern="1200">
                    <a:solidFill>
                      <a:schemeClr val="tx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693738" indent="-246063" algn="l" defTabSz="914400" rtl="0" eaLnBrk="1" latinLnBrk="0" hangingPunct="1">
                  <a:lnSpc>
                    <a:spcPct val="100000"/>
                  </a:lnSpc>
                  <a:spcBef>
                    <a:spcPts val="400"/>
                  </a:spcBef>
                  <a:buFont typeface=".AppleSystemUIFont" charset="-120"/>
                  <a:buChar char="-"/>
                  <a:tabLst/>
                  <a:defRPr sz="1600" kern="1200">
                    <a:solidFill>
                      <a:schemeClr val="tx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50938" indent="-228600" algn="l" defTabSz="914400" rtl="0" eaLnBrk="1" latinLnBrk="0" hangingPunct="1">
                  <a:lnSpc>
                    <a:spcPct val="100000"/>
                  </a:lnSpc>
                  <a:spcBef>
                    <a:spcPts val="400"/>
                  </a:spcBef>
                  <a:buSzPct val="80000"/>
                  <a:buFont typeface="Wingdings" charset="2"/>
                  <a:buChar char="§"/>
                  <a:tabLst/>
                  <a:defRPr sz="1600" kern="1200">
                    <a:solidFill>
                      <a:schemeClr val="tx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6550" indent="-227013" algn="l" defTabSz="914400" rtl="0" eaLnBrk="1" latinLnBrk="0" hangingPunct="1">
                  <a:lnSpc>
                    <a:spcPct val="100000"/>
                  </a:lnSpc>
                  <a:spcBef>
                    <a:spcPts val="400"/>
                  </a:spcBef>
                  <a:buSzPct val="80000"/>
                  <a:buFont typeface="Courier New" charset="0"/>
                  <a:buChar char="o"/>
                  <a:tabLst/>
                  <a:defRPr sz="1600" kern="1200">
                    <a:solidFill>
                      <a:schemeClr val="tx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63750" indent="-228600" algn="l" defTabSz="914400" rtl="0" eaLnBrk="1" latinLnBrk="0" hangingPunct="1">
                  <a:lnSpc>
                    <a:spcPct val="100000"/>
                  </a:lnSpc>
                  <a:spcBef>
                    <a:spcPts val="400"/>
                  </a:spcBef>
                  <a:buFont typeface="Arial"/>
                  <a:buChar char="•"/>
                  <a:tabLst/>
                  <a:defRPr sz="1600" kern="1200" baseline="0">
                    <a:solidFill>
                      <a:schemeClr val="tx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999" b="0" dirty="0"/>
                  <a:t>NR-U channel access mechanism uses a backoff procedure with a sensing slot size of 9 us (similar to IEEE 802.11)</a:t>
                </a:r>
              </a:p>
              <a:p>
                <a:r>
                  <a:rPr lang="en-US" sz="1999" b="0" dirty="0" err="1"/>
                  <a:t>Sidelink</a:t>
                </a:r>
                <a:r>
                  <a:rPr lang="en-US" sz="1999" b="0" dirty="0"/>
                  <a:t> UEs are </a:t>
                </a:r>
                <a:r>
                  <a:rPr lang="en-US" sz="1999" b="0" u="sng" dirty="0"/>
                  <a:t>synchronized</a:t>
                </a:r>
                <a:r>
                  <a:rPr lang="en-US" sz="1999" b="0" dirty="0"/>
                  <a:t> so transmissions occur at </a:t>
                </a:r>
                <a:r>
                  <a:rPr lang="en-US" sz="1999" b="0" dirty="0" err="1"/>
                  <a:t>sidelink</a:t>
                </a:r>
                <a:r>
                  <a:rPr lang="en-US" sz="1999" b="0" dirty="0"/>
                  <a:t> slot boundaries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799" dirty="0" err="1"/>
                  <a:t>Sidelink</a:t>
                </a:r>
                <a:r>
                  <a:rPr lang="en-US" sz="1799" dirty="0"/>
                  <a:t> slot sizes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799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799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1799" b="0" i="1" smtClean="0">
                            <a:latin typeface="Cambria Math" panose="02040503050406030204" pitchFamily="18" charset="0"/>
                          </a:rPr>
                          <m:t>𝑆𝐿</m:t>
                        </m:r>
                      </m:sub>
                    </m:sSub>
                  </m:oMath>
                </a14:m>
                <a:r>
                  <a:rPr lang="en-US" sz="1799" dirty="0"/>
                  <a:t>): 250 us, 500 us or 1 ms depending on numerology used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799" dirty="0" err="1"/>
                  <a:t>Sidelink</a:t>
                </a:r>
                <a:r>
                  <a:rPr lang="en-US" sz="1799" dirty="0"/>
                  <a:t> cannot transmit until the slot boundary  </a:t>
                </a:r>
              </a:p>
              <a:p>
                <a:pPr lvl="2">
                  <a:buFont typeface="Arial" panose="020B0604020202020204" pitchFamily="34" charset="0"/>
                  <a:buChar char="•"/>
                </a:pPr>
                <a:r>
                  <a:rPr lang="en-US" sz="1799" dirty="0"/>
                  <a:t>A </a:t>
                </a:r>
                <a:r>
                  <a:rPr lang="en-US" sz="1799" i="1" dirty="0">
                    <a:solidFill>
                      <a:schemeClr val="tx1"/>
                    </a:solidFill>
                  </a:rPr>
                  <a:t>gap </a:t>
                </a:r>
                <a:r>
                  <a:rPr lang="en-US" sz="1799" dirty="0"/>
                  <a:t>results as shown </a:t>
                </a:r>
              </a:p>
              <a:p>
                <a:pPr lvl="2">
                  <a:buFont typeface="Arial" panose="020B0604020202020204" pitchFamily="34" charset="0"/>
                  <a:buChar char="•"/>
                </a:pPr>
                <a:r>
                  <a:rPr lang="en-US" sz="1799" dirty="0"/>
                  <a:t>Note: TS 37.213 allows freezing the backoff counter so that end of backoff counter coincides with slot boundary</a:t>
                </a:r>
              </a:p>
              <a:p>
                <a:endParaRPr lang="en-US" sz="2199" i="1" dirty="0"/>
              </a:p>
              <a:p>
                <a:pPr lvl="1"/>
                <a:endParaRPr lang="en-US" dirty="0"/>
              </a:p>
              <a:p>
                <a:endParaRPr lang="en-US" sz="1799" dirty="0"/>
              </a:p>
              <a:p>
                <a:endParaRPr lang="en-US" sz="1899" dirty="0"/>
              </a:p>
              <a:p>
                <a:endParaRPr lang="en-US" sz="1999" dirty="0"/>
              </a:p>
              <a:p>
                <a:pPr marL="0" indent="0">
                  <a:buNone/>
                </a:pPr>
                <a:endParaRPr lang="en-US" sz="1799" dirty="0"/>
              </a:p>
              <a:p>
                <a:pPr marL="0" indent="0">
                  <a:buNone/>
                </a:pPr>
                <a:endParaRPr lang="en-US" sz="1999" dirty="0"/>
              </a:p>
              <a:p>
                <a:endParaRPr lang="en-US" sz="1999" dirty="0"/>
              </a:p>
              <a:p>
                <a:endParaRPr lang="en-US" sz="1999" dirty="0"/>
              </a:p>
              <a:p>
                <a:endParaRPr lang="en-US" sz="1999" dirty="0"/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455723A4-26F1-A5FA-1B15-C2E230B4D1D9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676400"/>
                <a:ext cx="11201400" cy="2209799"/>
              </a:xfrm>
              <a:prstGeom prst="rect">
                <a:avLst/>
              </a:prstGeom>
              <a:blipFill>
                <a:blip r:embed="rId2"/>
                <a:stretch>
                  <a:fillRect l="-1246" t="-3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B1D45F8D-9FF6-D3CF-A69D-98171616CD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3962400"/>
            <a:ext cx="6705600" cy="18504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5BECB87-173E-CCD7-3975-EFEAB7A42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SL-U</a:t>
            </a:r>
            <a:r>
              <a:rPr lang="en-US" baseline="30000" dirty="0"/>
              <a:t>1</a:t>
            </a:r>
            <a:r>
              <a:rPr lang="en-US" dirty="0"/>
              <a:t> Challenge: Large Slot Size and Synchronized Transmissions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3E0BED-755D-E455-75B1-A0D12C7D833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CC4288-F701-22A5-80C2-45FC54178A76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Vijitha Weerackody, JHUAPL; Amitav Mukherjee, Tiami Networks; Sumit Roy, University of Washington 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F074FE6-DAF7-1210-F4DA-189FC48859A0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January 2023</a:t>
            </a:r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FB39A74-6044-B815-77CB-8C4C96C7699E}"/>
              </a:ext>
            </a:extLst>
          </p:cNvPr>
          <p:cNvSpPr txBox="1"/>
          <p:nvPr/>
        </p:nvSpPr>
        <p:spPr>
          <a:xfrm>
            <a:off x="1447800" y="5791200"/>
            <a:ext cx="7924800" cy="338554"/>
          </a:xfrm>
          <a:prstGeom prst="rect">
            <a:avLst/>
          </a:prstGeom>
          <a:solidFill>
            <a:srgbClr val="00FFF8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defTabSz="914400">
              <a:buClrTx/>
              <a:buSzTx/>
              <a:buFontTx/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-110" charset="0"/>
                <a:ea typeface="+mn-ea"/>
              </a:rPr>
              <a:t>Another radio network may gain access to the channel during the gap duration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2B3D55D-69AA-1860-3B44-F01BCA75E91E}"/>
              </a:ext>
            </a:extLst>
          </p:cNvPr>
          <p:cNvSpPr txBox="1"/>
          <p:nvPr/>
        </p:nvSpPr>
        <p:spPr>
          <a:xfrm>
            <a:off x="533400" y="6248400"/>
            <a:ext cx="21403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aseline="3000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</a:rPr>
              <a:t>1</a:t>
            </a:r>
            <a:r>
              <a:rPr lang="en-US" sz="105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</a:rPr>
              <a:t>SL-U: </a:t>
            </a:r>
            <a:r>
              <a:rPr lang="en-US" sz="1050" dirty="0" err="1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</a:rPr>
              <a:t>Sidelink</a:t>
            </a:r>
            <a:r>
              <a:rPr lang="en-US" sz="105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</a:rPr>
              <a:t> in unlicensed bands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545BECE-7A56-4F63-37EB-7555BD3156A4}"/>
              </a:ext>
            </a:extLst>
          </p:cNvPr>
          <p:cNvSpPr txBox="1"/>
          <p:nvPr/>
        </p:nvSpPr>
        <p:spPr>
          <a:xfrm>
            <a:off x="2895600" y="3810000"/>
            <a:ext cx="3727174" cy="307777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pPr defTabSz="914400">
              <a:buClrTx/>
              <a:buSzTx/>
              <a:buFontTx/>
              <a:buNone/>
            </a:pPr>
            <a:r>
              <a:rPr lang="en-US" sz="1400" b="1" dirty="0">
                <a:solidFill>
                  <a:srgbClr val="000000"/>
                </a:solidFill>
                <a:latin typeface="+mj-lt"/>
                <a:ea typeface="+mn-ea"/>
              </a:rPr>
              <a:t>Backoff counter ends before the slot boundary</a:t>
            </a:r>
          </a:p>
        </p:txBody>
      </p:sp>
    </p:spTree>
    <p:extLst>
      <p:ext uri="{BB962C8B-B14F-4D97-AF65-F5344CB8AC3E}">
        <p14:creationId xmlns:p14="http://schemas.microsoft.com/office/powerpoint/2010/main" val="9239058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2BB0A-CD5F-9006-A1FD-B6EE9E376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685801"/>
            <a:ext cx="9220199" cy="1065213"/>
          </a:xfrm>
        </p:spPr>
        <p:txBody>
          <a:bodyPr/>
          <a:lstStyle/>
          <a:p>
            <a:r>
              <a:rPr lang="en-US" dirty="0"/>
              <a:t>SL-U Challenge: Limited Transmission in Contiguous Slots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AEB41B-F983-CF4E-E1BD-2A5A933C1BD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A034F4-5A64-641C-DE87-F76823DA555D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Vijitha Weerackody, JHUAPL; Amitav Mukherjee, Tiami Networks; Sumit Roy, University of Washington 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EB2907B-D2CD-CCF6-90CD-66987807C243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January 2023</a:t>
            </a:r>
            <a:endParaRPr lang="en-GB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1581639-E358-94B4-854D-7C4E7ED2513B}"/>
              </a:ext>
            </a:extLst>
          </p:cNvPr>
          <p:cNvSpPr txBox="1">
            <a:spLocks/>
          </p:cNvSpPr>
          <p:nvPr/>
        </p:nvSpPr>
        <p:spPr>
          <a:xfrm>
            <a:off x="381000" y="1981200"/>
            <a:ext cx="6324600" cy="393147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/>
              <a:buChar char="•"/>
              <a:defRPr sz="20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93738" indent="-246063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.AppleSystemUIFont" charset="-120"/>
              <a:buChar char="-"/>
              <a:tabLst/>
              <a:defRPr sz="16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50938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80000"/>
              <a:buFont typeface="Wingdings" charset="2"/>
              <a:buChar char="§"/>
              <a:tabLst/>
              <a:defRPr sz="16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6550" indent="-227013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80000"/>
              <a:buFont typeface="Courier New" charset="0"/>
              <a:buChar char="o"/>
              <a:tabLst/>
              <a:defRPr sz="16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6375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/>
              <a:buChar char="•"/>
              <a:tabLst/>
              <a:defRPr sz="1600" kern="1200" baseline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In general </a:t>
            </a:r>
            <a:r>
              <a:rPr lang="en-US" sz="1800" dirty="0" err="1"/>
              <a:t>sidelink</a:t>
            </a:r>
            <a:r>
              <a:rPr lang="en-US" sz="1800" dirty="0"/>
              <a:t> does not support transmissions in contiguous (</a:t>
            </a:r>
            <a:r>
              <a:rPr lang="en-US" sz="1800" dirty="0" err="1"/>
              <a:t>sidelink</a:t>
            </a:r>
            <a:r>
              <a:rPr lang="en-US" sz="1800" dirty="0"/>
              <a:t>) time slots </a:t>
            </a:r>
          </a:p>
          <a:p>
            <a:r>
              <a:rPr lang="en-US" sz="1800" dirty="0"/>
              <a:t>Suppose each </a:t>
            </a:r>
            <a:r>
              <a:rPr lang="en-US" sz="1800" dirty="0" err="1"/>
              <a:t>sidelink</a:t>
            </a:r>
            <a:r>
              <a:rPr lang="en-US" sz="1800" dirty="0"/>
              <a:t> UE accesses the channel using NR-U channel access mechanism (Type 1)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UE A has to contend for channel access again after </a:t>
            </a:r>
            <a:r>
              <a:rPr lang="en-US" sz="1800" i="1" dirty="0"/>
              <a:t>T</a:t>
            </a:r>
            <a:r>
              <a:rPr lang="en-US" sz="1800" i="1" baseline="-25000" dirty="0"/>
              <a:t>SL </a:t>
            </a:r>
            <a:r>
              <a:rPr lang="en-US" sz="1800" dirty="0"/>
              <a:t> transmission time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dirty="0"/>
              <a:t>Overall data rate is very low because </a:t>
            </a:r>
            <a:r>
              <a:rPr lang="en-US" sz="1800" i="1" dirty="0"/>
              <a:t>T</a:t>
            </a:r>
            <a:r>
              <a:rPr lang="en-US" sz="1800" i="1" baseline="-25000" dirty="0"/>
              <a:t>SL </a:t>
            </a:r>
            <a:r>
              <a:rPr lang="en-US" sz="1800" dirty="0"/>
              <a:t> very small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UE B has to contend for channel access with other radio networks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dirty="0"/>
              <a:t>Transmissions in adjacent slots as shown here not possible for the UE network</a:t>
            </a:r>
          </a:p>
          <a:p>
            <a:pPr lvl="2"/>
            <a:endParaRPr lang="en-US" sz="1800" dirty="0"/>
          </a:p>
          <a:p>
            <a:pPr lvl="1"/>
            <a:endParaRPr lang="en-US" dirty="0"/>
          </a:p>
          <a:p>
            <a:endParaRPr lang="en-US" sz="1799" dirty="0"/>
          </a:p>
          <a:p>
            <a:endParaRPr lang="en-US" sz="1899" dirty="0"/>
          </a:p>
          <a:p>
            <a:endParaRPr lang="en-US" sz="1999" dirty="0"/>
          </a:p>
          <a:p>
            <a:pPr marL="0" indent="0">
              <a:buNone/>
            </a:pPr>
            <a:endParaRPr lang="en-US" sz="1799" dirty="0"/>
          </a:p>
          <a:p>
            <a:endParaRPr lang="en-US" sz="1999" dirty="0"/>
          </a:p>
          <a:p>
            <a:endParaRPr lang="en-US" sz="1999" dirty="0"/>
          </a:p>
          <a:p>
            <a:endParaRPr lang="en-US" sz="1999" dirty="0"/>
          </a:p>
          <a:p>
            <a:endParaRPr lang="en-US" sz="1999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32765C2-A2F0-8407-A78B-A5FDD2133D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757" y="2362200"/>
            <a:ext cx="4913243" cy="16195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8F7325D-3D64-B50B-207E-0593BC551637}"/>
                  </a:ext>
                </a:extLst>
              </p:cNvPr>
              <p:cNvSpPr txBox="1"/>
              <p:nvPr/>
            </p:nvSpPr>
            <p:spPr>
              <a:xfrm>
                <a:off x="7543800" y="4038600"/>
                <a:ext cx="4092659" cy="830997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none" rtlCol="0">
                <a:spAutoFit/>
              </a:bodyPr>
              <a:lstStyle/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sz="1600" dirty="0">
                    <a:solidFill>
                      <a:schemeClr val="tx2">
                        <a:lumMod val="75000"/>
                      </a:schemeClr>
                    </a:solidFill>
                    <a:latin typeface="+mn-lt"/>
                    <a:ea typeface="+mn-ea"/>
                  </a:rPr>
                  <a:t>Periodic resource reservations for A, B and C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sz="1600" dirty="0">
                    <a:solidFill>
                      <a:schemeClr val="tx2">
                        <a:lumMod val="75000"/>
                      </a:schemeClr>
                    </a:solidFill>
                    <a:latin typeface="+mn-lt"/>
                    <a:ea typeface="+mn-ea"/>
                  </a:rPr>
                  <a:t>Minimum periodic time in </a:t>
                </a:r>
                <a:r>
                  <a:rPr lang="en-US" sz="1600" dirty="0" err="1">
                    <a:solidFill>
                      <a:schemeClr val="tx2">
                        <a:lumMod val="75000"/>
                      </a:schemeClr>
                    </a:solidFill>
                    <a:latin typeface="+mn-lt"/>
                    <a:ea typeface="+mn-ea"/>
                  </a:rPr>
                  <a:t>sidelink</a:t>
                </a:r>
                <a:r>
                  <a:rPr lang="en-US" sz="1600" dirty="0">
                    <a:solidFill>
                      <a:schemeClr val="tx2">
                        <a:lumMod val="75000"/>
                      </a:schemeClr>
                    </a:solidFill>
                    <a:latin typeface="+mn-lt"/>
                    <a:ea typeface="+mn-ea"/>
                  </a:rPr>
                  <a:t> is 1 </a:t>
                </a:r>
                <a:r>
                  <a:rPr lang="en-US" sz="1600" dirty="0" err="1">
                    <a:solidFill>
                      <a:schemeClr val="tx2">
                        <a:lumMod val="75000"/>
                      </a:schemeClr>
                    </a:solidFill>
                    <a:latin typeface="+mn-lt"/>
                    <a:ea typeface="+mn-ea"/>
                  </a:rPr>
                  <a:t>ms</a:t>
                </a:r>
                <a:r>
                  <a:rPr lang="en-US" sz="1600" dirty="0">
                    <a:solidFill>
                      <a:schemeClr val="tx2">
                        <a:lumMod val="75000"/>
                      </a:schemeClr>
                    </a:solidFill>
                    <a:latin typeface="+mn-lt"/>
                    <a:ea typeface="+mn-ea"/>
                  </a:rPr>
                  <a:t> 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sz="1600" dirty="0">
                    <a:solidFill>
                      <a:schemeClr val="tx2">
                        <a:lumMod val="75000"/>
                      </a:schemeClr>
                    </a:solidFill>
                    <a:latin typeface="+mn-lt"/>
                    <a:ea typeface="+mn-ea"/>
                  </a:rPr>
                  <a:t>Slot sizes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</m:ctrlPr>
                      </m:sSubPr>
                      <m:e>
                        <m:r>
                          <a:rPr lang="en-US" sz="160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  <m:t>𝑇</m:t>
                        </m:r>
                      </m:e>
                      <m:sub>
                        <m:r>
                          <a:rPr lang="en-US" sz="160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  <m:t>𝑆𝐿</m:t>
                        </m:r>
                      </m:sub>
                    </m:sSub>
                    <m:r>
                      <a:rPr lang="en-US" sz="160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+mn-ea"/>
                      </a:rPr>
                      <m:t>=250 </m:t>
                    </m:r>
                    <m:r>
                      <m:rPr>
                        <m:sty m:val="p"/>
                      </m:rPr>
                      <a:rPr lang="el-GR" sz="160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+mn-ea"/>
                      </a:rPr>
                      <m:t>μ</m:t>
                    </m:r>
                    <m:r>
                      <m:rPr>
                        <m:sty m:val="p"/>
                      </m:rPr>
                      <a:rPr lang="en-US" sz="160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+mn-ea"/>
                      </a:rPr>
                      <m:t>s</m:t>
                    </m:r>
                    <m:r>
                      <a:rPr lang="en-US" sz="160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+mn-ea"/>
                      </a:rPr>
                      <m:t>,  500 </m:t>
                    </m:r>
                    <m:r>
                      <m:rPr>
                        <m:sty m:val="p"/>
                      </m:rPr>
                      <a:rPr lang="el-GR" sz="160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+mn-ea"/>
                      </a:rPr>
                      <m:t>μ</m:t>
                    </m:r>
                    <m:r>
                      <m:rPr>
                        <m:sty m:val="p"/>
                      </m:rPr>
                      <a:rPr lang="en-US" sz="160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+mn-ea"/>
                      </a:rPr>
                      <m:t>s</m:t>
                    </m:r>
                    <m:r>
                      <a:rPr lang="en-US" sz="160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+mn-ea"/>
                      </a:rPr>
                      <m:t>,  1 </m:t>
                    </m:r>
                    <m:r>
                      <m:rPr>
                        <m:sty m:val="p"/>
                      </m:rPr>
                      <a:rPr lang="en-US" sz="160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+mn-ea"/>
                      </a:rPr>
                      <m:t>ms</m:t>
                    </m:r>
                  </m:oMath>
                </a14:m>
                <a:endParaRPr lang="en-US" sz="1600" dirty="0">
                  <a:solidFill>
                    <a:schemeClr val="tx2">
                      <a:lumMod val="75000"/>
                    </a:schemeClr>
                  </a:solidFill>
                  <a:latin typeface="+mn-lt"/>
                  <a:ea typeface="+mn-ea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8F7325D-3D64-B50B-207E-0593BC5516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3800" y="4038600"/>
                <a:ext cx="4092659" cy="830997"/>
              </a:xfrm>
              <a:prstGeom prst="rect">
                <a:avLst/>
              </a:prstGeom>
              <a:blipFill>
                <a:blip r:embed="rId3"/>
                <a:stretch>
                  <a:fillRect l="-929" t="-3030" b="-9091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FBBA598B-2DC1-68BC-2B8D-FFC31D559B9E}"/>
              </a:ext>
            </a:extLst>
          </p:cNvPr>
          <p:cNvSpPr txBox="1"/>
          <p:nvPr/>
        </p:nvSpPr>
        <p:spPr>
          <a:xfrm>
            <a:off x="7620000" y="2057400"/>
            <a:ext cx="4023602" cy="307777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 err="1">
                <a:solidFill>
                  <a:schemeClr val="tx1"/>
                </a:solidFill>
              </a:rPr>
              <a:t>Sidelink</a:t>
            </a:r>
            <a:r>
              <a:rPr lang="en-US" sz="1400" b="1" dirty="0">
                <a:solidFill>
                  <a:schemeClr val="tx1"/>
                </a:solidFill>
              </a:rPr>
              <a:t> resource reservations for a 3-UE network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DAD92F9-5E95-2A43-360F-682624E2DB0F}"/>
              </a:ext>
            </a:extLst>
          </p:cNvPr>
          <p:cNvSpPr txBox="1"/>
          <p:nvPr/>
        </p:nvSpPr>
        <p:spPr>
          <a:xfrm>
            <a:off x="762000" y="5562600"/>
            <a:ext cx="6553200" cy="584623"/>
          </a:xfrm>
          <a:prstGeom prst="rect">
            <a:avLst/>
          </a:prstGeom>
          <a:solidFill>
            <a:srgbClr val="00FFF8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defTabSz="914400">
              <a:buClrTx/>
              <a:buSzTx/>
              <a:buFontTx/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-110" charset="0"/>
                <a:ea typeface="+mn-ea"/>
              </a:rPr>
              <a:t>Overall data rate for the </a:t>
            </a:r>
            <a:r>
              <a:rPr lang="en-US" sz="1600" b="1" dirty="0" err="1">
                <a:solidFill>
                  <a:srgbClr val="000000"/>
                </a:solidFill>
                <a:latin typeface="Arial" pitchFamily="-110" charset="0"/>
                <a:ea typeface="+mn-ea"/>
              </a:rPr>
              <a:t>sidelink</a:t>
            </a:r>
            <a:r>
              <a:rPr lang="en-US" sz="1600" b="1" dirty="0">
                <a:solidFill>
                  <a:srgbClr val="000000"/>
                </a:solidFill>
                <a:latin typeface="Arial" pitchFamily="-110" charset="0"/>
                <a:ea typeface="+mn-ea"/>
              </a:rPr>
              <a:t> network is very low because each UE has to contend for channel access after each time slot</a:t>
            </a:r>
          </a:p>
        </p:txBody>
      </p:sp>
    </p:spTree>
    <p:extLst>
      <p:ext uri="{BB962C8B-B14F-4D97-AF65-F5344CB8AC3E}">
        <p14:creationId xmlns:p14="http://schemas.microsoft.com/office/powerpoint/2010/main" val="27183441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802-11-Submission-16-9.potx" id="{5CD6ABF7-B8BD-443A-9DC0-E5B38AC683DA}" vid="{19A33F2F-E7B4-4D20-A394-337028C24156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693</TotalTime>
  <Words>2132</Words>
  <Application>Microsoft Office PowerPoint</Application>
  <PresentationFormat>Widescreen</PresentationFormat>
  <Paragraphs>315</Paragraphs>
  <Slides>14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.AppleSystemUIFont</vt:lpstr>
      <vt:lpstr>Arial</vt:lpstr>
      <vt:lpstr>Calibri</vt:lpstr>
      <vt:lpstr>Cambria Math</vt:lpstr>
      <vt:lpstr>Symbol</vt:lpstr>
      <vt:lpstr>Times New Roman</vt:lpstr>
      <vt:lpstr>Wingdings</vt:lpstr>
      <vt:lpstr>Office Theme</vt:lpstr>
      <vt:lpstr>Microsoft Word 97 - 2003 Document</vt:lpstr>
      <vt:lpstr>Notes from 3GPP Rel-18: Key Coexistence Issues</vt:lpstr>
      <vt:lpstr>Abstract</vt:lpstr>
      <vt:lpstr>3GPP Work Item on NR Sidelink Evolution1 </vt:lpstr>
      <vt:lpstr>Regulatory Requirements at 5 and 6 GHz Unlicensed Bands</vt:lpstr>
      <vt:lpstr>3GPP Emission/Bandwidth Requirements1,2 </vt:lpstr>
      <vt:lpstr>Channel access mechanisms1,2</vt:lpstr>
      <vt:lpstr>NR-U Downlink Channel Access Procedure</vt:lpstr>
      <vt:lpstr>SL-U1 Challenge: Large Slot Size and Synchronized Transmissions</vt:lpstr>
      <vt:lpstr>SL-U Challenge: Limited Transmission in Contiguous Slots</vt:lpstr>
      <vt:lpstr>SL-U Challenge: Presence of Guard Symbols in Sidelink Slots</vt:lpstr>
      <vt:lpstr>PowerPoint Presentation</vt:lpstr>
      <vt:lpstr>SL-U Challenge: Channel Access for Synchronization Signals</vt:lpstr>
      <vt:lpstr>Enhancements to Sidelink to Address the Challenges</vt:lpstr>
      <vt:lpstr>Coexistence Analyses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[place presentation subject title text here]</dc:title>
  <dc:creator>Microsoft Office User</dc:creator>
  <cp:lastModifiedBy>Andrew Myles (amyles)</cp:lastModifiedBy>
  <cp:revision>81</cp:revision>
  <cp:lastPrinted>1601-01-01T00:00:00Z</cp:lastPrinted>
  <dcterms:created xsi:type="dcterms:W3CDTF">2023-01-10T00:57:03Z</dcterms:created>
  <dcterms:modified xsi:type="dcterms:W3CDTF">2023-01-12T03:44:12Z</dcterms:modified>
</cp:coreProperties>
</file>