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8"/>
  </p:notesMasterIdLst>
  <p:handoutMasterIdLst>
    <p:handoutMasterId r:id="rId139"/>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662" r:id="rId116"/>
    <p:sldId id="2663" r:id="rId117"/>
    <p:sldId id="2664" r:id="rId118"/>
    <p:sldId id="2665" r:id="rId119"/>
    <p:sldId id="2666" r:id="rId120"/>
    <p:sldId id="2668" r:id="rId121"/>
    <p:sldId id="2670" r:id="rId122"/>
    <p:sldId id="2671" r:id="rId123"/>
    <p:sldId id="2669" r:id="rId124"/>
    <p:sldId id="2677" r:id="rId125"/>
    <p:sldId id="2678" r:id="rId126"/>
    <p:sldId id="2673" r:id="rId127"/>
    <p:sldId id="2674" r:id="rId128"/>
    <p:sldId id="2675" r:id="rId129"/>
    <p:sldId id="2672" r:id="rId130"/>
    <p:sldId id="2676" r:id="rId131"/>
    <p:sldId id="2679" r:id="rId132"/>
    <p:sldId id="2538" r:id="rId133"/>
    <p:sldId id="2541" r:id="rId134"/>
    <p:sldId id="2542" r:id="rId135"/>
    <p:sldId id="2539" r:id="rId136"/>
    <p:sldId id="2540" r:id="rId1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Dec. 2024 Telecons" id="{2F524EDE-5E00-4569-BB28-0377F68842CC}">
          <p14:sldIdLst>
            <p14:sldId id="2662"/>
            <p14:sldId id="2663"/>
            <p14:sldId id="2664"/>
            <p14:sldId id="2665"/>
            <p14:sldId id="2666"/>
            <p14:sldId id="2668"/>
          </p14:sldIdLst>
        </p14:section>
        <p14:section name="Jan. 2025 Telecons" id="{6B721FB7-0D66-47A9-ADD4-AA29DF71FF85}">
          <p14:sldIdLst>
            <p14:sldId id="2670"/>
            <p14:sldId id="2671"/>
            <p14:sldId id="2669"/>
          </p14:sldIdLst>
        </p14:section>
        <p14:section name="March 2025 IEEE meeting" id="{C7068D9D-2CCF-4D27-9CF1-E11510925612}">
          <p14:sldIdLst>
            <p14:sldId id="2677"/>
            <p14:sldId id="2678"/>
            <p14:sldId id="2673"/>
            <p14:sldId id="2674"/>
            <p14:sldId id="2675"/>
            <p14:sldId id="2672"/>
            <p14:sldId id="2676"/>
            <p14:sldId id="2679"/>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838" autoAdjust="0"/>
    <p:restoredTop sz="94660"/>
  </p:normalViewPr>
  <p:slideViewPr>
    <p:cSldViewPr>
      <p:cViewPr varScale="1">
        <p:scale>
          <a:sx n="80" d="100"/>
          <a:sy n="80" d="100"/>
        </p:scale>
        <p:origin x="715"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802.11-23/049r54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2025-03-12</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11-24-1964</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(202412-01):</a:t>
            </a:r>
            <a:endParaRPr lang="en-US" dirty="0"/>
          </a:p>
          <a:p>
            <a:pPr marL="0" indent="0"/>
            <a:r>
              <a:rPr lang="en-US" b="0" dirty="0"/>
              <a:t>Move to adopt the resolutions depicted by document 11-24-1964r1 for CIDs I-61, I-68, I-69 (3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353394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610A4-F963-2629-DD80-B7E3D828EB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B49D4E-5124-C204-3154-64975AAD12A8}"/>
              </a:ext>
            </a:extLst>
          </p:cNvPr>
          <p:cNvSpPr>
            <a:spLocks noGrp="1"/>
          </p:cNvSpPr>
          <p:nvPr>
            <p:ph type="title"/>
          </p:nvPr>
        </p:nvSpPr>
        <p:spPr/>
        <p:txBody>
          <a:bodyPr/>
          <a:lstStyle/>
          <a:p>
            <a:r>
              <a:rPr lang="en-US" dirty="0"/>
              <a:t>I-74 CR</a:t>
            </a:r>
          </a:p>
        </p:txBody>
      </p:sp>
      <p:sp>
        <p:nvSpPr>
          <p:cNvPr id="3" name="Content Placeholder 2">
            <a:extLst>
              <a:ext uri="{FF2B5EF4-FFF2-40B4-BE49-F238E27FC236}">
                <a16:creationId xmlns:a16="http://schemas.microsoft.com/office/drawing/2014/main" id="{6AEF9748-961F-D7D8-CD00-90993C14F054}"/>
              </a:ext>
            </a:extLst>
          </p:cNvPr>
          <p:cNvSpPr>
            <a:spLocks noGrp="1"/>
          </p:cNvSpPr>
          <p:nvPr>
            <p:ph idx="1"/>
          </p:nvPr>
        </p:nvSpPr>
        <p:spPr/>
        <p:txBody>
          <a:bodyPr/>
          <a:lstStyle/>
          <a:p>
            <a:r>
              <a:rPr lang="en-US" dirty="0"/>
              <a:t>Motion</a:t>
            </a:r>
            <a:r>
              <a:rPr lang="en-US" b="0" dirty="0"/>
              <a:t> (202412-02):</a:t>
            </a:r>
            <a:endParaRPr lang="en-US" dirty="0"/>
          </a:p>
          <a:p>
            <a:pPr marL="0" indent="0"/>
            <a:r>
              <a:rPr lang="en-US" b="0" dirty="0"/>
              <a:t>Move to resolve comment I-74 with following resolution: “Rejected. The commenter has withdrawn the comment.”</a:t>
            </a:r>
          </a:p>
          <a:p>
            <a:endParaRPr lang="en-US" b="0" dirty="0"/>
          </a:p>
          <a:p>
            <a:r>
              <a:rPr lang="en-US" b="0" dirty="0"/>
              <a:t>Moved: Mark Hamilton. </a:t>
            </a:r>
          </a:p>
          <a:p>
            <a:r>
              <a:rPr lang="en-US" b="0" dirty="0"/>
              <a:t>Seconded: Christian Berger.</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7316A4BE-0BE6-6AC0-3FC1-EADF6060E66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73EDAF7-C104-22B0-9A1B-3D22CA98667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03C6292-AEBA-7BA1-3498-74965588032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487581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9C46F-C418-7181-412E-941D2CBC9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B75174-74F4-EEF9-AFE7-13B50B82EF3E}"/>
              </a:ext>
            </a:extLst>
          </p:cNvPr>
          <p:cNvSpPr>
            <a:spLocks noGrp="1"/>
          </p:cNvSpPr>
          <p:nvPr>
            <p:ph type="title"/>
          </p:nvPr>
        </p:nvSpPr>
        <p:spPr/>
        <p:txBody>
          <a:bodyPr/>
          <a:lstStyle/>
          <a:p>
            <a:r>
              <a:rPr lang="en-US" dirty="0"/>
              <a:t>Submission 11-24-2083</a:t>
            </a:r>
          </a:p>
        </p:txBody>
      </p:sp>
      <p:sp>
        <p:nvSpPr>
          <p:cNvPr id="3" name="Content Placeholder 2">
            <a:extLst>
              <a:ext uri="{FF2B5EF4-FFF2-40B4-BE49-F238E27FC236}">
                <a16:creationId xmlns:a16="http://schemas.microsoft.com/office/drawing/2014/main" id="{35BA9DAF-046D-DF55-736F-28D338F04016}"/>
              </a:ext>
            </a:extLst>
          </p:cNvPr>
          <p:cNvSpPr>
            <a:spLocks noGrp="1"/>
          </p:cNvSpPr>
          <p:nvPr>
            <p:ph idx="1"/>
          </p:nvPr>
        </p:nvSpPr>
        <p:spPr/>
        <p:txBody>
          <a:bodyPr/>
          <a:lstStyle/>
          <a:p>
            <a:r>
              <a:rPr lang="en-US" dirty="0"/>
              <a:t>Motion</a:t>
            </a:r>
            <a:r>
              <a:rPr lang="en-US" b="0" dirty="0"/>
              <a:t> (202412-03):</a:t>
            </a:r>
            <a:endParaRPr lang="en-US" dirty="0"/>
          </a:p>
          <a:p>
            <a:pPr marL="0" indent="0"/>
            <a:r>
              <a:rPr lang="en-US" b="0" dirty="0"/>
              <a:t>Move to adopt the resolution depicted by document 11-24-2083r1 for CID I-70, (1 CID total), instruct the technical editor to incorporate it in the P802.11bk draft and grant the editor editorial license. </a:t>
            </a:r>
          </a:p>
          <a:p>
            <a:endParaRPr lang="en-US" b="0" dirty="0"/>
          </a:p>
          <a:p>
            <a:r>
              <a:rPr lang="en-US" b="0" dirty="0"/>
              <a:t>Moved: Qi Wang</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E5031814-59DC-71D6-8C5D-96AB6519AC3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3639EDD2-5B61-75A6-76F7-3695DEE52D8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FD3170-9FBF-7B35-B669-1302AA13BCD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743318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2D195-8AA3-61DE-96CB-5B5EB4D4B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C6FA1-4FDA-8291-9CF8-C4BDD4F52503}"/>
              </a:ext>
            </a:extLst>
          </p:cNvPr>
          <p:cNvSpPr>
            <a:spLocks noGrp="1"/>
          </p:cNvSpPr>
          <p:nvPr>
            <p:ph type="title"/>
          </p:nvPr>
        </p:nvSpPr>
        <p:spPr/>
        <p:txBody>
          <a:bodyPr/>
          <a:lstStyle/>
          <a:p>
            <a:r>
              <a:rPr lang="en-US" dirty="0"/>
              <a:t>Submission 11-24-2039</a:t>
            </a:r>
          </a:p>
        </p:txBody>
      </p:sp>
      <p:sp>
        <p:nvSpPr>
          <p:cNvPr id="3" name="Content Placeholder 2">
            <a:extLst>
              <a:ext uri="{FF2B5EF4-FFF2-40B4-BE49-F238E27FC236}">
                <a16:creationId xmlns:a16="http://schemas.microsoft.com/office/drawing/2014/main" id="{08789E1B-97BF-E374-A77F-D6D9DE709E6C}"/>
              </a:ext>
            </a:extLst>
          </p:cNvPr>
          <p:cNvSpPr>
            <a:spLocks noGrp="1"/>
          </p:cNvSpPr>
          <p:nvPr>
            <p:ph idx="1"/>
          </p:nvPr>
        </p:nvSpPr>
        <p:spPr/>
        <p:txBody>
          <a:bodyPr/>
          <a:lstStyle/>
          <a:p>
            <a:r>
              <a:rPr lang="en-US" dirty="0"/>
              <a:t>Motion</a:t>
            </a:r>
            <a:r>
              <a:rPr lang="en-US" b="0" dirty="0"/>
              <a:t> (202412-04):</a:t>
            </a:r>
            <a:endParaRPr lang="en-US" dirty="0"/>
          </a:p>
          <a:p>
            <a:pPr marL="0" indent="0"/>
            <a:r>
              <a:rPr lang="en-US" b="0" dirty="0"/>
              <a:t>Move to adopt the resolution depicted by document 11-24-2039r3 for CID I-1, (1 CID total), instruct the technical editor to incorporate it in the P802.11bk draft and grant the editor editorial license. </a:t>
            </a:r>
          </a:p>
          <a:p>
            <a:endParaRPr lang="en-US" b="0" dirty="0"/>
          </a:p>
          <a:p>
            <a:r>
              <a:rPr lang="en-US" b="0" dirty="0"/>
              <a:t>Moved: Ali Raissinia</a:t>
            </a:r>
          </a:p>
          <a:p>
            <a:r>
              <a:rPr lang="en-US" b="0" dirty="0"/>
              <a:t>Seconded: Christian Berger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F91DCC4-A747-08B9-B1AD-771444D952DF}"/>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D1FAA8B7-C4AE-580B-EB4F-27F7CBB1736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0B476D-521F-5D93-49CA-29B54C82A1A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16027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0F4C-C283-14E9-615A-D7D89B59B9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201FA-4413-30BD-3012-C2ABD75D9220}"/>
              </a:ext>
            </a:extLst>
          </p:cNvPr>
          <p:cNvSpPr>
            <a:spLocks noGrp="1"/>
          </p:cNvSpPr>
          <p:nvPr>
            <p:ph type="title"/>
          </p:nvPr>
        </p:nvSpPr>
        <p:spPr/>
        <p:txBody>
          <a:bodyPr/>
          <a:lstStyle/>
          <a:p>
            <a:r>
              <a:rPr lang="en-US" dirty="0"/>
              <a:t>Submission 11-24-1935</a:t>
            </a:r>
          </a:p>
        </p:txBody>
      </p:sp>
      <p:sp>
        <p:nvSpPr>
          <p:cNvPr id="3" name="Content Placeholder 2">
            <a:extLst>
              <a:ext uri="{FF2B5EF4-FFF2-40B4-BE49-F238E27FC236}">
                <a16:creationId xmlns:a16="http://schemas.microsoft.com/office/drawing/2014/main" id="{B58AB71D-D0F4-B313-5361-07E86C94808F}"/>
              </a:ext>
            </a:extLst>
          </p:cNvPr>
          <p:cNvSpPr>
            <a:spLocks noGrp="1"/>
          </p:cNvSpPr>
          <p:nvPr>
            <p:ph idx="1"/>
          </p:nvPr>
        </p:nvSpPr>
        <p:spPr/>
        <p:txBody>
          <a:bodyPr/>
          <a:lstStyle/>
          <a:p>
            <a:r>
              <a:rPr lang="en-US" dirty="0"/>
              <a:t>Motion</a:t>
            </a:r>
            <a:r>
              <a:rPr lang="en-US" b="0" dirty="0"/>
              <a:t> (202412-05):</a:t>
            </a:r>
            <a:endParaRPr lang="en-US" dirty="0"/>
          </a:p>
          <a:p>
            <a:pPr marL="0" indent="0"/>
            <a:r>
              <a:rPr lang="en-US" b="0" dirty="0"/>
              <a:t>Move to adopt the resolution depicted by document 11-24-1935r4 for </a:t>
            </a:r>
            <a:r>
              <a:rPr lang="nn-NO" b="0" dirty="0"/>
              <a:t>CIDs I-13, I-14, I-16, I-18, I-19, and I-40 </a:t>
            </a:r>
            <a:r>
              <a:rPr lang="en-US" b="0" dirty="0"/>
              <a:t>(6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38D98B5B-785B-E183-AC3B-113A52837D39}"/>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BD1DD54B-2321-55F2-67A7-2413C2FC5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3E3036-4C57-7FCB-1257-994AD42770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0881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22D66-7B04-3343-66D1-599EE66C9D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672986-0206-3D59-031D-DB04CF5D6788}"/>
              </a:ext>
            </a:extLst>
          </p:cNvPr>
          <p:cNvSpPr>
            <a:spLocks noGrp="1"/>
          </p:cNvSpPr>
          <p:nvPr>
            <p:ph type="title"/>
          </p:nvPr>
        </p:nvSpPr>
        <p:spPr/>
        <p:txBody>
          <a:bodyPr/>
          <a:lstStyle/>
          <a:p>
            <a:r>
              <a:rPr lang="en-US" dirty="0"/>
              <a:t>Submission 11-24-1921</a:t>
            </a:r>
          </a:p>
        </p:txBody>
      </p:sp>
      <p:sp>
        <p:nvSpPr>
          <p:cNvPr id="3" name="Content Placeholder 2">
            <a:extLst>
              <a:ext uri="{FF2B5EF4-FFF2-40B4-BE49-F238E27FC236}">
                <a16:creationId xmlns:a16="http://schemas.microsoft.com/office/drawing/2014/main" id="{953029D0-BD36-871D-0307-34D9D6DA4019}"/>
              </a:ext>
            </a:extLst>
          </p:cNvPr>
          <p:cNvSpPr>
            <a:spLocks noGrp="1"/>
          </p:cNvSpPr>
          <p:nvPr>
            <p:ph idx="1"/>
          </p:nvPr>
        </p:nvSpPr>
        <p:spPr/>
        <p:txBody>
          <a:bodyPr/>
          <a:lstStyle/>
          <a:p>
            <a:r>
              <a:rPr lang="en-US" dirty="0"/>
              <a:t>Motion</a:t>
            </a:r>
            <a:r>
              <a:rPr lang="en-US" b="0" dirty="0"/>
              <a:t> (202412-06):</a:t>
            </a:r>
            <a:endParaRPr lang="en-US" dirty="0"/>
          </a:p>
          <a:p>
            <a:pPr marL="0" indent="0"/>
            <a:r>
              <a:rPr lang="en-US" b="0" dirty="0"/>
              <a:t>Move to adopt the resolution depicted by document 11-24-1921r6 for </a:t>
            </a:r>
            <a:r>
              <a:rPr lang="nn-NO" b="0" dirty="0"/>
              <a:t>CIDs I-2, I-3, and I-35, </a:t>
            </a:r>
            <a:r>
              <a:rPr lang="en-US" b="0" dirty="0"/>
              <a:t>(3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D9EEDBA-CE02-85B2-DCA9-44A9259AFB5A}"/>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5889860-9ACC-4285-C113-BC960824425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C81B83-5E6E-0378-CAB4-C6BC6F5B931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606902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CDA2C-1AF0-D25F-A541-8EBB37E102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381662-180A-0009-C358-D946FC6F6E22}"/>
              </a:ext>
            </a:extLst>
          </p:cNvPr>
          <p:cNvSpPr>
            <a:spLocks noGrp="1"/>
          </p:cNvSpPr>
          <p:nvPr>
            <p:ph type="title"/>
          </p:nvPr>
        </p:nvSpPr>
        <p:spPr/>
        <p:txBody>
          <a:bodyPr/>
          <a:lstStyle/>
          <a:p>
            <a:r>
              <a:rPr lang="en-US" dirty="0"/>
              <a:t>Submission 11-24-1986</a:t>
            </a:r>
          </a:p>
        </p:txBody>
      </p:sp>
      <p:sp>
        <p:nvSpPr>
          <p:cNvPr id="3" name="Content Placeholder 2">
            <a:extLst>
              <a:ext uri="{FF2B5EF4-FFF2-40B4-BE49-F238E27FC236}">
                <a16:creationId xmlns:a16="http://schemas.microsoft.com/office/drawing/2014/main" id="{149015D7-5B55-CECB-0219-A22C32130BD0}"/>
              </a:ext>
            </a:extLst>
          </p:cNvPr>
          <p:cNvSpPr>
            <a:spLocks noGrp="1"/>
          </p:cNvSpPr>
          <p:nvPr>
            <p:ph idx="1"/>
          </p:nvPr>
        </p:nvSpPr>
        <p:spPr/>
        <p:txBody>
          <a:bodyPr/>
          <a:lstStyle/>
          <a:p>
            <a:r>
              <a:rPr lang="en-US" dirty="0"/>
              <a:t>Motion</a:t>
            </a:r>
            <a:r>
              <a:rPr lang="en-US" b="0" dirty="0"/>
              <a:t> (202501-01):</a:t>
            </a:r>
            <a:endParaRPr lang="en-US" dirty="0"/>
          </a:p>
          <a:p>
            <a:pPr marL="0" indent="0"/>
            <a:r>
              <a:rPr lang="en-US" b="0" dirty="0"/>
              <a:t>Move to adopt the resolution depicted by document 11-24-1986r3 for </a:t>
            </a:r>
            <a:r>
              <a:rPr lang="nn-NO" b="0" dirty="0"/>
              <a:t>CIDs  I-43, I-44, I-10, I-37 </a:t>
            </a:r>
            <a:r>
              <a:rPr lang="en-US" b="0" dirty="0"/>
              <a:t> (4 CIDs total), instruct the technical editor to incorporate it in the P802.11bk draft and grant the editor editorial license. </a:t>
            </a:r>
          </a:p>
          <a:p>
            <a:endParaRPr lang="en-US" b="0" dirty="0"/>
          </a:p>
          <a:p>
            <a:r>
              <a:rPr lang="en-US" b="0" dirty="0"/>
              <a:t>Moved: Ali Raissinia</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1657A70-F66B-1372-4338-8B76513BB61C}"/>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F512E227-32A2-BA84-A24C-82C3E3F0CA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8EEB5C-0369-8B7A-9276-C2DE2CA22BB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846644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7AFD9-1C78-9C0C-95B7-81128D510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8EB427-0F6C-BB83-CE4A-C3D06E930C44}"/>
              </a:ext>
            </a:extLst>
          </p:cNvPr>
          <p:cNvSpPr>
            <a:spLocks noGrp="1"/>
          </p:cNvSpPr>
          <p:nvPr>
            <p:ph type="title"/>
          </p:nvPr>
        </p:nvSpPr>
        <p:spPr/>
        <p:txBody>
          <a:bodyPr/>
          <a:lstStyle/>
          <a:p>
            <a:r>
              <a:rPr lang="en-US" dirty="0"/>
              <a:t>Submission 11-25-049</a:t>
            </a:r>
          </a:p>
        </p:txBody>
      </p:sp>
      <p:sp>
        <p:nvSpPr>
          <p:cNvPr id="3" name="Content Placeholder 2">
            <a:extLst>
              <a:ext uri="{FF2B5EF4-FFF2-40B4-BE49-F238E27FC236}">
                <a16:creationId xmlns:a16="http://schemas.microsoft.com/office/drawing/2014/main" id="{B83435AA-0837-5E97-9056-8761A19543DB}"/>
              </a:ext>
            </a:extLst>
          </p:cNvPr>
          <p:cNvSpPr>
            <a:spLocks noGrp="1"/>
          </p:cNvSpPr>
          <p:nvPr>
            <p:ph idx="1"/>
          </p:nvPr>
        </p:nvSpPr>
        <p:spPr/>
        <p:txBody>
          <a:bodyPr/>
          <a:lstStyle/>
          <a:p>
            <a:r>
              <a:rPr lang="en-US" dirty="0"/>
              <a:t>Motion</a:t>
            </a:r>
            <a:r>
              <a:rPr lang="en-US" b="0" dirty="0"/>
              <a:t> (202501-02):</a:t>
            </a:r>
            <a:endParaRPr lang="en-US" dirty="0"/>
          </a:p>
          <a:p>
            <a:pPr marL="0" indent="0"/>
            <a:r>
              <a:rPr lang="en-US" b="0" dirty="0"/>
              <a:t>Move to adopt the resolution depicted by document 11-25-049r1 for </a:t>
            </a:r>
            <a:r>
              <a:rPr lang="nn-NO" b="0" dirty="0"/>
              <a:t>CIDs I-</a:t>
            </a:r>
            <a:r>
              <a:rPr lang="en-US" b="0" dirty="0"/>
              <a:t>45, I-57 (2 CIDs total),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152BF7F-68A2-20C0-0767-6284AEF0A0B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9854C37-4EFB-CEE0-30A6-BC89DCDB5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13618E-744B-00CD-086D-10163C94F66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8261344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A64CD-E585-C117-7C4F-147805079C0C}"/>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A1E535D-3BD4-DE19-83FF-54BD2F116896}"/>
              </a:ext>
            </a:extLst>
          </p:cNvPr>
          <p:cNvSpPr>
            <a:spLocks noGrp="1"/>
          </p:cNvSpPr>
          <p:nvPr>
            <p:ph idx="1"/>
          </p:nvPr>
        </p:nvSpPr>
        <p:spPr/>
        <p:txBody>
          <a:bodyPr/>
          <a:lstStyle/>
          <a:p>
            <a:r>
              <a:rPr lang="en-US" dirty="0"/>
              <a:t>Motion </a:t>
            </a:r>
            <a:r>
              <a:rPr lang="en-US" b="0" dirty="0"/>
              <a:t>(202501-03):</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D3.0 as contained in documents 11-24-1920r3, 11-24-1986r3 and 11-25-049r1 .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a:t>
            </a:r>
          </a:p>
          <a:p>
            <a:r>
              <a:rPr lang="en-US" dirty="0"/>
              <a:t>Second: </a:t>
            </a:r>
            <a:r>
              <a:rPr lang="en-US" b="0" dirty="0"/>
              <a:t>Christian Berger</a:t>
            </a:r>
          </a:p>
          <a:p>
            <a:r>
              <a:rPr lang="en-US" dirty="0"/>
              <a:t>Results (Y/N/A): </a:t>
            </a:r>
            <a:r>
              <a:rPr lang="en-US" b="0"/>
              <a:t>7/0/0 motion passes. </a:t>
            </a:r>
            <a:endParaRPr lang="en-US" b="0" dirty="0"/>
          </a:p>
          <a:p>
            <a:endParaRPr lang="en-US" sz="2000" dirty="0"/>
          </a:p>
        </p:txBody>
      </p:sp>
      <p:sp>
        <p:nvSpPr>
          <p:cNvPr id="4" name="Slide Number Placeholder 3">
            <a:extLst>
              <a:ext uri="{FF2B5EF4-FFF2-40B4-BE49-F238E27FC236}">
                <a16:creationId xmlns:a16="http://schemas.microsoft.com/office/drawing/2014/main" id="{2169F69F-7E50-6908-79C0-C2ED2C347632}"/>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8D396E92-1A77-21E9-B862-0EC50CE7D92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9F321C-E42E-3D23-9EC8-526B4157FAD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6178554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5360C-E29F-35DA-7ABB-06DD60F60E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E51CC-D7F6-9CB1-21FC-1D5082CBF87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42BBF40C-9AE8-5269-A81A-58A4DB9F1DF7}"/>
              </a:ext>
            </a:extLst>
          </p:cNvPr>
          <p:cNvSpPr>
            <a:spLocks noGrp="1"/>
          </p:cNvSpPr>
          <p:nvPr>
            <p:ph idx="1"/>
          </p:nvPr>
        </p:nvSpPr>
        <p:spPr>
          <a:xfrm>
            <a:off x="914401" y="1751015"/>
            <a:ext cx="10361084" cy="4343400"/>
          </a:xfrm>
        </p:spPr>
        <p:txBody>
          <a:bodyPr/>
          <a:lstStyle/>
          <a:p>
            <a:pPr marL="0" indent="0"/>
            <a:r>
              <a:rPr lang="en-US" b="0" dirty="0"/>
              <a:t>Document 11-24/2094r0 Minutes for Nov 2024 plenary posted to Mentor Dec. 14</a:t>
            </a:r>
            <a:r>
              <a:rPr lang="en-US" b="0" baseline="30000" dirty="0"/>
              <a:t>th</a:t>
            </a:r>
            <a:r>
              <a:rPr lang="en-US" b="0" dirty="0"/>
              <a:t>.</a:t>
            </a:r>
          </a:p>
          <a:p>
            <a:endParaRPr lang="en-US" dirty="0"/>
          </a:p>
          <a:p>
            <a:r>
              <a:rPr lang="en-US" dirty="0"/>
              <a:t>Motion </a:t>
            </a:r>
            <a:r>
              <a:rPr lang="en-US" b="0" dirty="0"/>
              <a:t>(202503-01):</a:t>
            </a:r>
          </a:p>
          <a:p>
            <a:pPr marL="0" indent="0"/>
            <a:r>
              <a:rPr lang="en-US" b="0" dirty="0"/>
              <a:t>Move to approve document 11-24/2094r0 as </a:t>
            </a:r>
            <a:r>
              <a:rPr lang="en-US" b="0" dirty="0" err="1"/>
              <a:t>TGbk</a:t>
            </a:r>
            <a:r>
              <a:rPr lang="en-US" b="0" dirty="0"/>
              <a:t> meeting minutes for the IEEE Nov. 2024 meeting.</a:t>
            </a:r>
          </a:p>
          <a:p>
            <a:pPr marL="0" indent="0"/>
            <a:endParaRPr lang="en-US" b="0" dirty="0"/>
          </a:p>
          <a:p>
            <a:r>
              <a:rPr lang="en-US" b="0" dirty="0"/>
              <a:t>Moved by: Dibakar Das </a:t>
            </a:r>
          </a:p>
          <a:p>
            <a:r>
              <a:rPr lang="en-US" b="0" dirty="0"/>
              <a:t>Seconded by: Roy Want </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21ED0E6A-5A34-E705-609A-26D6DB20D093}"/>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87B58968-A7F1-CE5B-6471-72873A54BFD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1A0BBD7-1711-7FDB-B19A-078CB4E0CE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80576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0238C-B1A8-E0D5-1495-5087ED503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87B6C6-2FE6-EAF3-B19C-60EA460916A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94F90F4C-D166-AB87-E6EE-7E54E899AF4B}"/>
              </a:ext>
            </a:extLst>
          </p:cNvPr>
          <p:cNvSpPr>
            <a:spLocks noGrp="1"/>
          </p:cNvSpPr>
          <p:nvPr>
            <p:ph idx="1"/>
          </p:nvPr>
        </p:nvSpPr>
        <p:spPr>
          <a:xfrm>
            <a:off x="914401" y="1751015"/>
            <a:ext cx="10361084" cy="4343400"/>
          </a:xfrm>
        </p:spPr>
        <p:txBody>
          <a:bodyPr/>
          <a:lstStyle/>
          <a:p>
            <a:pPr marL="0" indent="0"/>
            <a:r>
              <a:rPr lang="en-US" b="0" dirty="0"/>
              <a:t>Document 11-25/429r0 Minutes for telecons between Nov 2024 and March 2025</a:t>
            </a:r>
          </a:p>
          <a:p>
            <a:pPr marL="0" indent="0"/>
            <a:r>
              <a:rPr lang="en-US" b="0" dirty="0"/>
              <a:t>posted to Mentor March 9</a:t>
            </a:r>
            <a:r>
              <a:rPr lang="en-US" b="0" baseline="30000" dirty="0"/>
              <a:t>th</a:t>
            </a:r>
            <a:r>
              <a:rPr lang="en-US" b="0" dirty="0"/>
              <a:t>.</a:t>
            </a:r>
          </a:p>
          <a:p>
            <a:endParaRPr lang="en-US" dirty="0"/>
          </a:p>
          <a:p>
            <a:r>
              <a:rPr lang="en-US" dirty="0"/>
              <a:t>Motion </a:t>
            </a:r>
            <a:r>
              <a:rPr lang="en-US" b="0" dirty="0"/>
              <a:t>(202503-02):</a:t>
            </a:r>
          </a:p>
          <a:p>
            <a:pPr marL="0" indent="0"/>
            <a:r>
              <a:rPr lang="en-US" b="0" dirty="0"/>
              <a:t>Move to approve document 11-25/429r0 as </a:t>
            </a:r>
            <a:r>
              <a:rPr lang="en-US" b="0" dirty="0" err="1"/>
              <a:t>TGbk</a:t>
            </a:r>
            <a:r>
              <a:rPr lang="en-US" b="0" dirty="0"/>
              <a:t> meeting minutes for the telecons running between Nov. 2024 and March 2025 IEEE meetings.</a:t>
            </a:r>
          </a:p>
          <a:p>
            <a:pPr marL="0" indent="0"/>
            <a:endParaRPr lang="en-US" b="0" dirty="0"/>
          </a:p>
          <a:p>
            <a:r>
              <a:rPr lang="en-US" b="0" dirty="0"/>
              <a:t>Moved by: Dibakar Das </a:t>
            </a:r>
          </a:p>
          <a:p>
            <a:r>
              <a:rPr lang="en-US" b="0" dirty="0"/>
              <a:t>Seconded by: Ali Raissinia </a:t>
            </a:r>
          </a:p>
          <a:p>
            <a:r>
              <a:rPr lang="en-US" b="0" dirty="0"/>
              <a:t>Results (Y/N/A): passed (unanimous) </a:t>
            </a:r>
            <a:endParaRPr lang="en-US" dirty="0"/>
          </a:p>
        </p:txBody>
      </p:sp>
      <p:sp>
        <p:nvSpPr>
          <p:cNvPr id="4" name="Slide Number Placeholder 3">
            <a:extLst>
              <a:ext uri="{FF2B5EF4-FFF2-40B4-BE49-F238E27FC236}">
                <a16:creationId xmlns:a16="http://schemas.microsoft.com/office/drawing/2014/main" id="{87F4A288-46EB-9EF5-B865-33A346A6603A}"/>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00C3C70C-62EE-2563-E35B-E5588C1ECD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65C94B0-7351-5B22-C273-91020072CBE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8923038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65242-3EE1-C36D-1ABF-900642A45F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45CD6-BCE0-206D-DC19-0EC198A57E1F}"/>
              </a:ext>
            </a:extLst>
          </p:cNvPr>
          <p:cNvSpPr>
            <a:spLocks noGrp="1"/>
          </p:cNvSpPr>
          <p:nvPr>
            <p:ph type="title"/>
          </p:nvPr>
        </p:nvSpPr>
        <p:spPr/>
        <p:txBody>
          <a:bodyPr/>
          <a:lstStyle/>
          <a:p>
            <a:r>
              <a:rPr lang="en-US" dirty="0"/>
              <a:t>Submission 11-25-367</a:t>
            </a:r>
          </a:p>
        </p:txBody>
      </p:sp>
      <p:sp>
        <p:nvSpPr>
          <p:cNvPr id="3" name="Content Placeholder 2">
            <a:extLst>
              <a:ext uri="{FF2B5EF4-FFF2-40B4-BE49-F238E27FC236}">
                <a16:creationId xmlns:a16="http://schemas.microsoft.com/office/drawing/2014/main" id="{E2940B79-0005-B813-ECA0-25DB041E1AAC}"/>
              </a:ext>
            </a:extLst>
          </p:cNvPr>
          <p:cNvSpPr>
            <a:spLocks noGrp="1"/>
          </p:cNvSpPr>
          <p:nvPr>
            <p:ph idx="1"/>
          </p:nvPr>
        </p:nvSpPr>
        <p:spPr/>
        <p:txBody>
          <a:bodyPr/>
          <a:lstStyle/>
          <a:p>
            <a:r>
              <a:rPr lang="en-US" dirty="0"/>
              <a:t>Motion</a:t>
            </a:r>
            <a:r>
              <a:rPr lang="en-US" b="0" dirty="0"/>
              <a:t> (202503-03):</a:t>
            </a:r>
            <a:endParaRPr lang="en-US" dirty="0"/>
          </a:p>
          <a:p>
            <a:pPr marL="0" indent="0"/>
            <a:r>
              <a:rPr lang="en-US" b="0" dirty="0"/>
              <a:t>Move to adopt the resolution depicted by document 11-25-367r0 for </a:t>
            </a:r>
            <a:r>
              <a:rPr lang="nn-NO" b="0" dirty="0"/>
              <a:t>CIDs </a:t>
            </a:r>
            <a:r>
              <a:rPr lang="pt-BR" b="0" dirty="0"/>
              <a:t>R1-5, </a:t>
            </a:r>
          </a:p>
          <a:p>
            <a:pPr marL="0" indent="0"/>
            <a:r>
              <a:rPr lang="pt-BR" b="0" dirty="0"/>
              <a:t>R1-6, R1-7, R1-12, R1-17, R1-18, R1-19, R1-20, R1-21 </a:t>
            </a:r>
            <a:r>
              <a:rPr lang="en-US" b="0" dirty="0"/>
              <a:t>(9 CIDs total), instruct the technical editor to incorporate it in the P802.11bk draft and grant the editor editorial license. </a:t>
            </a:r>
          </a:p>
          <a:p>
            <a:endParaRPr lang="en-US" b="0" dirty="0"/>
          </a:p>
          <a:p>
            <a:r>
              <a:rPr lang="en-US" b="0" dirty="0"/>
              <a:t>Moved: Roy Want </a:t>
            </a:r>
          </a:p>
          <a:p>
            <a:r>
              <a:rPr lang="en-US" b="0" dirty="0"/>
              <a:t>Seconded: Ali Raissinia </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6F2B1350-74C8-5C83-BEA0-54D7EB4607E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034776F5-38E4-3BD8-D719-4D4569C8BC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F8603C7-45A1-D8D3-822B-0F188F2260C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372905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AC520-DE9D-41D1-F843-125D8CADD9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2FD6D2-F3F9-E815-ADF7-AC69AA3522BE}"/>
              </a:ext>
            </a:extLst>
          </p:cNvPr>
          <p:cNvSpPr>
            <a:spLocks noGrp="1"/>
          </p:cNvSpPr>
          <p:nvPr>
            <p:ph type="title"/>
          </p:nvPr>
        </p:nvSpPr>
        <p:spPr/>
        <p:txBody>
          <a:bodyPr/>
          <a:lstStyle/>
          <a:p>
            <a:r>
              <a:rPr lang="en-US" dirty="0"/>
              <a:t>Submission 11-25-262</a:t>
            </a:r>
          </a:p>
        </p:txBody>
      </p:sp>
      <p:sp>
        <p:nvSpPr>
          <p:cNvPr id="3" name="Content Placeholder 2">
            <a:extLst>
              <a:ext uri="{FF2B5EF4-FFF2-40B4-BE49-F238E27FC236}">
                <a16:creationId xmlns:a16="http://schemas.microsoft.com/office/drawing/2014/main" id="{69153AB0-1BA7-8EAC-6240-737D8D1673C2}"/>
              </a:ext>
            </a:extLst>
          </p:cNvPr>
          <p:cNvSpPr>
            <a:spLocks noGrp="1"/>
          </p:cNvSpPr>
          <p:nvPr>
            <p:ph idx="1"/>
          </p:nvPr>
        </p:nvSpPr>
        <p:spPr/>
        <p:txBody>
          <a:bodyPr/>
          <a:lstStyle/>
          <a:p>
            <a:r>
              <a:rPr lang="en-US" dirty="0"/>
              <a:t>Motion</a:t>
            </a:r>
            <a:r>
              <a:rPr lang="en-US" b="0" dirty="0"/>
              <a:t> (202503-04):</a:t>
            </a:r>
            <a:endParaRPr lang="en-US" dirty="0"/>
          </a:p>
          <a:p>
            <a:pPr marL="0" indent="0"/>
            <a:r>
              <a:rPr lang="en-US" b="0" dirty="0"/>
              <a:t>Move to adopt the resolution depicted by document 11-25-262r2 for </a:t>
            </a:r>
            <a:r>
              <a:rPr lang="nn-NO" b="0" dirty="0"/>
              <a:t>CIDs </a:t>
            </a:r>
            <a:r>
              <a:rPr lang="pt-BR" b="0" dirty="0"/>
              <a:t>R1-8, R1-9, R1-10, R1-11, R1-13, R1-14, and R1-15 </a:t>
            </a:r>
            <a:r>
              <a:rPr lang="en-US" b="0" dirty="0"/>
              <a:t>(7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90AFD5D1-D4E6-80F1-FCB6-364D09E502D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DA3D4F7B-04E0-AB39-C86A-C2E3AF98B7F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D94FD9-A100-F5AF-268C-BDAD3B990AA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3903075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20E4B-0081-7D00-8DF0-E9286B668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F97617-86A7-DA0D-9486-67FDAC00C864}"/>
              </a:ext>
            </a:extLst>
          </p:cNvPr>
          <p:cNvSpPr>
            <a:spLocks noGrp="1"/>
          </p:cNvSpPr>
          <p:nvPr>
            <p:ph type="title"/>
          </p:nvPr>
        </p:nvSpPr>
        <p:spPr/>
        <p:txBody>
          <a:bodyPr/>
          <a:lstStyle/>
          <a:p>
            <a:r>
              <a:rPr lang="en-US" dirty="0"/>
              <a:t>Submission 11-25-291</a:t>
            </a:r>
          </a:p>
        </p:txBody>
      </p:sp>
      <p:sp>
        <p:nvSpPr>
          <p:cNvPr id="3" name="Content Placeholder 2">
            <a:extLst>
              <a:ext uri="{FF2B5EF4-FFF2-40B4-BE49-F238E27FC236}">
                <a16:creationId xmlns:a16="http://schemas.microsoft.com/office/drawing/2014/main" id="{48B891F4-5DA1-4625-5E61-E33CF074EE08}"/>
              </a:ext>
            </a:extLst>
          </p:cNvPr>
          <p:cNvSpPr>
            <a:spLocks noGrp="1"/>
          </p:cNvSpPr>
          <p:nvPr>
            <p:ph idx="1"/>
          </p:nvPr>
        </p:nvSpPr>
        <p:spPr/>
        <p:txBody>
          <a:bodyPr/>
          <a:lstStyle/>
          <a:p>
            <a:r>
              <a:rPr lang="en-US" dirty="0"/>
              <a:t>Motion</a:t>
            </a:r>
            <a:r>
              <a:rPr lang="en-US" b="0" dirty="0"/>
              <a:t> (202503-05):</a:t>
            </a:r>
            <a:endParaRPr lang="en-US" dirty="0"/>
          </a:p>
          <a:p>
            <a:pPr marL="0" indent="0"/>
            <a:r>
              <a:rPr lang="en-US" b="0" dirty="0"/>
              <a:t>Move to adopt the resolution depicted by document 11-25-291r2 for </a:t>
            </a:r>
            <a:r>
              <a:rPr lang="nn-NO" b="0" dirty="0"/>
              <a:t>CIDs </a:t>
            </a:r>
            <a:r>
              <a:rPr lang="pt-BR" b="0" dirty="0"/>
              <a:t>R1-1, R1-2, R1-3, R1-4 and R1-16 </a:t>
            </a:r>
            <a:r>
              <a:rPr lang="en-US" b="0" dirty="0"/>
              <a:t>(5 CIDs total), instruct the technical editor to incorporate it in the P802.11bk draft and grant the editor editorial license. </a:t>
            </a:r>
          </a:p>
          <a:p>
            <a:endParaRPr lang="en-US" b="0" dirty="0"/>
          </a:p>
          <a:p>
            <a:r>
              <a:rPr lang="en-US" b="0" dirty="0"/>
              <a:t>Moved: Ali Raissinia </a:t>
            </a:r>
          </a:p>
          <a:p>
            <a:r>
              <a:rPr lang="en-US" b="0" dirty="0"/>
              <a:t>Seconded: Dibakar Das</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E020CDBE-F7C1-AF33-2252-3453BE73B5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0D2F6CEA-82FD-AF21-D6E4-6A0511BAC5B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0A22815-25DC-3E41-EADD-88F6DA8C7C6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05190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39BB7-3612-A497-7FF6-6F36ABB697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459F1-6274-8421-92B6-55D175CDEA06}"/>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805101E-7D47-63B9-375B-5B82CB80B281}"/>
              </a:ext>
            </a:extLst>
          </p:cNvPr>
          <p:cNvSpPr>
            <a:spLocks noGrp="1"/>
          </p:cNvSpPr>
          <p:nvPr>
            <p:ph idx="1"/>
          </p:nvPr>
        </p:nvSpPr>
        <p:spPr/>
        <p:txBody>
          <a:bodyPr/>
          <a:lstStyle/>
          <a:p>
            <a:r>
              <a:rPr lang="en-US" dirty="0"/>
              <a:t>Motion </a:t>
            </a:r>
            <a:r>
              <a:rPr lang="en-US" b="0" dirty="0"/>
              <a:t>(202503-06):</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1</a:t>
            </a:r>
            <a:r>
              <a:rPr lang="en-US" sz="2000" b="0" baseline="30000" dirty="0">
                <a:effectLst/>
                <a:latin typeface="Times New Roman" panose="02020603050405020304" pitchFamily="18" charset="0"/>
                <a:ea typeface="Times New Roman" panose="02020603050405020304" pitchFamily="18" charset="0"/>
              </a:rPr>
              <a:t>st</a:t>
            </a:r>
            <a:r>
              <a:rPr lang="en-US" sz="2000" b="0" dirty="0">
                <a:effectLst/>
                <a:latin typeface="Times New Roman" panose="02020603050405020304" pitchFamily="18" charset="0"/>
                <a:ea typeface="Times New Roman" panose="02020603050405020304" pitchFamily="18" charset="0"/>
              </a:rPr>
              <a:t> SA recirculation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as contained in documents 11-25-367r0</a:t>
            </a:r>
            <a:r>
              <a:rPr lang="en-US" sz="2000" b="0" dirty="0">
                <a:latin typeface="Times New Roman" panose="02020603050405020304" pitchFamily="18" charset="0"/>
                <a:ea typeface="Times New Roman" panose="02020603050405020304" pitchFamily="18" charset="0"/>
              </a:rPr>
              <a:t>, </a:t>
            </a:r>
            <a:r>
              <a:rPr lang="en-US" sz="2000" b="0" dirty="0">
                <a:effectLst/>
                <a:latin typeface="Times New Roman" panose="02020603050405020304" pitchFamily="18" charset="0"/>
                <a:ea typeface="Times New Roman" panose="02020603050405020304" pitchFamily="18" charset="0"/>
              </a:rPr>
              <a:t>11-25-262r2</a:t>
            </a:r>
            <a:r>
              <a:rPr lang="en-US" sz="2000" b="0" dirty="0">
                <a:latin typeface="Times New Roman" panose="02020603050405020304" pitchFamily="18" charset="0"/>
                <a:ea typeface="Times New Roman" panose="02020603050405020304" pitchFamily="18" charset="0"/>
              </a:rPr>
              <a:t> and </a:t>
            </a:r>
            <a:r>
              <a:rPr lang="en-US" sz="2000" b="0" dirty="0">
                <a:effectLst/>
                <a:latin typeface="Times New Roman" panose="02020603050405020304" pitchFamily="18" charset="0"/>
                <a:ea typeface="Times New Roman" panose="02020603050405020304" pitchFamily="18" charset="0"/>
              </a:rPr>
              <a:t>11-25-291r2.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 </a:t>
            </a:r>
          </a:p>
          <a:p>
            <a:r>
              <a:rPr lang="en-US" dirty="0"/>
              <a:t>Second: </a:t>
            </a:r>
            <a:r>
              <a:rPr lang="en-US" b="0" dirty="0"/>
              <a:t>Ali Raissinia </a:t>
            </a:r>
          </a:p>
          <a:p>
            <a:r>
              <a:rPr lang="en-US" dirty="0"/>
              <a:t>Results (Y/N/A): </a:t>
            </a:r>
            <a:r>
              <a:rPr lang="en-US" b="0" dirty="0"/>
              <a:t>9/0/0 (motion passes)</a:t>
            </a:r>
          </a:p>
          <a:p>
            <a:endParaRPr lang="en-US" sz="2000" dirty="0"/>
          </a:p>
        </p:txBody>
      </p:sp>
      <p:sp>
        <p:nvSpPr>
          <p:cNvPr id="4" name="Slide Number Placeholder 3">
            <a:extLst>
              <a:ext uri="{FF2B5EF4-FFF2-40B4-BE49-F238E27FC236}">
                <a16:creationId xmlns:a16="http://schemas.microsoft.com/office/drawing/2014/main" id="{2AE86729-B1E1-1AF7-2010-F0213C93E16B}"/>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DB3942A-58FD-6CC5-A0F3-DB6CBB6F87F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1CA013-36EF-79FB-EB4F-4ADB8E09B88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9543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14E5-49F1-79B7-5C7C-C010530182EC}"/>
              </a:ext>
            </a:extLst>
          </p:cNvPr>
          <p:cNvSpPr>
            <a:spLocks noGrp="1"/>
          </p:cNvSpPr>
          <p:nvPr>
            <p:ph type="title"/>
          </p:nvPr>
        </p:nvSpPr>
        <p:spPr/>
        <p:txBody>
          <a:bodyPr/>
          <a:lstStyle/>
          <a:p>
            <a:r>
              <a:rPr lang="en-US" dirty="0"/>
              <a:t>Approve Report to 802 LMSC </a:t>
            </a:r>
          </a:p>
        </p:txBody>
      </p:sp>
      <p:sp>
        <p:nvSpPr>
          <p:cNvPr id="3" name="Content Placeholder 2">
            <a:extLst>
              <a:ext uri="{FF2B5EF4-FFF2-40B4-BE49-F238E27FC236}">
                <a16:creationId xmlns:a16="http://schemas.microsoft.com/office/drawing/2014/main" id="{6AAD7949-DD51-9B8B-AADF-69300749BB94}"/>
              </a:ext>
            </a:extLst>
          </p:cNvPr>
          <p:cNvSpPr>
            <a:spLocks noGrp="1"/>
          </p:cNvSpPr>
          <p:nvPr>
            <p:ph idx="1"/>
          </p:nvPr>
        </p:nvSpPr>
        <p:spPr>
          <a:xfrm>
            <a:off x="479376" y="1981201"/>
            <a:ext cx="11233247" cy="4113213"/>
          </a:xfrm>
        </p:spPr>
        <p:txBody>
          <a:bodyPr/>
          <a:lstStyle/>
          <a:p>
            <a:r>
              <a:rPr lang="en-US" dirty="0"/>
              <a:t>Motion (</a:t>
            </a:r>
            <a:r>
              <a:rPr lang="en-US" b="0" dirty="0"/>
              <a:t>202503-07):</a:t>
            </a:r>
            <a:endParaRPr lang="en-US" dirty="0"/>
          </a:p>
          <a:p>
            <a:r>
              <a:rPr lang="en-US" b="0" dirty="0"/>
              <a:t>Approve document 11-25-453r2 as the report to the IEEE 802 LMSC on the requirements for conditional approval to forward P802.11bk  D5.0 to RevCom, and</a:t>
            </a:r>
          </a:p>
          <a:p>
            <a:r>
              <a:rPr lang="en-US" b="0" dirty="0"/>
              <a:t>Request the IEEE 802 LMSC to conditionally approve forwarding P802.11bk D5.0 to RevCom.</a:t>
            </a:r>
          </a:p>
          <a:p>
            <a:endParaRPr lang="en-US" dirty="0"/>
          </a:p>
          <a:p>
            <a:r>
              <a:rPr lang="en-US" dirty="0"/>
              <a:t>Moved: Ali Raissinia </a:t>
            </a:r>
          </a:p>
          <a:p>
            <a:r>
              <a:rPr lang="en-US" dirty="0"/>
              <a:t>Second: Roy Want </a:t>
            </a:r>
          </a:p>
          <a:p>
            <a:r>
              <a:rPr lang="en-US" dirty="0"/>
              <a:t>Result (Y/N/A): 9/0/0</a:t>
            </a:r>
          </a:p>
        </p:txBody>
      </p:sp>
      <p:sp>
        <p:nvSpPr>
          <p:cNvPr id="4" name="Slide Number Placeholder 3">
            <a:extLst>
              <a:ext uri="{FF2B5EF4-FFF2-40B4-BE49-F238E27FC236}">
                <a16:creationId xmlns:a16="http://schemas.microsoft.com/office/drawing/2014/main" id="{FA19DBFC-C358-39F1-94DE-3E2252B751EF}"/>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12DD70F-FBF4-33A8-D3DB-AB384A000DC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AE563B5-533D-6171-9870-A438E0CE0D44}"/>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637033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CD643-A778-2EBB-F634-B162035F8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DC1DFA-EA64-BC0A-98BB-B9FC2C304D31}"/>
              </a:ext>
            </a:extLst>
          </p:cNvPr>
          <p:cNvSpPr>
            <a:spLocks noGrp="1"/>
          </p:cNvSpPr>
          <p:nvPr>
            <p:ph type="title"/>
          </p:nvPr>
        </p:nvSpPr>
        <p:spPr/>
        <p:txBody>
          <a:bodyPr/>
          <a:lstStyle/>
          <a:p>
            <a:r>
              <a:rPr lang="en-US" dirty="0"/>
              <a:t>CSD Reaffirmation</a:t>
            </a:r>
          </a:p>
        </p:txBody>
      </p:sp>
      <p:sp>
        <p:nvSpPr>
          <p:cNvPr id="3" name="Content Placeholder 2">
            <a:extLst>
              <a:ext uri="{FF2B5EF4-FFF2-40B4-BE49-F238E27FC236}">
                <a16:creationId xmlns:a16="http://schemas.microsoft.com/office/drawing/2014/main" id="{9F21C89A-ADDD-7BA8-073E-B0CE1F5C8ED5}"/>
              </a:ext>
            </a:extLst>
          </p:cNvPr>
          <p:cNvSpPr>
            <a:spLocks noGrp="1"/>
          </p:cNvSpPr>
          <p:nvPr>
            <p:ph idx="1"/>
          </p:nvPr>
        </p:nvSpPr>
        <p:spPr>
          <a:xfrm>
            <a:off x="479376" y="1981201"/>
            <a:ext cx="11233247" cy="4113213"/>
          </a:xfrm>
        </p:spPr>
        <p:txBody>
          <a:bodyPr/>
          <a:lstStyle/>
          <a:p>
            <a:r>
              <a:rPr lang="en-US" dirty="0"/>
              <a:t>Motion (</a:t>
            </a:r>
            <a:r>
              <a:rPr lang="en-US" b="0" dirty="0"/>
              <a:t>202503-08):</a:t>
            </a:r>
            <a:endParaRPr lang="en-US" dirty="0"/>
          </a:p>
          <a:p>
            <a:r>
              <a:rPr lang="en-US" b="0" dirty="0"/>
              <a:t>Re-affirm the P802.11bk CSD in 11-22-1353r3 (ec-23-0155-00-ACSD-p802-11bk).</a:t>
            </a:r>
          </a:p>
          <a:p>
            <a:endParaRPr lang="en-US" dirty="0"/>
          </a:p>
          <a:p>
            <a:r>
              <a:rPr lang="en-US" dirty="0"/>
              <a:t>Moved: </a:t>
            </a:r>
            <a:r>
              <a:rPr lang="en-US" b="0" dirty="0"/>
              <a:t>Ali Raissinia</a:t>
            </a:r>
          </a:p>
          <a:p>
            <a:r>
              <a:rPr lang="en-US" dirty="0"/>
              <a:t>Second: </a:t>
            </a:r>
            <a:r>
              <a:rPr lang="en-US" b="0" dirty="0"/>
              <a:t>Roy Want</a:t>
            </a:r>
          </a:p>
          <a:p>
            <a:r>
              <a:rPr lang="en-US" dirty="0"/>
              <a:t>Result (Y/N/A): 7/0/0 passes </a:t>
            </a:r>
          </a:p>
        </p:txBody>
      </p:sp>
      <p:sp>
        <p:nvSpPr>
          <p:cNvPr id="4" name="Slide Number Placeholder 3">
            <a:extLst>
              <a:ext uri="{FF2B5EF4-FFF2-40B4-BE49-F238E27FC236}">
                <a16:creationId xmlns:a16="http://schemas.microsoft.com/office/drawing/2014/main" id="{0821E009-E1A5-BE69-1702-F7797445834E}"/>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46DC9DA-CBF1-A386-8336-281A8979EB2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C909326-43B9-83BC-691A-DB42B809891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8739850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 unanimous </a:t>
            </a:r>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Recirulation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dirty="0"/>
              <a:t>Motion passes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240727</TotalTime>
  <Words>9873</Words>
  <Application>Microsoft Office PowerPoint</Application>
  <PresentationFormat>Widescreen</PresentationFormat>
  <Paragraphs>1470</Paragraphs>
  <Slides>136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136</vt:i4>
      </vt:variant>
    </vt:vector>
  </HeadingPairs>
  <TitlesOfParts>
    <vt:vector size="142" baseType="lpstr">
      <vt:lpstr>Arial</vt:lpstr>
      <vt:lpstr>Arial Unicode MS</vt:lpstr>
      <vt:lpstr>Symbol</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Recirulation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Submission 11-24-1964</vt:lpstr>
      <vt:lpstr>I-74 CR</vt:lpstr>
      <vt:lpstr>Submission 11-24-2083</vt:lpstr>
      <vt:lpstr>Submission 11-24-2039</vt:lpstr>
      <vt:lpstr>Submission 11-24-1935</vt:lpstr>
      <vt:lpstr>Submission 11-24-1921</vt:lpstr>
      <vt:lpstr>Submission 11-24-1986</vt:lpstr>
      <vt:lpstr>Submission 11-25-049</vt:lpstr>
      <vt:lpstr>SA Recirculation</vt:lpstr>
      <vt:lpstr>Approval of previous meeting minutes</vt:lpstr>
      <vt:lpstr>Approval of previous meeting minutes</vt:lpstr>
      <vt:lpstr>Submission 11-25-367</vt:lpstr>
      <vt:lpstr>Submission 11-25-262</vt:lpstr>
      <vt:lpstr>Submission 11-25-291</vt:lpstr>
      <vt:lpstr>SA Recirculation</vt:lpstr>
      <vt:lpstr>Approve Report to 802 LMSC </vt:lpstr>
      <vt:lpstr>CSD Reaffirmation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522</cp:revision>
  <cp:lastPrinted>1601-01-01T00:00:00Z</cp:lastPrinted>
  <dcterms:created xsi:type="dcterms:W3CDTF">2018-08-06T10:28:59Z</dcterms:created>
  <dcterms:modified xsi:type="dcterms:W3CDTF">2025-03-13T15:23:20Z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