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7"/>
  </p:notesMasterIdLst>
  <p:handoutMasterIdLst>
    <p:handoutMasterId r:id="rId138"/>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3" r:id="rId88"/>
    <p:sldId id="991" r:id="rId89"/>
    <p:sldId id="992" r:id="rId90"/>
    <p:sldId id="2634" r:id="rId91"/>
    <p:sldId id="2636" r:id="rId92"/>
    <p:sldId id="2637" r:id="rId93"/>
    <p:sldId id="2638" r:id="rId94"/>
    <p:sldId id="2639" r:id="rId95"/>
    <p:sldId id="2640" r:id="rId96"/>
    <p:sldId id="2632" r:id="rId97"/>
    <p:sldId id="2642" r:id="rId98"/>
    <p:sldId id="2635" r:id="rId99"/>
    <p:sldId id="2643" r:id="rId100"/>
    <p:sldId id="2641" r:id="rId101"/>
    <p:sldId id="2644" r:id="rId102"/>
    <p:sldId id="2645" r:id="rId103"/>
    <p:sldId id="2648" r:id="rId104"/>
    <p:sldId id="2649" r:id="rId105"/>
    <p:sldId id="2650" r:id="rId106"/>
    <p:sldId id="2655" r:id="rId107"/>
    <p:sldId id="2656" r:id="rId108"/>
    <p:sldId id="936" r:id="rId109"/>
    <p:sldId id="2651" r:id="rId110"/>
    <p:sldId id="2653" r:id="rId111"/>
    <p:sldId id="2657" r:id="rId112"/>
    <p:sldId id="2658" r:id="rId113"/>
    <p:sldId id="2660" r:id="rId114"/>
    <p:sldId id="2661" r:id="rId115"/>
    <p:sldId id="2662" r:id="rId116"/>
    <p:sldId id="2663" r:id="rId117"/>
    <p:sldId id="2664" r:id="rId118"/>
    <p:sldId id="2665" r:id="rId119"/>
    <p:sldId id="2666" r:id="rId120"/>
    <p:sldId id="2668" r:id="rId121"/>
    <p:sldId id="2670" r:id="rId122"/>
    <p:sldId id="2671" r:id="rId123"/>
    <p:sldId id="2669" r:id="rId124"/>
    <p:sldId id="2677" r:id="rId125"/>
    <p:sldId id="2678" r:id="rId126"/>
    <p:sldId id="2673" r:id="rId127"/>
    <p:sldId id="2674" r:id="rId128"/>
    <p:sldId id="2675" r:id="rId129"/>
    <p:sldId id="2672" r:id="rId130"/>
    <p:sldId id="2676" r:id="rId131"/>
    <p:sldId id="2538" r:id="rId132"/>
    <p:sldId id="2541" r:id="rId133"/>
    <p:sldId id="2542" r:id="rId134"/>
    <p:sldId id="2539" r:id="rId135"/>
    <p:sldId id="2540" r:id="rId1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3"/>
            <p14:sldId id="991"/>
            <p14:sldId id="992"/>
            <p14:sldId id="2634"/>
            <p14:sldId id="2636"/>
            <p14:sldId id="2637"/>
            <p14:sldId id="2638"/>
            <p14:sldId id="2639"/>
            <p14:sldId id="2640"/>
          </p14:sldIdLst>
        </p14:section>
        <p14:section name="July 2024 IEEE meeting" id="{EC6D6FF2-F836-4DB4-8348-732DA2F18217}">
          <p14:sldIdLst>
            <p14:sldId id="2632"/>
            <p14:sldId id="2642"/>
            <p14:sldId id="2635"/>
            <p14:sldId id="2643"/>
            <p14:sldId id="2641"/>
            <p14:sldId id="2644"/>
            <p14:sldId id="2645"/>
            <p14:sldId id="2648"/>
            <p14:sldId id="2649"/>
            <p14:sldId id="2650"/>
          </p14:sldIdLst>
        </p14:section>
        <p14:section name="Sep 2024 IEEE meeting" id="{D3A7A073-70BB-4237-BEE0-F47F34812710}">
          <p14:sldIdLst>
            <p14:sldId id="2655"/>
            <p14:sldId id="2656"/>
            <p14:sldId id="936"/>
            <p14:sldId id="2651"/>
            <p14:sldId id="2653"/>
            <p14:sldId id="2657"/>
          </p14:sldIdLst>
        </p14:section>
        <p14:section name="Nov 2024 IEEE meeting" id="{31A3A1EA-92BB-435E-AF2F-12FC8BF2C0C5}">
          <p14:sldIdLst>
            <p14:sldId id="2658"/>
            <p14:sldId id="2660"/>
            <p14:sldId id="2661"/>
          </p14:sldIdLst>
        </p14:section>
        <p14:section name="Dec. 2024 Telecons" id="{2F524EDE-5E00-4569-BB28-0377F68842CC}">
          <p14:sldIdLst>
            <p14:sldId id="2662"/>
            <p14:sldId id="2663"/>
            <p14:sldId id="2664"/>
            <p14:sldId id="2665"/>
            <p14:sldId id="2666"/>
            <p14:sldId id="2668"/>
          </p14:sldIdLst>
        </p14:section>
        <p14:section name="Jan. 2025 Telecons" id="{6B721FB7-0D66-47A9-ADD4-AA29DF71FF85}">
          <p14:sldIdLst>
            <p14:sldId id="2670"/>
            <p14:sldId id="2671"/>
            <p14:sldId id="2669"/>
          </p14:sldIdLst>
        </p14:section>
        <p14:section name="March 2025 IEEE meeting" id="{C7068D9D-2CCF-4D27-9CF1-E11510925612}">
          <p14:sldIdLst>
            <p14:sldId id="2677"/>
            <p14:sldId id="2678"/>
            <p14:sldId id="2673"/>
            <p14:sldId id="2674"/>
            <p14:sldId id="2675"/>
            <p14:sldId id="2672"/>
            <p14:sldId id="2676"/>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2FAB84-9F7D-4824-8CE3-2115C078D222}" v="1" dt="2025-03-10T21:27:58.38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73" d="100"/>
          <a:sy n="73" d="100"/>
        </p:scale>
        <p:origin x="96" y="49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handoutMaster" Target="handoutMasters/handout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microsoft.com/office/2015/10/relationships/revisionInfo" Target="revisionInfo.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C2FAB84-9F7D-4824-8CE3-2115C078D222}"/>
    <pc:docChg chg="undo custSel addSld delSld modSld modSection">
      <pc:chgData name="Segev, Jonathan" userId="7c67a1b0-8725-4553-8055-0888dbcaef94" providerId="ADAL" clId="{BC2FAB84-9F7D-4824-8CE3-2115C078D222}" dt="2025-03-10T21:36:47.091" v="302" actId="20577"/>
      <pc:docMkLst>
        <pc:docMk/>
      </pc:docMkLst>
      <pc:sldChg chg="modSp mod">
        <pc:chgData name="Segev, Jonathan" userId="7c67a1b0-8725-4553-8055-0888dbcaef94" providerId="ADAL" clId="{BC2FAB84-9F7D-4824-8CE3-2115C078D222}" dt="2025-03-10T21:32:55.836" v="173" actId="20577"/>
        <pc:sldMkLst>
          <pc:docMk/>
          <pc:sldMk cId="2695026292" sldId="2628"/>
        </pc:sldMkLst>
        <pc:spChg chg="mod">
          <ac:chgData name="Segev, Jonathan" userId="7c67a1b0-8725-4553-8055-0888dbcaef94" providerId="ADAL" clId="{BC2FAB84-9F7D-4824-8CE3-2115C078D222}" dt="2025-03-10T21:32:55.836" v="173" actId="20577"/>
          <ac:spMkLst>
            <pc:docMk/>
            <pc:sldMk cId="2695026292" sldId="2628"/>
            <ac:spMk id="2" creationId="{F132D1B0-0D9C-432C-B428-AE7AFE9AEEF4}"/>
          </ac:spMkLst>
        </pc:spChg>
      </pc:sldChg>
      <pc:sldChg chg="modSp mod">
        <pc:chgData name="Segev, Jonathan" userId="7c67a1b0-8725-4553-8055-0888dbcaef94" providerId="ADAL" clId="{BC2FAB84-9F7D-4824-8CE3-2115C078D222}" dt="2025-03-10T21:36:38.867" v="298" actId="20577"/>
        <pc:sldMkLst>
          <pc:docMk/>
          <pc:sldMk cId="3895436956" sldId="2672"/>
        </pc:sldMkLst>
        <pc:spChg chg="mod">
          <ac:chgData name="Segev, Jonathan" userId="7c67a1b0-8725-4553-8055-0888dbcaef94" providerId="ADAL" clId="{BC2FAB84-9F7D-4824-8CE3-2115C078D222}" dt="2025-03-10T21:36:38.867" v="298" actId="20577"/>
          <ac:spMkLst>
            <pc:docMk/>
            <pc:sldMk cId="3895436956" sldId="2672"/>
            <ac:spMk id="3" creationId="{6805101E-7D47-63B9-375B-5B82CB80B281}"/>
          </ac:spMkLst>
        </pc:spChg>
      </pc:sldChg>
      <pc:sldChg chg="modSp mod">
        <pc:chgData name="Segev, Jonathan" userId="7c67a1b0-8725-4553-8055-0888dbcaef94" providerId="ADAL" clId="{BC2FAB84-9F7D-4824-8CE3-2115C078D222}" dt="2025-03-10T21:35:19.780" v="256" actId="20577"/>
        <pc:sldMkLst>
          <pc:docMk/>
          <pc:sldMk cId="1337290594" sldId="2673"/>
        </pc:sldMkLst>
        <pc:spChg chg="mod">
          <ac:chgData name="Segev, Jonathan" userId="7c67a1b0-8725-4553-8055-0888dbcaef94" providerId="ADAL" clId="{BC2FAB84-9F7D-4824-8CE3-2115C078D222}" dt="2025-03-10T21:35:19.780" v="256" actId="20577"/>
          <ac:spMkLst>
            <pc:docMk/>
            <pc:sldMk cId="1337290594" sldId="2673"/>
            <ac:spMk id="3" creationId="{E2940B79-0005-B813-ECA0-25DB041E1AAC}"/>
          </ac:spMkLst>
        </pc:spChg>
      </pc:sldChg>
      <pc:sldChg chg="modSp mod">
        <pc:chgData name="Segev, Jonathan" userId="7c67a1b0-8725-4553-8055-0888dbcaef94" providerId="ADAL" clId="{BC2FAB84-9F7D-4824-8CE3-2115C078D222}" dt="2025-03-10T21:35:40.552" v="262" actId="20577"/>
        <pc:sldMkLst>
          <pc:docMk/>
          <pc:sldMk cId="1939030753" sldId="2674"/>
        </pc:sldMkLst>
        <pc:spChg chg="mod">
          <ac:chgData name="Segev, Jonathan" userId="7c67a1b0-8725-4553-8055-0888dbcaef94" providerId="ADAL" clId="{BC2FAB84-9F7D-4824-8CE3-2115C078D222}" dt="2025-03-10T21:35:40.552" v="262" actId="20577"/>
          <ac:spMkLst>
            <pc:docMk/>
            <pc:sldMk cId="1939030753" sldId="2674"/>
            <ac:spMk id="3" creationId="{69153AB0-1BA7-8EAC-6240-737D8D1673C2}"/>
          </ac:spMkLst>
        </pc:spChg>
      </pc:sldChg>
      <pc:sldChg chg="modSp mod">
        <pc:chgData name="Segev, Jonathan" userId="7c67a1b0-8725-4553-8055-0888dbcaef94" providerId="ADAL" clId="{BC2FAB84-9F7D-4824-8CE3-2115C078D222}" dt="2025-03-10T21:35:44.742" v="264" actId="20577"/>
        <pc:sldMkLst>
          <pc:docMk/>
          <pc:sldMk cId="2170519020" sldId="2675"/>
        </pc:sldMkLst>
        <pc:spChg chg="mod">
          <ac:chgData name="Segev, Jonathan" userId="7c67a1b0-8725-4553-8055-0888dbcaef94" providerId="ADAL" clId="{BC2FAB84-9F7D-4824-8CE3-2115C078D222}" dt="2025-03-10T21:35:44.742" v="264" actId="20577"/>
          <ac:spMkLst>
            <pc:docMk/>
            <pc:sldMk cId="2170519020" sldId="2675"/>
            <ac:spMk id="3" creationId="{48B891F4-5DA1-4625-5E61-E33CF074EE08}"/>
          </ac:spMkLst>
        </pc:spChg>
      </pc:sldChg>
      <pc:sldChg chg="modSp mod">
        <pc:chgData name="Segev, Jonathan" userId="7c67a1b0-8725-4553-8055-0888dbcaef94" providerId="ADAL" clId="{BC2FAB84-9F7D-4824-8CE3-2115C078D222}" dt="2025-03-10T21:36:47.091" v="302" actId="20577"/>
        <pc:sldMkLst>
          <pc:docMk/>
          <pc:sldMk cId="3863703372" sldId="2676"/>
        </pc:sldMkLst>
        <pc:spChg chg="mod">
          <ac:chgData name="Segev, Jonathan" userId="7c67a1b0-8725-4553-8055-0888dbcaef94" providerId="ADAL" clId="{BC2FAB84-9F7D-4824-8CE3-2115C078D222}" dt="2025-03-10T21:36:47.091" v="302" actId="20577"/>
          <ac:spMkLst>
            <pc:docMk/>
            <pc:sldMk cId="3863703372" sldId="2676"/>
            <ac:spMk id="3" creationId="{6AAD7949-DD51-9B8B-AADF-69300749BB94}"/>
          </ac:spMkLst>
        </pc:spChg>
      </pc:sldChg>
      <pc:sldChg chg="modSp add mod">
        <pc:chgData name="Segev, Jonathan" userId="7c67a1b0-8725-4553-8055-0888dbcaef94" providerId="ADAL" clId="{BC2FAB84-9F7D-4824-8CE3-2115C078D222}" dt="2025-03-10T21:35:06.374" v="252" actId="20577"/>
        <pc:sldMkLst>
          <pc:docMk/>
          <pc:sldMk cId="19805769" sldId="2677"/>
        </pc:sldMkLst>
        <pc:spChg chg="mod">
          <ac:chgData name="Segev, Jonathan" userId="7c67a1b0-8725-4553-8055-0888dbcaef94" providerId="ADAL" clId="{BC2FAB84-9F7D-4824-8CE3-2115C078D222}" dt="2025-03-10T21:35:06.374" v="252" actId="20577"/>
          <ac:spMkLst>
            <pc:docMk/>
            <pc:sldMk cId="19805769" sldId="2677"/>
            <ac:spMk id="3" creationId="{42BBF40C-9AE8-5269-A81A-58A4DB9F1DF7}"/>
          </ac:spMkLst>
        </pc:spChg>
      </pc:sldChg>
      <pc:sldChg chg="modSp add mod">
        <pc:chgData name="Segev, Jonathan" userId="7c67a1b0-8725-4553-8055-0888dbcaef94" providerId="ADAL" clId="{BC2FAB84-9F7D-4824-8CE3-2115C078D222}" dt="2025-03-10T21:35:14.195" v="254" actId="20577"/>
        <pc:sldMkLst>
          <pc:docMk/>
          <pc:sldMk cId="2089230388" sldId="2678"/>
        </pc:sldMkLst>
        <pc:spChg chg="mod">
          <ac:chgData name="Segev, Jonathan" userId="7c67a1b0-8725-4553-8055-0888dbcaef94" providerId="ADAL" clId="{BC2FAB84-9F7D-4824-8CE3-2115C078D222}" dt="2025-03-10T21:35:14.195" v="254" actId="20577"/>
          <ac:spMkLst>
            <pc:docMk/>
            <pc:sldMk cId="2089230388" sldId="2678"/>
            <ac:spMk id="3" creationId="{94F90F4C-D166-AB87-E6EE-7E54E899AF4B}"/>
          </ac:spMkLst>
        </pc:spChg>
      </pc:sldChg>
      <pc:sldChg chg="add del">
        <pc:chgData name="Segev, Jonathan" userId="7c67a1b0-8725-4553-8055-0888dbcaef94" providerId="ADAL" clId="{BC2FAB84-9F7D-4824-8CE3-2115C078D222}" dt="2025-03-10T21:32:46.055" v="171" actId="2890"/>
        <pc:sldMkLst>
          <pc:docMk/>
          <pc:sldMk cId="2916957402" sldId="267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802.11-23/049r52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4/11-24-1080-01-00bk-lb286-comment-resolution-cid-2003.docx" TargetMode="External"/><Relationship Id="rId3" Type="http://schemas.openxmlformats.org/officeDocument/2006/relationships/hyperlink" Target="https://mentor.ieee.org/802.11/dcn/24/11-24-0951-01-00bk-lb286-cr-part-1.docx" TargetMode="External"/><Relationship Id="rId7" Type="http://schemas.openxmlformats.org/officeDocument/2006/relationships/hyperlink" Target="https://mentor.ieee.org/802.11/dcn/24/11-24-0954-04-00bk-proposed-resolutions-to-11bk-lb286-cids-on-passive-ranging.docx" TargetMode="External"/><Relationship Id="rId2" Type="http://schemas.openxmlformats.org/officeDocument/2006/relationships/hyperlink" Target="https://mentor.ieee.org/802.11/dcn/24/11-24-0754-05-00bk-lb286-comments-on-d2-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66-04-00bk-lb286-comment-resolution-for-emlsr-related-cid-2056.docx" TargetMode="External"/><Relationship Id="rId5" Type="http://schemas.openxmlformats.org/officeDocument/2006/relationships/hyperlink" Target="https://mentor.ieee.org/802.11/dcn/24/11-24-1073-01-00bk-lb286-editorial-comment-resolutions.xlsx" TargetMode="External"/><Relationship Id="rId4" Type="http://schemas.openxmlformats.org/officeDocument/2006/relationships/hyperlink" Target="https://mentor.ieee.org/802.11/dcn/24/11-24-0958-02-00bk-lb286-cr-part-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grouper.ieee.org/groups/802/11/PARs/P802.11bk.pdf"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2025-03-10</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March 2025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Submission 11-24-1073</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(202407-05) </a:t>
            </a:r>
            <a:r>
              <a:rPr lang="en-US" dirty="0"/>
              <a:t>:</a:t>
            </a:r>
          </a:p>
          <a:p>
            <a:pPr marL="0" indent="0"/>
            <a:r>
              <a:rPr lang="en-US" b="0" dirty="0"/>
              <a:t>Move to adopt the resolution depicted by document 11-24-1073r1 for editorial CIDs,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Christina Berger</a:t>
            </a:r>
            <a:endParaRPr lang="en-US" dirty="0"/>
          </a:p>
          <a:p>
            <a:r>
              <a:rPr lang="en-US" dirty="0"/>
              <a:t>Results (Y/N/A):</a:t>
            </a:r>
            <a:r>
              <a:rPr lang="en-US" b="0" dirty="0"/>
              <a:t> 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970837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MDR Feedback Approval 11-24-879</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(202407-06) </a:t>
            </a:r>
            <a:r>
              <a:rPr lang="en-US" dirty="0"/>
              <a:t>:</a:t>
            </a:r>
          </a:p>
          <a:p>
            <a:pPr marL="0" indent="0"/>
            <a:r>
              <a:rPr lang="en-US" b="0" dirty="0"/>
              <a:t>Move to adopt changes, resulting from MDR review, depicted by document 11-24-879r4,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Christian Berger</a:t>
            </a:r>
          </a:p>
          <a:p>
            <a:r>
              <a:rPr lang="en-US" dirty="0"/>
              <a:t>Results (Y/N/A): </a:t>
            </a:r>
            <a:r>
              <a:rPr lang="en-US" b="0" dirty="0"/>
              <a:t>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04338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11-24-966</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(202407-07) </a:t>
            </a:r>
            <a:r>
              <a:rPr lang="en-US" dirty="0"/>
              <a:t>:</a:t>
            </a:r>
          </a:p>
          <a:p>
            <a:pPr marL="0" indent="0"/>
            <a:r>
              <a:rPr lang="en-US" b="0" dirty="0"/>
              <a:t>Move to adopt the resolution depicted by document 11-24-966r4 for CID 2056 (1 CID total), instruct the technical editor to incorporate it in the P802.11bk draft and grant the editor editorial license. </a:t>
            </a:r>
          </a:p>
          <a:p>
            <a:endParaRPr lang="en-US" dirty="0"/>
          </a:p>
          <a:p>
            <a:r>
              <a:rPr lang="en-US" dirty="0"/>
              <a:t>Moved: </a:t>
            </a:r>
            <a:r>
              <a:rPr lang="en-US" b="0" dirty="0"/>
              <a:t>Dibakar Das</a:t>
            </a:r>
          </a:p>
          <a:p>
            <a:r>
              <a:rPr lang="en-US" dirty="0"/>
              <a:t>Second: </a:t>
            </a:r>
            <a:r>
              <a:rPr lang="en-US" b="0" dirty="0"/>
              <a:t>Roy Want</a:t>
            </a:r>
            <a:endParaRPr lang="en-US" dirty="0"/>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97793676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11-24-954</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(202407-08) </a:t>
            </a:r>
            <a:r>
              <a:rPr lang="en-US" dirty="0"/>
              <a:t>:</a:t>
            </a:r>
          </a:p>
          <a:p>
            <a:pPr marL="0" indent="0"/>
            <a:r>
              <a:rPr lang="en-US" b="0" dirty="0"/>
              <a:t>Move to adopt the resolution depicted by document 11-24-954r4for CID 2060, 2061, 2133, 2134, 2106 (5 CID total), instruct the technical editor to incorporate it in the P802.11bk draft and grant the editor editorial license. </a:t>
            </a:r>
          </a:p>
          <a:p>
            <a:endParaRPr lang="en-US" dirty="0"/>
          </a:p>
          <a:p>
            <a:r>
              <a:rPr lang="en-US" dirty="0"/>
              <a:t>Moved: </a:t>
            </a:r>
            <a:r>
              <a:rPr lang="en-US" b="0" dirty="0"/>
              <a:t>Qi Wang</a:t>
            </a:r>
          </a:p>
          <a:p>
            <a:r>
              <a:rPr lang="en-US" dirty="0"/>
              <a:t>Second: </a:t>
            </a:r>
            <a:r>
              <a:rPr lang="en-US" b="0" dirty="0"/>
              <a:t>Dibakar Das</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879622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11-24-1080</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(202407-09) </a:t>
            </a:r>
            <a:r>
              <a:rPr lang="en-US" dirty="0"/>
              <a:t>:</a:t>
            </a:r>
          </a:p>
          <a:p>
            <a:pPr marL="0" indent="0"/>
            <a:r>
              <a:rPr lang="en-US" b="0" dirty="0"/>
              <a:t>Move to adopt the resolution depicted by document 11-24-1080r1 for CID 2003 (1 CIDs total), instruct the technical editor to incorporate it in the P802.11bk draft and grant the editor editorial license. </a:t>
            </a:r>
          </a:p>
          <a:p>
            <a:endParaRPr lang="en-US" dirty="0"/>
          </a:p>
          <a:p>
            <a:r>
              <a:rPr lang="en-US" dirty="0"/>
              <a:t>Moved: </a:t>
            </a:r>
            <a:r>
              <a:rPr lang="en-US" b="0" dirty="0"/>
              <a:t>Christian Berger</a:t>
            </a:r>
          </a:p>
          <a:p>
            <a:r>
              <a:rPr lang="en-US" dirty="0"/>
              <a:t>Second: </a:t>
            </a:r>
            <a:r>
              <a:rPr lang="en-US" b="0" dirty="0"/>
              <a:t>Jonathan Segev</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07349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Recirculation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202407-10: </a:t>
            </a:r>
          </a:p>
          <a:p>
            <a:pPr marL="0" indent="0"/>
            <a:r>
              <a:rPr lang="en-US" dirty="0" err="1"/>
              <a:t>TGbk</a:t>
            </a:r>
            <a:r>
              <a:rPr lang="en-US" dirty="0"/>
              <a:t> re-circulation letter ballot</a:t>
            </a:r>
          </a:p>
          <a:p>
            <a:pPr marL="0" indent="0"/>
            <a:r>
              <a:rPr lang="en-US" b="0" dirty="0"/>
              <a:t>Having approved comment resolutions for all of the comments received from LB286 on P802.11bk D2.0 as contained in documents </a:t>
            </a:r>
            <a:r>
              <a:rPr lang="en-US" b="0" dirty="0">
                <a:hlinkClick r:id="rId2"/>
              </a:rPr>
              <a:t>11-24-754r5</a:t>
            </a:r>
            <a:r>
              <a:rPr lang="en-US" b="0" dirty="0"/>
              <a:t>, </a:t>
            </a:r>
            <a:r>
              <a:rPr lang="en-US" b="0" dirty="0">
                <a:hlinkClick r:id="rId3"/>
              </a:rPr>
              <a:t>11-24-951r1</a:t>
            </a:r>
            <a:r>
              <a:rPr lang="en-US" b="0" dirty="0"/>
              <a:t>, </a:t>
            </a:r>
            <a:r>
              <a:rPr lang="en-US" b="0" dirty="0">
                <a:hlinkClick r:id="rId4"/>
              </a:rPr>
              <a:t>11-24-958r2</a:t>
            </a:r>
            <a:r>
              <a:rPr lang="en-US" b="0" dirty="0"/>
              <a:t>, </a:t>
            </a:r>
            <a:r>
              <a:rPr lang="en-US" b="0" dirty="0">
                <a:hlinkClick r:id="rId5"/>
              </a:rPr>
              <a:t>11-24-1073r1</a:t>
            </a:r>
            <a:r>
              <a:rPr lang="en-US" b="0" dirty="0"/>
              <a:t>, </a:t>
            </a:r>
            <a:r>
              <a:rPr lang="en-US" b="0" dirty="0">
                <a:hlinkClick r:id="rId6"/>
              </a:rPr>
              <a:t>11-24-966r4</a:t>
            </a:r>
            <a:r>
              <a:rPr lang="en-US" b="0" dirty="0"/>
              <a:t>, </a:t>
            </a:r>
            <a:r>
              <a:rPr lang="en-US" b="0" dirty="0">
                <a:hlinkClick r:id="rId7"/>
              </a:rPr>
              <a:t>11-24-954r4</a:t>
            </a:r>
            <a:r>
              <a:rPr lang="en-US" b="0" dirty="0"/>
              <a:t>, and </a:t>
            </a:r>
            <a:r>
              <a:rPr lang="en-US" b="0" dirty="0">
                <a:hlinkClick r:id="rId8"/>
              </a:rPr>
              <a:t>11-24-1080r1</a:t>
            </a:r>
            <a:r>
              <a:rPr lang="en-US" b="0" dirty="0"/>
              <a:t>, Instruct the editor to prepare D3.0 incorporating these resolutions and,</a:t>
            </a:r>
          </a:p>
          <a:p>
            <a:pPr marL="0" indent="0"/>
            <a:r>
              <a:rPr lang="en-US" b="0" dirty="0"/>
              <a:t>Approve a 15 day Working Group Recirculation Ballot asking the question “Should P802.11bk D3.0 be forwarded to SA Ballot?”</a:t>
            </a:r>
          </a:p>
          <a:p>
            <a:pPr marL="0" indent="0"/>
            <a:endParaRPr lang="en-US" b="0" dirty="0"/>
          </a:p>
          <a:p>
            <a:pPr marL="0" indent="0"/>
            <a:r>
              <a:rPr lang="en-US" b="0" dirty="0"/>
              <a:t>Moved: Christian Berger			</a:t>
            </a:r>
          </a:p>
          <a:p>
            <a:pPr marL="0" indent="0"/>
            <a:r>
              <a:rPr lang="en-US" b="0" dirty="0"/>
              <a:t>Second: Roy Want</a:t>
            </a:r>
          </a:p>
          <a:p>
            <a:pPr marL="0" indent="0"/>
            <a:r>
              <a:rPr lang="en-US" b="0" dirty="0"/>
              <a:t>Results </a:t>
            </a:r>
            <a:r>
              <a:rPr lang="en-US" dirty="0"/>
              <a:t>(Y/N/A)</a:t>
            </a:r>
            <a:r>
              <a:rPr lang="en-US" b="0" dirty="0"/>
              <a:t>: 9/0/0</a:t>
            </a:r>
          </a:p>
          <a:p>
            <a:pPr marL="0" indent="0"/>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2025</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5726860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11-24/1374r0 “Minutes for July 2024 plenary” R0 posted to Mentor </a:t>
            </a:r>
          </a:p>
          <a:p>
            <a:pPr marL="0" indent="0"/>
            <a:r>
              <a:rPr lang="en-US" b="0" dirty="0"/>
              <a:t>Aug. 2</a:t>
            </a:r>
            <a:r>
              <a:rPr lang="en-US" b="0" baseline="30000" dirty="0"/>
              <a:t>nd</a:t>
            </a:r>
            <a:r>
              <a:rPr lang="en-US" b="0" dirty="0"/>
              <a:t>. </a:t>
            </a:r>
          </a:p>
          <a:p>
            <a:endParaRPr lang="en-US" dirty="0"/>
          </a:p>
          <a:p>
            <a:r>
              <a:rPr lang="en-US" dirty="0"/>
              <a:t>Motion </a:t>
            </a:r>
            <a:r>
              <a:rPr lang="en-US" b="0" dirty="0"/>
              <a:t>(202409-01):</a:t>
            </a:r>
          </a:p>
          <a:p>
            <a:pPr marL="0" indent="0"/>
            <a:r>
              <a:rPr lang="en-US" b="0" dirty="0"/>
              <a:t>Move to approve document 11-24/1374r0 as </a:t>
            </a:r>
            <a:r>
              <a:rPr lang="en-US" b="0" dirty="0" err="1"/>
              <a:t>TGbk</a:t>
            </a:r>
            <a:r>
              <a:rPr lang="en-US" b="0" dirty="0"/>
              <a:t> meeting minutes for the 2024 July meeting week.</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8234977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11-24/1605r0 “Minutes for telecons August-Sep 2024” R0 posted to Mentor  Sep. 9</a:t>
            </a:r>
            <a:r>
              <a:rPr lang="en-US" b="0" baseline="30000" dirty="0"/>
              <a:t>th</a:t>
            </a:r>
            <a:r>
              <a:rPr lang="en-US" b="0" dirty="0"/>
              <a:t>. </a:t>
            </a:r>
          </a:p>
          <a:p>
            <a:endParaRPr lang="en-US" dirty="0"/>
          </a:p>
          <a:p>
            <a:r>
              <a:rPr lang="en-US" dirty="0"/>
              <a:t>Motion </a:t>
            </a:r>
            <a:r>
              <a:rPr lang="en-US" b="0" dirty="0"/>
              <a:t>(202409-02):</a:t>
            </a:r>
          </a:p>
          <a:p>
            <a:pPr marL="0" indent="0"/>
            <a:r>
              <a:rPr lang="en-US" b="0" dirty="0"/>
              <a:t>Move to approve document 11-24/1605r0 as </a:t>
            </a:r>
            <a:r>
              <a:rPr lang="en-US" b="0" dirty="0" err="1"/>
              <a:t>TGbk</a:t>
            </a:r>
            <a:r>
              <a:rPr lang="en-US" b="0" dirty="0"/>
              <a:t> meeting minutes for telecons running between the 2024 July and Sep. meeting weeks.</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047837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LB287 CR</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(202409-03):</a:t>
            </a:r>
            <a:endParaRPr lang="en-US" dirty="0"/>
          </a:p>
          <a:p>
            <a:pPr marL="0" indent="0"/>
            <a:r>
              <a:rPr lang="en-US" b="0" dirty="0"/>
              <a:t>Move to adopt the resolution depicted by document 11-24-1419r1 for CIDs 3000, </a:t>
            </a:r>
          </a:p>
          <a:p>
            <a:pPr marL="0" indent="0"/>
            <a:r>
              <a:rPr lang="en-US" b="0" dirty="0"/>
              <a:t>3001, 3002, 3003, 3004, 3005, 3006, 3007 and 3008 received in LB287 </a:t>
            </a:r>
          </a:p>
          <a:p>
            <a:pPr marL="0" indent="0"/>
            <a:r>
              <a:rPr lang="en-US" b="0" dirty="0"/>
              <a:t>(9 CIDs total). </a:t>
            </a:r>
          </a:p>
          <a:p>
            <a:endParaRPr lang="en-US" b="0" dirty="0"/>
          </a:p>
          <a:p>
            <a:r>
              <a:rPr lang="en-US" b="0" dirty="0"/>
              <a:t>Moved:  Roy Want</a:t>
            </a:r>
          </a:p>
          <a:p>
            <a:r>
              <a:rPr lang="en-US" b="0" dirty="0"/>
              <a:t>Seconded: Christian Berger</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3AA78-BA0C-566A-A518-76C709B67CEB}"/>
              </a:ext>
            </a:extLst>
          </p:cNvPr>
          <p:cNvSpPr>
            <a:spLocks noGrp="1"/>
          </p:cNvSpPr>
          <p:nvPr>
            <p:ph type="title"/>
          </p:nvPr>
        </p:nvSpPr>
        <p:spPr>
          <a:xfrm>
            <a:off x="914401" y="685801"/>
            <a:ext cx="10361084" cy="654967"/>
          </a:xfrm>
        </p:spPr>
        <p:txBody>
          <a:bodyPr/>
          <a:lstStyle/>
          <a:p>
            <a:r>
              <a:rPr lang="fr-FR" dirty="0"/>
              <a:t>P802.11bk </a:t>
            </a:r>
            <a:r>
              <a:rPr lang="fr-FR" dirty="0" err="1"/>
              <a:t>Unconditional</a:t>
            </a:r>
            <a:r>
              <a:rPr lang="fr-FR" dirty="0"/>
              <a:t> SA Ballot</a:t>
            </a:r>
            <a:endParaRPr lang="en-US" dirty="0"/>
          </a:p>
        </p:txBody>
      </p:sp>
      <p:sp>
        <p:nvSpPr>
          <p:cNvPr id="3" name="Content Placeholder 2">
            <a:extLst>
              <a:ext uri="{FF2B5EF4-FFF2-40B4-BE49-F238E27FC236}">
                <a16:creationId xmlns:a16="http://schemas.microsoft.com/office/drawing/2014/main" id="{D5A66D38-B96C-3CD5-A148-D34E1706AE31}"/>
              </a:ext>
            </a:extLst>
          </p:cNvPr>
          <p:cNvSpPr>
            <a:spLocks noGrp="1"/>
          </p:cNvSpPr>
          <p:nvPr>
            <p:ph idx="1"/>
          </p:nvPr>
        </p:nvSpPr>
        <p:spPr>
          <a:xfrm>
            <a:off x="914401" y="1628801"/>
            <a:ext cx="10361084" cy="4465614"/>
          </a:xfrm>
        </p:spPr>
        <p:txBody>
          <a:bodyPr/>
          <a:lstStyle/>
          <a:p>
            <a:r>
              <a:rPr lang="en-US" dirty="0"/>
              <a:t>Motion (</a:t>
            </a:r>
            <a:r>
              <a:rPr lang="en-US" b="0" dirty="0"/>
              <a:t>202409-04):</a:t>
            </a:r>
            <a:endParaRPr lang="en-US" dirty="0"/>
          </a:p>
          <a:p>
            <a:r>
              <a:rPr lang="en-US" b="0" dirty="0"/>
              <a:t>Approve document 11-24-1446r1 as the report to the IEEE 802 LMSC on the requirements for unconditional approval to forward P802.11bk  D3.0 to SA Ballot, and</a:t>
            </a:r>
          </a:p>
          <a:p>
            <a:r>
              <a:rPr lang="en-US" b="0" dirty="0"/>
              <a:t>Request the IEEE 802 LMSC to unconditionally approve forwarding P802.11bk D3.0 to SA ballot.</a:t>
            </a:r>
          </a:p>
          <a:p>
            <a:r>
              <a:rPr lang="en-US" dirty="0"/>
              <a:t>Moved:  Stephen </a:t>
            </a:r>
            <a:r>
              <a:rPr lang="en-US" dirty="0" err="1"/>
              <a:t>Mccann</a:t>
            </a:r>
            <a:r>
              <a:rPr lang="en-US" dirty="0"/>
              <a:t> </a:t>
            </a:r>
          </a:p>
          <a:p>
            <a:r>
              <a:rPr lang="en-US" dirty="0"/>
              <a:t>Second: Ali Raissinia </a:t>
            </a:r>
          </a:p>
          <a:p>
            <a:endParaRPr lang="en-US" dirty="0"/>
          </a:p>
          <a:p>
            <a:r>
              <a:rPr lang="en-US" dirty="0"/>
              <a:t>Result: Yes: 14, No: 0, Abstain: 1 (Motion passes)</a:t>
            </a:r>
          </a:p>
          <a:p>
            <a:endParaRPr lang="en-US" dirty="0"/>
          </a:p>
        </p:txBody>
      </p:sp>
      <p:sp>
        <p:nvSpPr>
          <p:cNvPr id="4" name="Slide Number Placeholder 3">
            <a:extLst>
              <a:ext uri="{FF2B5EF4-FFF2-40B4-BE49-F238E27FC236}">
                <a16:creationId xmlns:a16="http://schemas.microsoft.com/office/drawing/2014/main" id="{C191E3C5-F318-771F-84BD-192F9A6F1928}"/>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78460CF7-AFBC-F7DD-06A7-F2AD80E039A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DF97481-9B50-63B2-51FA-40F3F9C3B7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30339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CSD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202409-05)</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CSD in ec-23-0155-00-ACSD-p802-11bk</a:t>
            </a:r>
          </a:p>
          <a:p>
            <a:endParaRPr lang="en-US" sz="2400" dirty="0"/>
          </a:p>
          <a:p>
            <a:endParaRPr lang="en-US" sz="2400" dirty="0"/>
          </a:p>
          <a:p>
            <a:r>
              <a:rPr lang="en-US" sz="2400" dirty="0"/>
              <a:t>Moved: Peter Yee </a:t>
            </a:r>
          </a:p>
          <a:p>
            <a:r>
              <a:rPr lang="en-US" dirty="0"/>
              <a:t>Second: Christian Berger</a:t>
            </a:r>
          </a:p>
          <a:p>
            <a:r>
              <a:rPr lang="en-US" sz="2400" dirty="0"/>
              <a:t> </a:t>
            </a:r>
          </a:p>
          <a:p>
            <a:r>
              <a:rPr lang="en-US" sz="2400" dirty="0"/>
              <a:t>Result: Yes: </a:t>
            </a:r>
            <a:r>
              <a:rPr lang="en-US" dirty="0"/>
              <a:t>13</a:t>
            </a:r>
            <a:r>
              <a:rPr lang="en-US" sz="2400" dirty="0"/>
              <a:t>, No: 0, Abstain: 0 (Motion passes)</a:t>
            </a:r>
          </a:p>
          <a:p>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9219599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PAR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202409-06)</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PAR in</a:t>
            </a:r>
            <a:r>
              <a:rPr lang="en-US" dirty="0">
                <a:solidFill>
                  <a:schemeClr val="tx1"/>
                </a:solidFill>
              </a:rPr>
              <a:t> </a:t>
            </a:r>
            <a:r>
              <a:rPr lang="en-US" sz="2400" dirty="0">
                <a:solidFill>
                  <a:schemeClr val="tx1"/>
                </a:solidFill>
                <a:hlinkClick r:id="rId2"/>
              </a:rPr>
              <a:t>https://grouper.ieee.org/groups/802/11/PARs/P802.11bk.pdf</a:t>
            </a:r>
            <a:r>
              <a:rPr lang="en-US" sz="2400" dirty="0">
                <a:solidFill>
                  <a:schemeClr val="tx1"/>
                </a:solidFill>
              </a:rPr>
              <a:t> </a:t>
            </a:r>
          </a:p>
          <a:p>
            <a:endParaRPr lang="en-US" sz="2400" dirty="0"/>
          </a:p>
          <a:p>
            <a:r>
              <a:rPr lang="en-US" sz="2400" dirty="0"/>
              <a:t>Moved: Christian Berger</a:t>
            </a:r>
          </a:p>
          <a:p>
            <a:r>
              <a:rPr lang="en-US" dirty="0"/>
              <a:t>Second: Roy Want </a:t>
            </a:r>
            <a:endParaRPr lang="en-US" sz="2400" dirty="0"/>
          </a:p>
          <a:p>
            <a:r>
              <a:rPr lang="en-US" sz="2400" dirty="0"/>
              <a:t>Result: Yes: 12, No: 0 , Abstain: 0 motion passes</a:t>
            </a:r>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692824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11-24/1686r0 Meeting minutes September 2024 R0 posted to Mentor </a:t>
            </a:r>
          </a:p>
          <a:p>
            <a:pPr marL="0" indent="0"/>
            <a:r>
              <a:rPr lang="en-US" b="0" dirty="0"/>
              <a:t>October 6</a:t>
            </a:r>
            <a:r>
              <a:rPr lang="en-US" b="0" baseline="30000" dirty="0"/>
              <a:t>th</a:t>
            </a:r>
            <a:r>
              <a:rPr lang="en-US" b="0" dirty="0"/>
              <a:t> .</a:t>
            </a:r>
          </a:p>
          <a:p>
            <a:endParaRPr lang="en-US" dirty="0"/>
          </a:p>
          <a:p>
            <a:r>
              <a:rPr lang="en-US" dirty="0"/>
              <a:t>Motion </a:t>
            </a:r>
            <a:r>
              <a:rPr lang="en-US" b="0" dirty="0"/>
              <a:t>(202411-01):</a:t>
            </a:r>
          </a:p>
          <a:p>
            <a:pPr marL="0" indent="0"/>
            <a:r>
              <a:rPr lang="en-US" b="0" dirty="0"/>
              <a:t>Move to approve document 11-24/1686r0 as </a:t>
            </a:r>
            <a:r>
              <a:rPr lang="en-US" b="0" dirty="0" err="1"/>
              <a:t>TGbk</a:t>
            </a:r>
            <a:r>
              <a:rPr lang="en-US" b="0" dirty="0"/>
              <a:t> meeting minutes for the 2024 September meeting week.</a:t>
            </a:r>
          </a:p>
          <a:p>
            <a:pPr marL="0" indent="0"/>
            <a:endParaRPr lang="en-US" b="0" dirty="0"/>
          </a:p>
          <a:p>
            <a:r>
              <a:rPr lang="en-US" b="0" dirty="0"/>
              <a:t>Moved by: Dibakar Das</a:t>
            </a:r>
          </a:p>
          <a:p>
            <a:r>
              <a:rPr lang="en-US" b="0" dirty="0"/>
              <a:t>Seconded by: Roy Want</a:t>
            </a:r>
          </a:p>
          <a:p>
            <a:r>
              <a:rPr lang="en-US" b="0" dirty="0"/>
              <a:t>Results (Y/N/A): passed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1688470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11-24-1923</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(202411-02):</a:t>
            </a:r>
            <a:endParaRPr lang="en-US" dirty="0"/>
          </a:p>
          <a:p>
            <a:pPr marL="0" indent="0"/>
            <a:r>
              <a:rPr lang="en-US" b="0" dirty="0"/>
              <a:t>Move to adopt the resolutions depicted by document 11-24-1923r1 for CIDs I-4, I-11, I-12, I-21, I-22, I-23, I-24, I-28, (8 CID total), instruct the technical editor to incorporate it in the P802.11bk draft and grant the editor editorial license. </a:t>
            </a:r>
          </a:p>
          <a:p>
            <a:endParaRPr lang="en-US" b="0" dirty="0"/>
          </a:p>
          <a:p>
            <a:r>
              <a:rPr lang="en-US" b="0" dirty="0"/>
              <a:t>Moved:  Christian Berger</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515458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11-24-1929</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(202411-03):</a:t>
            </a:r>
            <a:endParaRPr lang="en-US" dirty="0"/>
          </a:p>
          <a:p>
            <a:pPr marL="0" indent="0"/>
            <a:r>
              <a:rPr lang="en-US" b="0" dirty="0"/>
              <a:t>Move to adopt the resolutions depicted by document 11-24-1929r1 for 49 editorial CIDs, instruct the technical editor to incorporate it in the P802.11bk draft and grant the editor editorial license. </a:t>
            </a:r>
          </a:p>
          <a:p>
            <a:endParaRPr lang="en-US" b="0" dirty="0"/>
          </a:p>
          <a:p>
            <a:r>
              <a:rPr lang="en-US" b="0" dirty="0"/>
              <a:t>Moved: Roy Want</a:t>
            </a:r>
          </a:p>
          <a:p>
            <a:r>
              <a:rPr lang="en-US" b="0" dirty="0"/>
              <a:t>Seconded: Ali Raissinia</a:t>
            </a:r>
          </a:p>
          <a:p>
            <a:r>
              <a:rPr lang="en-US" b="0" dirty="0"/>
              <a:t>Result (Y/N/A): passes </a:t>
            </a:r>
            <a:r>
              <a:rPr lang="en-US" b="0"/>
              <a:t>(unanimous)</a:t>
            </a:r>
            <a:endParaRPr lang="en-US" b="0" dirty="0"/>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8464509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11-24-1964</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(202412-01):</a:t>
            </a:r>
            <a:endParaRPr lang="en-US" dirty="0"/>
          </a:p>
          <a:p>
            <a:pPr marL="0" indent="0"/>
            <a:r>
              <a:rPr lang="en-US" b="0" dirty="0"/>
              <a:t>Move to adopt the resolutions depicted by document 11-24-1964r1 for CIDs I-61, I-68, I-69 (3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 </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3533948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9610A4-F963-2629-DD80-B7E3D828EB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B49D4E-5124-C204-3154-64975AAD12A8}"/>
              </a:ext>
            </a:extLst>
          </p:cNvPr>
          <p:cNvSpPr>
            <a:spLocks noGrp="1"/>
          </p:cNvSpPr>
          <p:nvPr>
            <p:ph type="title"/>
          </p:nvPr>
        </p:nvSpPr>
        <p:spPr/>
        <p:txBody>
          <a:bodyPr/>
          <a:lstStyle/>
          <a:p>
            <a:r>
              <a:rPr lang="en-US" dirty="0"/>
              <a:t>I-74 CR</a:t>
            </a:r>
          </a:p>
        </p:txBody>
      </p:sp>
      <p:sp>
        <p:nvSpPr>
          <p:cNvPr id="3" name="Content Placeholder 2">
            <a:extLst>
              <a:ext uri="{FF2B5EF4-FFF2-40B4-BE49-F238E27FC236}">
                <a16:creationId xmlns:a16="http://schemas.microsoft.com/office/drawing/2014/main" id="{6AEF9748-961F-D7D8-CD00-90993C14F054}"/>
              </a:ext>
            </a:extLst>
          </p:cNvPr>
          <p:cNvSpPr>
            <a:spLocks noGrp="1"/>
          </p:cNvSpPr>
          <p:nvPr>
            <p:ph idx="1"/>
          </p:nvPr>
        </p:nvSpPr>
        <p:spPr/>
        <p:txBody>
          <a:bodyPr/>
          <a:lstStyle/>
          <a:p>
            <a:r>
              <a:rPr lang="en-US" dirty="0"/>
              <a:t>Motion</a:t>
            </a:r>
            <a:r>
              <a:rPr lang="en-US" b="0" dirty="0"/>
              <a:t> (202412-02):</a:t>
            </a:r>
            <a:endParaRPr lang="en-US" dirty="0"/>
          </a:p>
          <a:p>
            <a:pPr marL="0" indent="0"/>
            <a:r>
              <a:rPr lang="en-US" b="0" dirty="0"/>
              <a:t>Move to resolve comment I-74 with following resolution: “Rejected. The commenter has withdrawn the comment.”</a:t>
            </a:r>
          </a:p>
          <a:p>
            <a:endParaRPr lang="en-US" b="0" dirty="0"/>
          </a:p>
          <a:p>
            <a:r>
              <a:rPr lang="en-US" b="0" dirty="0"/>
              <a:t>Moved: Mark Hamilton. </a:t>
            </a:r>
          </a:p>
          <a:p>
            <a:r>
              <a:rPr lang="en-US" b="0" dirty="0"/>
              <a:t>Seconded: Christian Berger.</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7316A4BE-0BE6-6AC0-3FC1-EADF6060E662}"/>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373EDAF7-C104-22B0-9A1B-3D22CA98667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03C6292-AEBA-7BA1-3498-74965588032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4875815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9C46F-C418-7181-412E-941D2CBC9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B75174-74F4-EEF9-AFE7-13B50B82EF3E}"/>
              </a:ext>
            </a:extLst>
          </p:cNvPr>
          <p:cNvSpPr>
            <a:spLocks noGrp="1"/>
          </p:cNvSpPr>
          <p:nvPr>
            <p:ph type="title"/>
          </p:nvPr>
        </p:nvSpPr>
        <p:spPr/>
        <p:txBody>
          <a:bodyPr/>
          <a:lstStyle/>
          <a:p>
            <a:r>
              <a:rPr lang="en-US" dirty="0"/>
              <a:t>Submission 11-24-2083</a:t>
            </a:r>
          </a:p>
        </p:txBody>
      </p:sp>
      <p:sp>
        <p:nvSpPr>
          <p:cNvPr id="3" name="Content Placeholder 2">
            <a:extLst>
              <a:ext uri="{FF2B5EF4-FFF2-40B4-BE49-F238E27FC236}">
                <a16:creationId xmlns:a16="http://schemas.microsoft.com/office/drawing/2014/main" id="{35BA9DAF-046D-DF55-736F-28D338F04016}"/>
              </a:ext>
            </a:extLst>
          </p:cNvPr>
          <p:cNvSpPr>
            <a:spLocks noGrp="1"/>
          </p:cNvSpPr>
          <p:nvPr>
            <p:ph idx="1"/>
          </p:nvPr>
        </p:nvSpPr>
        <p:spPr/>
        <p:txBody>
          <a:bodyPr/>
          <a:lstStyle/>
          <a:p>
            <a:r>
              <a:rPr lang="en-US" dirty="0"/>
              <a:t>Motion</a:t>
            </a:r>
            <a:r>
              <a:rPr lang="en-US" b="0" dirty="0"/>
              <a:t> (202412-03):</a:t>
            </a:r>
            <a:endParaRPr lang="en-US" dirty="0"/>
          </a:p>
          <a:p>
            <a:pPr marL="0" indent="0"/>
            <a:r>
              <a:rPr lang="en-US" b="0" dirty="0"/>
              <a:t>Move to adopt the resolution depicted by document 11-24-2083r1 for CID I-70, (1 CID total), instruct the technical editor to incorporate it in the P802.11bk draft and grant the editor editorial license. </a:t>
            </a:r>
          </a:p>
          <a:p>
            <a:endParaRPr lang="en-US" b="0" dirty="0"/>
          </a:p>
          <a:p>
            <a:r>
              <a:rPr lang="en-US" b="0" dirty="0"/>
              <a:t>Moved: Qi Wang</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E5031814-59DC-71D6-8C5D-96AB6519AC32}"/>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3639EDD2-5B61-75A6-76F7-3695DEE52D8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FD3170-9FBF-7B35-B669-1302AA13BCD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7433182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E2D195-8AA3-61DE-96CB-5B5EB4D4BF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4C6FA1-4FDA-8291-9CF8-C4BDD4F52503}"/>
              </a:ext>
            </a:extLst>
          </p:cNvPr>
          <p:cNvSpPr>
            <a:spLocks noGrp="1"/>
          </p:cNvSpPr>
          <p:nvPr>
            <p:ph type="title"/>
          </p:nvPr>
        </p:nvSpPr>
        <p:spPr/>
        <p:txBody>
          <a:bodyPr/>
          <a:lstStyle/>
          <a:p>
            <a:r>
              <a:rPr lang="en-US" dirty="0"/>
              <a:t>Submission 11-24-2039</a:t>
            </a:r>
          </a:p>
        </p:txBody>
      </p:sp>
      <p:sp>
        <p:nvSpPr>
          <p:cNvPr id="3" name="Content Placeholder 2">
            <a:extLst>
              <a:ext uri="{FF2B5EF4-FFF2-40B4-BE49-F238E27FC236}">
                <a16:creationId xmlns:a16="http://schemas.microsoft.com/office/drawing/2014/main" id="{08789E1B-97BF-E374-A77F-D6D9DE709E6C}"/>
              </a:ext>
            </a:extLst>
          </p:cNvPr>
          <p:cNvSpPr>
            <a:spLocks noGrp="1"/>
          </p:cNvSpPr>
          <p:nvPr>
            <p:ph idx="1"/>
          </p:nvPr>
        </p:nvSpPr>
        <p:spPr/>
        <p:txBody>
          <a:bodyPr/>
          <a:lstStyle/>
          <a:p>
            <a:r>
              <a:rPr lang="en-US" dirty="0"/>
              <a:t>Motion</a:t>
            </a:r>
            <a:r>
              <a:rPr lang="en-US" b="0" dirty="0"/>
              <a:t> (202412-04):</a:t>
            </a:r>
            <a:endParaRPr lang="en-US" dirty="0"/>
          </a:p>
          <a:p>
            <a:pPr marL="0" indent="0"/>
            <a:r>
              <a:rPr lang="en-US" b="0" dirty="0"/>
              <a:t>Move to adopt the resolution depicted by document 11-24-2039r3 for CID I-1, (1 CID total), instruct the technical editor to incorporate it in the P802.11bk draft and grant the editor editorial license. </a:t>
            </a:r>
          </a:p>
          <a:p>
            <a:endParaRPr lang="en-US" b="0" dirty="0"/>
          </a:p>
          <a:p>
            <a:r>
              <a:rPr lang="en-US" b="0" dirty="0"/>
              <a:t>Moved: Ali Raissinia</a:t>
            </a:r>
          </a:p>
          <a:p>
            <a:r>
              <a:rPr lang="en-US" b="0" dirty="0"/>
              <a:t>Seconded: Christian Berger </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6F91DCC4-A747-08B9-B1AD-771444D952DF}"/>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D1FAA8B7-C4AE-580B-EB4F-27F7CBB1736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D0B476D-521F-5D93-49CA-29B54C82A1A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4160272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F0F4C-C283-14E9-615A-D7D89B59B9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8201FA-4413-30BD-3012-C2ABD75D9220}"/>
              </a:ext>
            </a:extLst>
          </p:cNvPr>
          <p:cNvSpPr>
            <a:spLocks noGrp="1"/>
          </p:cNvSpPr>
          <p:nvPr>
            <p:ph type="title"/>
          </p:nvPr>
        </p:nvSpPr>
        <p:spPr/>
        <p:txBody>
          <a:bodyPr/>
          <a:lstStyle/>
          <a:p>
            <a:r>
              <a:rPr lang="en-US" dirty="0"/>
              <a:t>Submission 11-24-1935</a:t>
            </a:r>
          </a:p>
        </p:txBody>
      </p:sp>
      <p:sp>
        <p:nvSpPr>
          <p:cNvPr id="3" name="Content Placeholder 2">
            <a:extLst>
              <a:ext uri="{FF2B5EF4-FFF2-40B4-BE49-F238E27FC236}">
                <a16:creationId xmlns:a16="http://schemas.microsoft.com/office/drawing/2014/main" id="{B58AB71D-D0F4-B313-5361-07E86C94808F}"/>
              </a:ext>
            </a:extLst>
          </p:cNvPr>
          <p:cNvSpPr>
            <a:spLocks noGrp="1"/>
          </p:cNvSpPr>
          <p:nvPr>
            <p:ph idx="1"/>
          </p:nvPr>
        </p:nvSpPr>
        <p:spPr/>
        <p:txBody>
          <a:bodyPr/>
          <a:lstStyle/>
          <a:p>
            <a:r>
              <a:rPr lang="en-US" dirty="0"/>
              <a:t>Motion</a:t>
            </a:r>
            <a:r>
              <a:rPr lang="en-US" b="0" dirty="0"/>
              <a:t> (202412-05):</a:t>
            </a:r>
            <a:endParaRPr lang="en-US" dirty="0"/>
          </a:p>
          <a:p>
            <a:pPr marL="0" indent="0"/>
            <a:r>
              <a:rPr lang="en-US" b="0" dirty="0"/>
              <a:t>Move to adopt the resolution depicted by document 11-24-1935r4 for </a:t>
            </a:r>
            <a:r>
              <a:rPr lang="nn-NO" b="0" dirty="0"/>
              <a:t>CIDs I-13, I-14, I-16, I-18, I-19, and I-40 </a:t>
            </a:r>
            <a:r>
              <a:rPr lang="en-US" b="0" dirty="0"/>
              <a:t>(6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 </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38D98B5B-785B-E183-AC3B-113A52837D39}"/>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BD1DD54B-2321-55F2-67A7-2413C2FC527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E3E3036-4C57-7FCB-1257-994AD42770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08815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A22D66-7B04-3343-66D1-599EE66C9D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672986-0206-3D59-031D-DB04CF5D6788}"/>
              </a:ext>
            </a:extLst>
          </p:cNvPr>
          <p:cNvSpPr>
            <a:spLocks noGrp="1"/>
          </p:cNvSpPr>
          <p:nvPr>
            <p:ph type="title"/>
          </p:nvPr>
        </p:nvSpPr>
        <p:spPr/>
        <p:txBody>
          <a:bodyPr/>
          <a:lstStyle/>
          <a:p>
            <a:r>
              <a:rPr lang="en-US" dirty="0"/>
              <a:t>Submission 11-24-1921</a:t>
            </a:r>
          </a:p>
        </p:txBody>
      </p:sp>
      <p:sp>
        <p:nvSpPr>
          <p:cNvPr id="3" name="Content Placeholder 2">
            <a:extLst>
              <a:ext uri="{FF2B5EF4-FFF2-40B4-BE49-F238E27FC236}">
                <a16:creationId xmlns:a16="http://schemas.microsoft.com/office/drawing/2014/main" id="{953029D0-BD36-871D-0307-34D9D6DA4019}"/>
              </a:ext>
            </a:extLst>
          </p:cNvPr>
          <p:cNvSpPr>
            <a:spLocks noGrp="1"/>
          </p:cNvSpPr>
          <p:nvPr>
            <p:ph idx="1"/>
          </p:nvPr>
        </p:nvSpPr>
        <p:spPr/>
        <p:txBody>
          <a:bodyPr/>
          <a:lstStyle/>
          <a:p>
            <a:r>
              <a:rPr lang="en-US" dirty="0"/>
              <a:t>Motion</a:t>
            </a:r>
            <a:r>
              <a:rPr lang="en-US" b="0" dirty="0"/>
              <a:t> (202412-06):</a:t>
            </a:r>
            <a:endParaRPr lang="en-US" dirty="0"/>
          </a:p>
          <a:p>
            <a:pPr marL="0" indent="0"/>
            <a:r>
              <a:rPr lang="en-US" b="0" dirty="0"/>
              <a:t>Move to adopt the resolution depicted by document 11-24-1921r6 for </a:t>
            </a:r>
            <a:r>
              <a:rPr lang="nn-NO" b="0" dirty="0"/>
              <a:t>CIDs I-2, I-3, and I-35, </a:t>
            </a:r>
            <a:r>
              <a:rPr lang="en-US" b="0" dirty="0"/>
              <a:t>(3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BD9EEDBA-CE02-85B2-DCA9-44A9259AFB5A}"/>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E5889860-9ACC-4285-C113-BC960824425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C81B83-5E6E-0378-CAB4-C6BC6F5B931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6069024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7CDA2C-1AF0-D25F-A541-8EBB37E102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381662-180A-0009-C358-D946FC6F6E22}"/>
              </a:ext>
            </a:extLst>
          </p:cNvPr>
          <p:cNvSpPr>
            <a:spLocks noGrp="1"/>
          </p:cNvSpPr>
          <p:nvPr>
            <p:ph type="title"/>
          </p:nvPr>
        </p:nvSpPr>
        <p:spPr/>
        <p:txBody>
          <a:bodyPr/>
          <a:lstStyle/>
          <a:p>
            <a:r>
              <a:rPr lang="en-US" dirty="0"/>
              <a:t>Submission 11-24-1986</a:t>
            </a:r>
          </a:p>
        </p:txBody>
      </p:sp>
      <p:sp>
        <p:nvSpPr>
          <p:cNvPr id="3" name="Content Placeholder 2">
            <a:extLst>
              <a:ext uri="{FF2B5EF4-FFF2-40B4-BE49-F238E27FC236}">
                <a16:creationId xmlns:a16="http://schemas.microsoft.com/office/drawing/2014/main" id="{149015D7-5B55-CECB-0219-A22C32130BD0}"/>
              </a:ext>
            </a:extLst>
          </p:cNvPr>
          <p:cNvSpPr>
            <a:spLocks noGrp="1"/>
          </p:cNvSpPr>
          <p:nvPr>
            <p:ph idx="1"/>
          </p:nvPr>
        </p:nvSpPr>
        <p:spPr/>
        <p:txBody>
          <a:bodyPr/>
          <a:lstStyle/>
          <a:p>
            <a:r>
              <a:rPr lang="en-US" dirty="0"/>
              <a:t>Motion</a:t>
            </a:r>
            <a:r>
              <a:rPr lang="en-US" b="0" dirty="0"/>
              <a:t> (202501-01):</a:t>
            </a:r>
            <a:endParaRPr lang="en-US" dirty="0"/>
          </a:p>
          <a:p>
            <a:pPr marL="0" indent="0"/>
            <a:r>
              <a:rPr lang="en-US" b="0" dirty="0"/>
              <a:t>Move to adopt the resolution depicted by document 11-24-1986r3 for </a:t>
            </a:r>
            <a:r>
              <a:rPr lang="nn-NO" b="0" dirty="0"/>
              <a:t>CIDs  I-43, I-44, I-10, I-37 </a:t>
            </a:r>
            <a:r>
              <a:rPr lang="en-US" b="0" dirty="0"/>
              <a:t> (4 CIDs total), instruct the technical editor to incorporate it in the P802.11bk draft and grant the editor editorial license. </a:t>
            </a:r>
          </a:p>
          <a:p>
            <a:endParaRPr lang="en-US" b="0" dirty="0"/>
          </a:p>
          <a:p>
            <a:r>
              <a:rPr lang="en-US" b="0" dirty="0"/>
              <a:t>Moved: Ali Raissinia</a:t>
            </a:r>
          </a:p>
          <a:p>
            <a:r>
              <a:rPr lang="en-US" b="0" dirty="0"/>
              <a:t>Seconded: Christian Berger</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B1657A70-F66B-1372-4338-8B76513BB61C}"/>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F512E227-32A2-BA84-A24C-82C3E3F0CA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8EEB5C-0369-8B7A-9276-C2DE2CA22BB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8466441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B7AFD9-1C78-9C0C-95B7-81128D5102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8EB427-0F6C-BB83-CE4A-C3D06E930C44}"/>
              </a:ext>
            </a:extLst>
          </p:cNvPr>
          <p:cNvSpPr>
            <a:spLocks noGrp="1"/>
          </p:cNvSpPr>
          <p:nvPr>
            <p:ph type="title"/>
          </p:nvPr>
        </p:nvSpPr>
        <p:spPr/>
        <p:txBody>
          <a:bodyPr/>
          <a:lstStyle/>
          <a:p>
            <a:r>
              <a:rPr lang="en-US" dirty="0"/>
              <a:t>Submission 11-25-049</a:t>
            </a:r>
          </a:p>
        </p:txBody>
      </p:sp>
      <p:sp>
        <p:nvSpPr>
          <p:cNvPr id="3" name="Content Placeholder 2">
            <a:extLst>
              <a:ext uri="{FF2B5EF4-FFF2-40B4-BE49-F238E27FC236}">
                <a16:creationId xmlns:a16="http://schemas.microsoft.com/office/drawing/2014/main" id="{B83435AA-0837-5E97-9056-8761A19543DB}"/>
              </a:ext>
            </a:extLst>
          </p:cNvPr>
          <p:cNvSpPr>
            <a:spLocks noGrp="1"/>
          </p:cNvSpPr>
          <p:nvPr>
            <p:ph idx="1"/>
          </p:nvPr>
        </p:nvSpPr>
        <p:spPr/>
        <p:txBody>
          <a:bodyPr/>
          <a:lstStyle/>
          <a:p>
            <a:r>
              <a:rPr lang="en-US" dirty="0"/>
              <a:t>Motion</a:t>
            </a:r>
            <a:r>
              <a:rPr lang="en-US" b="0" dirty="0"/>
              <a:t> (202501-02):</a:t>
            </a:r>
            <a:endParaRPr lang="en-US" dirty="0"/>
          </a:p>
          <a:p>
            <a:pPr marL="0" indent="0"/>
            <a:r>
              <a:rPr lang="en-US" b="0" dirty="0"/>
              <a:t>Move to adopt the resolution depicted by document 11-25-049r1 for </a:t>
            </a:r>
            <a:r>
              <a:rPr lang="nn-NO" b="0" dirty="0"/>
              <a:t>CIDs I-</a:t>
            </a:r>
            <a:r>
              <a:rPr lang="en-US" b="0" dirty="0"/>
              <a:t>45, I-57 (2 CIDs total), instruct the technical editor to incorporate it in the P802.11bk draft and grant the editor editorial license. </a:t>
            </a:r>
          </a:p>
          <a:p>
            <a:endParaRPr lang="en-US" b="0" dirty="0"/>
          </a:p>
          <a:p>
            <a:r>
              <a:rPr lang="en-US" b="0" dirty="0"/>
              <a:t>Moved: Roy Want</a:t>
            </a:r>
          </a:p>
          <a:p>
            <a:r>
              <a:rPr lang="en-US" b="0" dirty="0"/>
              <a:t>Seconded: Ali Raissinia</a:t>
            </a:r>
          </a:p>
          <a:p>
            <a:r>
              <a:rPr lang="en-US" b="0" dirty="0"/>
              <a:t>Result (Y/N/A): motion passes (unanimous)</a:t>
            </a:r>
          </a:p>
          <a:p>
            <a:endParaRPr lang="en-US" dirty="0"/>
          </a:p>
        </p:txBody>
      </p:sp>
      <p:sp>
        <p:nvSpPr>
          <p:cNvPr id="4" name="Slide Number Placeholder 3">
            <a:extLst>
              <a:ext uri="{FF2B5EF4-FFF2-40B4-BE49-F238E27FC236}">
                <a16:creationId xmlns:a16="http://schemas.microsoft.com/office/drawing/2014/main" id="{6152BF7F-68A2-20C0-0767-6284AEF0A0BF}"/>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E9854C37-4EFB-CEE0-30A6-BC89DCDB5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E13618E-744B-00CD-086D-10163C94F66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8261344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A64CD-E585-C117-7C4F-147805079C0C}"/>
              </a:ext>
            </a:extLst>
          </p:cNvPr>
          <p:cNvSpPr>
            <a:spLocks noGrp="1"/>
          </p:cNvSpPr>
          <p:nvPr>
            <p:ph type="title"/>
          </p:nvPr>
        </p:nvSpPr>
        <p:spPr/>
        <p:txBody>
          <a:bodyPr/>
          <a:lstStyle/>
          <a:p>
            <a:r>
              <a:rPr lang="en-US" dirty="0"/>
              <a:t>SA Recirculation</a:t>
            </a:r>
          </a:p>
        </p:txBody>
      </p:sp>
      <p:sp>
        <p:nvSpPr>
          <p:cNvPr id="3" name="Content Placeholder 2">
            <a:extLst>
              <a:ext uri="{FF2B5EF4-FFF2-40B4-BE49-F238E27FC236}">
                <a16:creationId xmlns:a16="http://schemas.microsoft.com/office/drawing/2014/main" id="{6A1E535D-3BD4-DE19-83FF-54BD2F116896}"/>
              </a:ext>
            </a:extLst>
          </p:cNvPr>
          <p:cNvSpPr>
            <a:spLocks noGrp="1"/>
          </p:cNvSpPr>
          <p:nvPr>
            <p:ph idx="1"/>
          </p:nvPr>
        </p:nvSpPr>
        <p:spPr/>
        <p:txBody>
          <a:bodyPr/>
          <a:lstStyle/>
          <a:p>
            <a:r>
              <a:rPr lang="en-US" dirty="0"/>
              <a:t>Motion </a:t>
            </a:r>
            <a:r>
              <a:rPr lang="en-US" b="0" dirty="0"/>
              <a:t>(202501-03):</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D3.0 as contained in documents 11-24-1920r3, 11-24-1986r3 and 11-25-049r1 . </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Instruct the editor to prepare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D4.0 incorporating these resolutions and,</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D4.0 be forwarded to RevCom?”</a:t>
            </a:r>
          </a:p>
          <a:p>
            <a:r>
              <a:rPr lang="en-US" sz="2000" b="0" dirty="0">
                <a:effectLst/>
                <a:latin typeface="Times New Roman" panose="02020603050405020304" pitchFamily="18" charset="0"/>
                <a:ea typeface="Times New Roman" panose="02020603050405020304" pitchFamily="18" charset="0"/>
              </a:rPr>
              <a:t> </a:t>
            </a:r>
          </a:p>
          <a:p>
            <a:r>
              <a:rPr lang="en-US" dirty="0"/>
              <a:t>Moved: </a:t>
            </a:r>
            <a:r>
              <a:rPr lang="en-US" b="0" dirty="0"/>
              <a:t>Roy Want</a:t>
            </a:r>
          </a:p>
          <a:p>
            <a:r>
              <a:rPr lang="en-US" dirty="0"/>
              <a:t>Second: </a:t>
            </a:r>
            <a:r>
              <a:rPr lang="en-US" b="0" dirty="0"/>
              <a:t>Christian Berger</a:t>
            </a:r>
          </a:p>
          <a:p>
            <a:r>
              <a:rPr lang="en-US" dirty="0"/>
              <a:t>Results (Y/N/A): </a:t>
            </a:r>
            <a:r>
              <a:rPr lang="en-US" b="0"/>
              <a:t>7/0/0 motion passes. </a:t>
            </a:r>
            <a:endParaRPr lang="en-US" b="0" dirty="0"/>
          </a:p>
          <a:p>
            <a:endParaRPr lang="en-US" sz="2000" dirty="0"/>
          </a:p>
        </p:txBody>
      </p:sp>
      <p:sp>
        <p:nvSpPr>
          <p:cNvPr id="4" name="Slide Number Placeholder 3">
            <a:extLst>
              <a:ext uri="{FF2B5EF4-FFF2-40B4-BE49-F238E27FC236}">
                <a16:creationId xmlns:a16="http://schemas.microsoft.com/office/drawing/2014/main" id="{2169F69F-7E50-6908-79C0-C2ED2C347632}"/>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8D396E92-1A77-21E9-B862-0EC50CE7D92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9F321C-E42E-3D23-9EC8-526B4157FAD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6178554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85360C-E29F-35DA-7ABB-06DD60F60E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9E51CC-D7F6-9CB1-21FC-1D5082CBF872}"/>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42BBF40C-9AE8-5269-A81A-58A4DB9F1DF7}"/>
              </a:ext>
            </a:extLst>
          </p:cNvPr>
          <p:cNvSpPr>
            <a:spLocks noGrp="1"/>
          </p:cNvSpPr>
          <p:nvPr>
            <p:ph idx="1"/>
          </p:nvPr>
        </p:nvSpPr>
        <p:spPr>
          <a:xfrm>
            <a:off x="914401" y="1751015"/>
            <a:ext cx="10361084" cy="4343400"/>
          </a:xfrm>
        </p:spPr>
        <p:txBody>
          <a:bodyPr/>
          <a:lstStyle/>
          <a:p>
            <a:pPr marL="0" indent="0"/>
            <a:r>
              <a:rPr lang="en-US" b="0" dirty="0"/>
              <a:t>Document 11-24/2094r0 Minutes for Nov 2024 plenary posted to Mentor Dec. 14</a:t>
            </a:r>
            <a:r>
              <a:rPr lang="en-US" b="0" baseline="30000" dirty="0"/>
              <a:t>th</a:t>
            </a:r>
            <a:r>
              <a:rPr lang="en-US" b="0" dirty="0"/>
              <a:t>.</a:t>
            </a:r>
          </a:p>
          <a:p>
            <a:endParaRPr lang="en-US" dirty="0"/>
          </a:p>
          <a:p>
            <a:r>
              <a:rPr lang="en-US" dirty="0"/>
              <a:t>Motion </a:t>
            </a:r>
            <a:r>
              <a:rPr lang="en-US" b="0" dirty="0"/>
              <a:t>(202503-01):</a:t>
            </a:r>
          </a:p>
          <a:p>
            <a:pPr marL="0" indent="0"/>
            <a:r>
              <a:rPr lang="en-US" b="0" dirty="0"/>
              <a:t>Move to approve document 11-24/2094r0 as </a:t>
            </a:r>
            <a:r>
              <a:rPr lang="en-US" b="0" dirty="0" err="1"/>
              <a:t>TGbk</a:t>
            </a:r>
            <a:r>
              <a:rPr lang="en-US" b="0" dirty="0"/>
              <a:t> meeting minutes for the IEEE Nov. 2024 meeting.</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21ED0E6A-5A34-E705-609A-26D6DB20D093}"/>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87B58968-A7F1-CE5B-6471-72873A54BFD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1A0BBD7-1711-7FDB-B19A-078CB4E0CEA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80576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80238C-B1A8-E0D5-1495-5087ED503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87B6C6-2FE6-EAF3-B19C-60EA460916A2}"/>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94F90F4C-D166-AB87-E6EE-7E54E899AF4B}"/>
              </a:ext>
            </a:extLst>
          </p:cNvPr>
          <p:cNvSpPr>
            <a:spLocks noGrp="1"/>
          </p:cNvSpPr>
          <p:nvPr>
            <p:ph idx="1"/>
          </p:nvPr>
        </p:nvSpPr>
        <p:spPr>
          <a:xfrm>
            <a:off x="914401" y="1751015"/>
            <a:ext cx="10361084" cy="4343400"/>
          </a:xfrm>
        </p:spPr>
        <p:txBody>
          <a:bodyPr/>
          <a:lstStyle/>
          <a:p>
            <a:pPr marL="0" indent="0"/>
            <a:r>
              <a:rPr lang="en-US" b="0" dirty="0"/>
              <a:t>Document 11-25/429r0 Minutes for telecons between Nov 2024 and March 2025</a:t>
            </a:r>
          </a:p>
          <a:p>
            <a:pPr marL="0" indent="0"/>
            <a:r>
              <a:rPr lang="en-US" b="0" dirty="0"/>
              <a:t>posted to Mentor March 9</a:t>
            </a:r>
            <a:r>
              <a:rPr lang="en-US" b="0" baseline="30000" dirty="0"/>
              <a:t>th</a:t>
            </a:r>
            <a:r>
              <a:rPr lang="en-US" b="0" dirty="0"/>
              <a:t>.</a:t>
            </a:r>
          </a:p>
          <a:p>
            <a:endParaRPr lang="en-US" dirty="0"/>
          </a:p>
          <a:p>
            <a:r>
              <a:rPr lang="en-US" dirty="0"/>
              <a:t>Motion </a:t>
            </a:r>
            <a:r>
              <a:rPr lang="en-US" b="0" dirty="0"/>
              <a:t>(202503-02):</a:t>
            </a:r>
          </a:p>
          <a:p>
            <a:pPr marL="0" indent="0"/>
            <a:r>
              <a:rPr lang="en-US" b="0" dirty="0"/>
              <a:t>Move to approve document 11-25/429r0 as </a:t>
            </a:r>
            <a:r>
              <a:rPr lang="en-US" b="0" dirty="0" err="1"/>
              <a:t>TGbk</a:t>
            </a:r>
            <a:r>
              <a:rPr lang="en-US" b="0" dirty="0"/>
              <a:t> meeting minutes for the telecons running between Nov. 2024 and March 2025 IEEE meetings.</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87F4A288-46EB-9EF5-B865-33A346A6603A}"/>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00C3C70C-62EE-2563-E35B-E5588C1ECD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65C94B0-7351-5B22-C273-91020072CBE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8923038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D65242-3EE1-C36D-1ABF-900642A45F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745CD6-BCE0-206D-DC19-0EC198A57E1F}"/>
              </a:ext>
            </a:extLst>
          </p:cNvPr>
          <p:cNvSpPr>
            <a:spLocks noGrp="1"/>
          </p:cNvSpPr>
          <p:nvPr>
            <p:ph type="title"/>
          </p:nvPr>
        </p:nvSpPr>
        <p:spPr/>
        <p:txBody>
          <a:bodyPr/>
          <a:lstStyle/>
          <a:p>
            <a:r>
              <a:rPr lang="en-US" dirty="0"/>
              <a:t>Submission 11-25-367</a:t>
            </a:r>
          </a:p>
        </p:txBody>
      </p:sp>
      <p:sp>
        <p:nvSpPr>
          <p:cNvPr id="3" name="Content Placeholder 2">
            <a:extLst>
              <a:ext uri="{FF2B5EF4-FFF2-40B4-BE49-F238E27FC236}">
                <a16:creationId xmlns:a16="http://schemas.microsoft.com/office/drawing/2014/main" id="{E2940B79-0005-B813-ECA0-25DB041E1AAC}"/>
              </a:ext>
            </a:extLst>
          </p:cNvPr>
          <p:cNvSpPr>
            <a:spLocks noGrp="1"/>
          </p:cNvSpPr>
          <p:nvPr>
            <p:ph idx="1"/>
          </p:nvPr>
        </p:nvSpPr>
        <p:spPr/>
        <p:txBody>
          <a:bodyPr/>
          <a:lstStyle/>
          <a:p>
            <a:r>
              <a:rPr lang="en-US" dirty="0"/>
              <a:t>Motion</a:t>
            </a:r>
            <a:r>
              <a:rPr lang="en-US" b="0" dirty="0"/>
              <a:t> (202503-03):</a:t>
            </a:r>
            <a:endParaRPr lang="en-US" dirty="0"/>
          </a:p>
          <a:p>
            <a:pPr marL="0" indent="0"/>
            <a:r>
              <a:rPr lang="en-US" b="0" dirty="0"/>
              <a:t>Move to adopt the resolution depicted by document 11-25-367r? for </a:t>
            </a:r>
            <a:r>
              <a:rPr lang="nn-NO" b="0" dirty="0"/>
              <a:t>CIDs </a:t>
            </a:r>
            <a:r>
              <a:rPr lang="pt-BR" b="0" dirty="0"/>
              <a:t>R1-5, </a:t>
            </a:r>
          </a:p>
          <a:p>
            <a:pPr marL="0" indent="0"/>
            <a:r>
              <a:rPr lang="pt-BR" b="0" dirty="0"/>
              <a:t>R1-6, R1-7, R1-12, R1-17, R1-18, R1-19, R1-20 </a:t>
            </a:r>
            <a:r>
              <a:rPr lang="en-US" b="0" dirty="0"/>
              <a:t>(8 CIDs total), instruct the technical editor to incorporate it in the P802.11bk draft and grant the editor editorial license. </a:t>
            </a:r>
          </a:p>
          <a:p>
            <a:endParaRPr lang="en-US" b="0" dirty="0"/>
          </a:p>
          <a:p>
            <a:r>
              <a:rPr lang="en-US" b="0" dirty="0"/>
              <a:t>Moved: </a:t>
            </a:r>
          </a:p>
          <a:p>
            <a:r>
              <a:rPr lang="en-US" b="0" dirty="0"/>
              <a:t>Seconded:</a:t>
            </a:r>
          </a:p>
          <a:p>
            <a:r>
              <a:rPr lang="en-US" b="0" dirty="0"/>
              <a:t>Result (Y/N/A):</a:t>
            </a:r>
          </a:p>
          <a:p>
            <a:endParaRPr lang="en-US" dirty="0"/>
          </a:p>
        </p:txBody>
      </p:sp>
      <p:sp>
        <p:nvSpPr>
          <p:cNvPr id="4" name="Slide Number Placeholder 3">
            <a:extLst>
              <a:ext uri="{FF2B5EF4-FFF2-40B4-BE49-F238E27FC236}">
                <a16:creationId xmlns:a16="http://schemas.microsoft.com/office/drawing/2014/main" id="{6F2B1350-74C8-5C83-BEA0-54D7EB4607E9}"/>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034776F5-38E4-3BD8-D719-4D4569C8BCA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F8603C7-45A1-D8D3-822B-0F188F2260C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3729059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4AC520-DE9D-41D1-F843-125D8CADD9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2FD6D2-F3F9-E815-ADF7-AC69AA3522BE}"/>
              </a:ext>
            </a:extLst>
          </p:cNvPr>
          <p:cNvSpPr>
            <a:spLocks noGrp="1"/>
          </p:cNvSpPr>
          <p:nvPr>
            <p:ph type="title"/>
          </p:nvPr>
        </p:nvSpPr>
        <p:spPr/>
        <p:txBody>
          <a:bodyPr/>
          <a:lstStyle/>
          <a:p>
            <a:r>
              <a:rPr lang="en-US" dirty="0"/>
              <a:t>Submission 11-25-262</a:t>
            </a:r>
          </a:p>
        </p:txBody>
      </p:sp>
      <p:sp>
        <p:nvSpPr>
          <p:cNvPr id="3" name="Content Placeholder 2">
            <a:extLst>
              <a:ext uri="{FF2B5EF4-FFF2-40B4-BE49-F238E27FC236}">
                <a16:creationId xmlns:a16="http://schemas.microsoft.com/office/drawing/2014/main" id="{69153AB0-1BA7-8EAC-6240-737D8D1673C2}"/>
              </a:ext>
            </a:extLst>
          </p:cNvPr>
          <p:cNvSpPr>
            <a:spLocks noGrp="1"/>
          </p:cNvSpPr>
          <p:nvPr>
            <p:ph idx="1"/>
          </p:nvPr>
        </p:nvSpPr>
        <p:spPr/>
        <p:txBody>
          <a:bodyPr/>
          <a:lstStyle/>
          <a:p>
            <a:r>
              <a:rPr lang="en-US" dirty="0"/>
              <a:t>Motion</a:t>
            </a:r>
            <a:r>
              <a:rPr lang="en-US" b="0" dirty="0"/>
              <a:t> (202503-04):</a:t>
            </a:r>
            <a:endParaRPr lang="en-US" dirty="0"/>
          </a:p>
          <a:p>
            <a:pPr marL="0" indent="0"/>
            <a:r>
              <a:rPr lang="en-US" b="0" dirty="0"/>
              <a:t>Move to adopt the resolution depicted by document 11-25-262r? for </a:t>
            </a:r>
            <a:r>
              <a:rPr lang="nn-NO" b="0" dirty="0"/>
              <a:t>CIDs </a:t>
            </a:r>
            <a:r>
              <a:rPr lang="pt-BR" b="0" dirty="0"/>
              <a:t>R1-8, R1-9, R1-10, R1-11, R1-13, R1-14, and R1-15 </a:t>
            </a:r>
            <a:r>
              <a:rPr lang="en-US" b="0" dirty="0"/>
              <a:t>(7 CIDs total), instruct the technical editor to incorporate it in the P802.11bk draft and grant the editor editorial license. </a:t>
            </a:r>
          </a:p>
          <a:p>
            <a:endParaRPr lang="en-US" b="0" dirty="0"/>
          </a:p>
          <a:p>
            <a:r>
              <a:rPr lang="en-US" b="0" dirty="0"/>
              <a:t>Moved: </a:t>
            </a:r>
          </a:p>
          <a:p>
            <a:r>
              <a:rPr lang="en-US" b="0" dirty="0"/>
              <a:t>Seconded:</a:t>
            </a:r>
          </a:p>
          <a:p>
            <a:r>
              <a:rPr lang="en-US" b="0" dirty="0"/>
              <a:t>Result (Y/N/A):</a:t>
            </a:r>
          </a:p>
          <a:p>
            <a:endParaRPr lang="en-US" dirty="0"/>
          </a:p>
        </p:txBody>
      </p:sp>
      <p:sp>
        <p:nvSpPr>
          <p:cNvPr id="4" name="Slide Number Placeholder 3">
            <a:extLst>
              <a:ext uri="{FF2B5EF4-FFF2-40B4-BE49-F238E27FC236}">
                <a16:creationId xmlns:a16="http://schemas.microsoft.com/office/drawing/2014/main" id="{90AFD5D1-D4E6-80F1-FCB6-364D09E502D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DA3D4F7B-04E0-AB39-C86A-C2E3AF98B7F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2D94FD9-A100-F5AF-268C-BDAD3B990AA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3903075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720E4B-0081-7D00-8DF0-E9286B6685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F97617-86A7-DA0D-9486-67FDAC00C864}"/>
              </a:ext>
            </a:extLst>
          </p:cNvPr>
          <p:cNvSpPr>
            <a:spLocks noGrp="1"/>
          </p:cNvSpPr>
          <p:nvPr>
            <p:ph type="title"/>
          </p:nvPr>
        </p:nvSpPr>
        <p:spPr/>
        <p:txBody>
          <a:bodyPr/>
          <a:lstStyle/>
          <a:p>
            <a:r>
              <a:rPr lang="en-US" dirty="0"/>
              <a:t>Submission 11-25-291</a:t>
            </a:r>
          </a:p>
        </p:txBody>
      </p:sp>
      <p:sp>
        <p:nvSpPr>
          <p:cNvPr id="3" name="Content Placeholder 2">
            <a:extLst>
              <a:ext uri="{FF2B5EF4-FFF2-40B4-BE49-F238E27FC236}">
                <a16:creationId xmlns:a16="http://schemas.microsoft.com/office/drawing/2014/main" id="{48B891F4-5DA1-4625-5E61-E33CF074EE08}"/>
              </a:ext>
            </a:extLst>
          </p:cNvPr>
          <p:cNvSpPr>
            <a:spLocks noGrp="1"/>
          </p:cNvSpPr>
          <p:nvPr>
            <p:ph idx="1"/>
          </p:nvPr>
        </p:nvSpPr>
        <p:spPr/>
        <p:txBody>
          <a:bodyPr/>
          <a:lstStyle/>
          <a:p>
            <a:r>
              <a:rPr lang="en-US" dirty="0"/>
              <a:t>Motion</a:t>
            </a:r>
            <a:r>
              <a:rPr lang="en-US" b="0" dirty="0"/>
              <a:t> (202503-05):</a:t>
            </a:r>
            <a:endParaRPr lang="en-US" dirty="0"/>
          </a:p>
          <a:p>
            <a:pPr marL="0" indent="0"/>
            <a:r>
              <a:rPr lang="en-US" b="0" dirty="0"/>
              <a:t>Move to adopt the resolution depicted by document 11-25-262r? for </a:t>
            </a:r>
            <a:r>
              <a:rPr lang="nn-NO" b="0" dirty="0"/>
              <a:t>CIDs </a:t>
            </a:r>
            <a:r>
              <a:rPr lang="pt-BR" b="0" dirty="0"/>
              <a:t>R1-1, R1-2, R1-3, R1-4 and R1-16 </a:t>
            </a:r>
            <a:r>
              <a:rPr lang="en-US" b="0" dirty="0"/>
              <a:t>(5 CIDs total), instruct the technical editor to incorporate it in the P802.11bk draft and grant the editor editorial license. </a:t>
            </a:r>
          </a:p>
          <a:p>
            <a:endParaRPr lang="en-US" b="0" dirty="0"/>
          </a:p>
          <a:p>
            <a:r>
              <a:rPr lang="en-US" b="0" dirty="0"/>
              <a:t>Moved: </a:t>
            </a:r>
          </a:p>
          <a:p>
            <a:r>
              <a:rPr lang="en-US" b="0" dirty="0"/>
              <a:t>Seconded:</a:t>
            </a:r>
          </a:p>
          <a:p>
            <a:r>
              <a:rPr lang="en-US" b="0" dirty="0"/>
              <a:t>Result (Y/N/A):</a:t>
            </a:r>
          </a:p>
          <a:p>
            <a:endParaRPr lang="en-US" dirty="0"/>
          </a:p>
        </p:txBody>
      </p:sp>
      <p:sp>
        <p:nvSpPr>
          <p:cNvPr id="4" name="Slide Number Placeholder 3">
            <a:extLst>
              <a:ext uri="{FF2B5EF4-FFF2-40B4-BE49-F238E27FC236}">
                <a16:creationId xmlns:a16="http://schemas.microsoft.com/office/drawing/2014/main" id="{E020CDBE-F7C1-AF33-2252-3453BE73B56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0D2F6CEA-82FD-AF21-D6E4-6A0511BAC5B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0A22815-25DC-3E41-EADD-88F6DA8C7C6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7051902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F39BB7-3612-A497-7FF6-6F36ABB697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F459F1-6274-8421-92B6-55D175CDEA06}"/>
              </a:ext>
            </a:extLst>
          </p:cNvPr>
          <p:cNvSpPr>
            <a:spLocks noGrp="1"/>
          </p:cNvSpPr>
          <p:nvPr>
            <p:ph type="title"/>
          </p:nvPr>
        </p:nvSpPr>
        <p:spPr/>
        <p:txBody>
          <a:bodyPr/>
          <a:lstStyle/>
          <a:p>
            <a:r>
              <a:rPr lang="en-US" dirty="0"/>
              <a:t>SA Recirculation</a:t>
            </a:r>
          </a:p>
        </p:txBody>
      </p:sp>
      <p:sp>
        <p:nvSpPr>
          <p:cNvPr id="3" name="Content Placeholder 2">
            <a:extLst>
              <a:ext uri="{FF2B5EF4-FFF2-40B4-BE49-F238E27FC236}">
                <a16:creationId xmlns:a16="http://schemas.microsoft.com/office/drawing/2014/main" id="{6805101E-7D47-63B9-375B-5B82CB80B281}"/>
              </a:ext>
            </a:extLst>
          </p:cNvPr>
          <p:cNvSpPr>
            <a:spLocks noGrp="1"/>
          </p:cNvSpPr>
          <p:nvPr>
            <p:ph idx="1"/>
          </p:nvPr>
        </p:nvSpPr>
        <p:spPr/>
        <p:txBody>
          <a:bodyPr/>
          <a:lstStyle/>
          <a:p>
            <a:r>
              <a:rPr lang="en-US" dirty="0"/>
              <a:t>Motion </a:t>
            </a:r>
            <a:r>
              <a:rPr lang="en-US" b="0" dirty="0"/>
              <a:t>(202503-06):</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Having approved comment resolutions for all of the comments received from 1</a:t>
            </a:r>
            <a:r>
              <a:rPr lang="en-US" sz="2000" b="0" baseline="30000" dirty="0">
                <a:effectLst/>
                <a:latin typeface="Times New Roman" panose="02020603050405020304" pitchFamily="18" charset="0"/>
                <a:ea typeface="Times New Roman" panose="02020603050405020304" pitchFamily="18" charset="0"/>
              </a:rPr>
              <a:t>st</a:t>
            </a:r>
            <a:r>
              <a:rPr lang="en-US" sz="2000" b="0" dirty="0">
                <a:effectLst/>
                <a:latin typeface="Times New Roman" panose="02020603050405020304" pitchFamily="18" charset="0"/>
                <a:ea typeface="Times New Roman" panose="02020603050405020304" pitchFamily="18" charset="0"/>
              </a:rPr>
              <a:t> SA recirculation on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D4.0 as contained in documents 11-25-242r?, 11-25-367r? and 11-25-262r??, 11-25-291r?? . </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Instruct the editor to prepare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20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2000" b="0" dirty="0" err="1">
                <a:effectLst/>
                <a:latin typeface="Times New Roman" panose="02020603050405020304" pitchFamily="18" charset="0"/>
                <a:ea typeface="Times New Roman" panose="02020603050405020304" pitchFamily="18" charset="0"/>
              </a:rPr>
              <a:t>TGbk</a:t>
            </a:r>
            <a:r>
              <a:rPr lang="en-US" sz="2000" b="0" dirty="0">
                <a:effectLst/>
                <a:latin typeface="Times New Roman" panose="02020603050405020304" pitchFamily="18" charset="0"/>
                <a:ea typeface="Times New Roman" panose="02020603050405020304" pitchFamily="18" charset="0"/>
              </a:rPr>
              <a:t> D5.0 be forwarded to RevCom?”</a:t>
            </a:r>
          </a:p>
          <a:p>
            <a:r>
              <a:rPr lang="en-US" sz="2000" b="0" dirty="0">
                <a:effectLst/>
                <a:latin typeface="Times New Roman" panose="02020603050405020304" pitchFamily="18" charset="0"/>
                <a:ea typeface="Times New Roman" panose="02020603050405020304" pitchFamily="18" charset="0"/>
              </a:rPr>
              <a:t> </a:t>
            </a:r>
          </a:p>
          <a:p>
            <a:r>
              <a:rPr lang="en-US" dirty="0"/>
              <a:t>Moved: [COUNT]</a:t>
            </a:r>
            <a:endParaRPr lang="en-US" b="0" dirty="0"/>
          </a:p>
          <a:p>
            <a:r>
              <a:rPr lang="en-US" dirty="0"/>
              <a:t>Second:</a:t>
            </a:r>
            <a:endParaRPr lang="en-US" b="0" dirty="0"/>
          </a:p>
          <a:p>
            <a:r>
              <a:rPr lang="en-US" dirty="0"/>
              <a:t>Results (Y/N/A):</a:t>
            </a:r>
            <a:endParaRPr lang="en-US" b="0" dirty="0"/>
          </a:p>
          <a:p>
            <a:endParaRPr lang="en-US" sz="2000" dirty="0"/>
          </a:p>
        </p:txBody>
      </p:sp>
      <p:sp>
        <p:nvSpPr>
          <p:cNvPr id="4" name="Slide Number Placeholder 3">
            <a:extLst>
              <a:ext uri="{FF2B5EF4-FFF2-40B4-BE49-F238E27FC236}">
                <a16:creationId xmlns:a16="http://schemas.microsoft.com/office/drawing/2014/main" id="{2AE86729-B1E1-1AF7-2010-F0213C93E16B}"/>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DDB3942A-58FD-6CC5-A0F3-DB6CBB6F87F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B1CA013-36EF-79FB-EB4F-4ADB8E09B88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895436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914E5-49F1-79B7-5C7C-C010530182EC}"/>
              </a:ext>
            </a:extLst>
          </p:cNvPr>
          <p:cNvSpPr>
            <a:spLocks noGrp="1"/>
          </p:cNvSpPr>
          <p:nvPr>
            <p:ph type="title"/>
          </p:nvPr>
        </p:nvSpPr>
        <p:spPr/>
        <p:txBody>
          <a:bodyPr/>
          <a:lstStyle/>
          <a:p>
            <a:r>
              <a:rPr lang="en-US" dirty="0"/>
              <a:t>Approve Report to EC </a:t>
            </a:r>
          </a:p>
        </p:txBody>
      </p:sp>
      <p:sp>
        <p:nvSpPr>
          <p:cNvPr id="3" name="Content Placeholder 2">
            <a:extLst>
              <a:ext uri="{FF2B5EF4-FFF2-40B4-BE49-F238E27FC236}">
                <a16:creationId xmlns:a16="http://schemas.microsoft.com/office/drawing/2014/main" id="{6AAD7949-DD51-9B8B-AADF-69300749BB94}"/>
              </a:ext>
            </a:extLst>
          </p:cNvPr>
          <p:cNvSpPr>
            <a:spLocks noGrp="1"/>
          </p:cNvSpPr>
          <p:nvPr>
            <p:ph idx="1"/>
          </p:nvPr>
        </p:nvSpPr>
        <p:spPr/>
        <p:txBody>
          <a:bodyPr/>
          <a:lstStyle/>
          <a:p>
            <a:r>
              <a:rPr lang="en-US" dirty="0"/>
              <a:t>Motion </a:t>
            </a:r>
            <a:r>
              <a:rPr lang="en-US"/>
              <a:t>(</a:t>
            </a:r>
            <a:r>
              <a:rPr lang="en-US" b="0"/>
              <a:t>202503-07</a:t>
            </a:r>
            <a:r>
              <a:rPr lang="en-US" b="0" dirty="0"/>
              <a:t>):</a:t>
            </a:r>
            <a:endParaRPr lang="en-US" dirty="0"/>
          </a:p>
          <a:p>
            <a:r>
              <a:rPr lang="en-US" b="0" dirty="0"/>
              <a:t>Approve document 11-24-1446r1 as the report to the IEEE 802 LMSC on the requirements for unconditional approval to forward P802.11bk  D3.0 to SA Ballot, and</a:t>
            </a:r>
          </a:p>
          <a:p>
            <a:r>
              <a:rPr lang="en-US" b="0" dirty="0"/>
              <a:t>Request the IEEE 802 LMSC to unconditionally approve forwarding P802.11bk D3.0 to SA ballot.</a:t>
            </a:r>
          </a:p>
          <a:p>
            <a:r>
              <a:rPr lang="en-US" dirty="0"/>
              <a:t>Moved:  [COUNT]</a:t>
            </a:r>
          </a:p>
          <a:p>
            <a:r>
              <a:rPr lang="en-US" dirty="0"/>
              <a:t>Second:</a:t>
            </a:r>
          </a:p>
          <a:p>
            <a:endParaRPr lang="en-US" dirty="0"/>
          </a:p>
          <a:p>
            <a:r>
              <a:rPr lang="en-US" dirty="0"/>
              <a:t>Result (Y/N/A):</a:t>
            </a:r>
          </a:p>
        </p:txBody>
      </p:sp>
      <p:sp>
        <p:nvSpPr>
          <p:cNvPr id="4" name="Slide Number Placeholder 3">
            <a:extLst>
              <a:ext uri="{FF2B5EF4-FFF2-40B4-BE49-F238E27FC236}">
                <a16:creationId xmlns:a16="http://schemas.microsoft.com/office/drawing/2014/main" id="{FA19DBFC-C358-39F1-94DE-3E2252B751EF}"/>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12DD70F-FBF4-33A8-D3DB-AB384A000DC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AE563B5-533D-6171-9870-A438E0CE0D4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86370337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 unanimous </a:t>
            </a:r>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2025</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Recirulation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dirty="0"/>
              <a:t>Motion passes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2025</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202405-09) </a:t>
            </a:r>
            <a:r>
              <a:rPr lang="en-US" b="0" dirty="0"/>
              <a:t>:</a:t>
            </a:r>
          </a:p>
          <a:p>
            <a:pPr marL="0" indent="0"/>
            <a:r>
              <a:rPr lang="en-US" b="0" dirty="0"/>
              <a:t>Move to adopt the resolution depicted by document 11-24-846r1 for CIDs 2068, 2101, 2103, and 2104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353861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11-24-944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202405-10) </a:t>
            </a:r>
            <a:r>
              <a:rPr lang="en-US" b="0" dirty="0"/>
              <a:t>:</a:t>
            </a:r>
          </a:p>
          <a:p>
            <a:pPr marL="0" indent="0"/>
            <a:r>
              <a:rPr lang="en-US" b="0" dirty="0"/>
              <a:t>Move to adopt the resolution depicted by document 11-24-944r1 for CID 2051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586682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11-24/1025 “Minutes for May 2024 interim” R0 posted to Mentor June 14</a:t>
            </a:r>
            <a:r>
              <a:rPr lang="en-US" b="0" baseline="30000" dirty="0"/>
              <a:t>th</a:t>
            </a:r>
            <a:r>
              <a:rPr lang="en-US" b="0" dirty="0"/>
              <a:t>. </a:t>
            </a:r>
          </a:p>
          <a:p>
            <a:endParaRPr lang="en-US" dirty="0"/>
          </a:p>
          <a:p>
            <a:r>
              <a:rPr lang="en-US" dirty="0"/>
              <a:t>Motion </a:t>
            </a:r>
            <a:r>
              <a:rPr lang="en-US" b="0" dirty="0"/>
              <a:t>(202407-01):</a:t>
            </a:r>
          </a:p>
          <a:p>
            <a:pPr marL="0" indent="0"/>
            <a:r>
              <a:rPr lang="en-US" b="0" dirty="0"/>
              <a:t>Move to approve document 11-24/1025r0 as </a:t>
            </a:r>
            <a:r>
              <a:rPr lang="en-US" b="0" dirty="0" err="1"/>
              <a:t>TGbk</a:t>
            </a:r>
            <a:r>
              <a:rPr lang="en-US" b="0" dirty="0"/>
              <a:t> meeting minutes for the 2024 May meeting week.</a:t>
            </a:r>
          </a:p>
          <a:p>
            <a:pPr marL="0" indent="0"/>
            <a:endParaRPr lang="en-US" b="0" dirty="0"/>
          </a:p>
          <a:p>
            <a:r>
              <a:rPr lang="en-US" b="0" dirty="0"/>
              <a:t>Moved by: Dibakar Das</a:t>
            </a:r>
          </a:p>
          <a:p>
            <a:r>
              <a:rPr lang="en-US" b="0" dirty="0"/>
              <a:t>Seconded by: Christian Berger</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3861684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7DC7-CA46-6B19-529B-4AA62F53DF4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EA4C0569-F6A9-B758-0FD4-0148344E0EF4}"/>
              </a:ext>
            </a:extLst>
          </p:cNvPr>
          <p:cNvSpPr>
            <a:spLocks noGrp="1"/>
          </p:cNvSpPr>
          <p:nvPr>
            <p:ph idx="1"/>
          </p:nvPr>
        </p:nvSpPr>
        <p:spPr/>
        <p:txBody>
          <a:bodyPr/>
          <a:lstStyle/>
          <a:p>
            <a:r>
              <a:rPr lang="en-US" dirty="0"/>
              <a:t>Motion </a:t>
            </a:r>
            <a:r>
              <a:rPr lang="en-US" b="0" dirty="0"/>
              <a:t>(202407-02):</a:t>
            </a:r>
          </a:p>
          <a:p>
            <a:pPr marL="0" indent="0"/>
            <a:r>
              <a:rPr lang="en-US" b="0" dirty="0"/>
              <a:t>Move to approve document 11-24/1223r1 as </a:t>
            </a:r>
            <a:r>
              <a:rPr lang="en-US" b="0" dirty="0" err="1"/>
              <a:t>TGbk</a:t>
            </a:r>
            <a:r>
              <a:rPr lang="en-US" b="0" dirty="0"/>
              <a:t> meeting minutes for telecon running between May and July 2024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a:p>
            <a:endParaRPr lang="en-US" dirty="0">
              <a:solidFill>
                <a:srgbClr val="FF0000"/>
              </a:solidFill>
            </a:endParaRPr>
          </a:p>
          <a:p>
            <a:endParaRPr lang="en-US" dirty="0">
              <a:solidFill>
                <a:srgbClr val="FF0000"/>
              </a:solidFill>
            </a:endParaRPr>
          </a:p>
        </p:txBody>
      </p:sp>
      <p:sp>
        <p:nvSpPr>
          <p:cNvPr id="4" name="Slide Number Placeholder 3">
            <a:extLst>
              <a:ext uri="{FF2B5EF4-FFF2-40B4-BE49-F238E27FC236}">
                <a16:creationId xmlns:a16="http://schemas.microsoft.com/office/drawing/2014/main" id="{79F25011-4B6B-FABA-EF08-425264F7CA1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03F947B-C902-70E0-2539-86A13B8BA2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645535-7D74-CD53-6EA9-1106F17DC75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083292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r>
              <a:rPr lang="en-US" dirty="0"/>
              <a:t>Motion </a:t>
            </a:r>
            <a:r>
              <a:rPr lang="en-US" b="0" dirty="0"/>
              <a:t>(202407-03)</a:t>
            </a:r>
            <a:r>
              <a:rPr lang="en-US" dirty="0"/>
              <a:t> :</a:t>
            </a:r>
          </a:p>
          <a:p>
            <a:pPr marL="0" indent="0"/>
            <a:r>
              <a:rPr lang="en-US" b="0" dirty="0"/>
              <a:t>Move to adopt the resolution depicted by document 11-24-951r1 for CIDs 2004, 2005, 2006, 2009, 2016, 2037, 2038, 2039, 2043, 2044, 2055 (11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 </a:t>
            </a:r>
            <a:r>
              <a:rPr lang="en-US" b="0" dirty="0"/>
              <a:t>Christian Berger</a:t>
            </a:r>
          </a:p>
          <a:p>
            <a:r>
              <a:rPr lang="en-US" dirty="0"/>
              <a:t>Results (Y/N/A): </a:t>
            </a:r>
            <a:r>
              <a:rPr lang="en-US" b="0" dirty="0"/>
              <a:t>unanimous </a:t>
            </a:r>
            <a:endParaRPr lang="en-US" dirty="0"/>
          </a:p>
          <a:p>
            <a:r>
              <a:rPr lang="en-US" sz="1400" b="0" dirty="0"/>
              <a:t>Results from June 4</a:t>
            </a:r>
            <a:r>
              <a:rPr lang="en-US" sz="1400" b="0" baseline="30000" dirty="0"/>
              <a:t>th</a:t>
            </a:r>
            <a:r>
              <a:rPr lang="en-US" sz="1400" b="0" dirty="0"/>
              <a:t> telecon </a:t>
            </a:r>
            <a:r>
              <a:rPr lang="en-US" sz="1400" b="0" dirty="0" err="1"/>
              <a:t>strawpoll</a:t>
            </a:r>
            <a:r>
              <a:rPr lang="en-US" sz="1400" b="0" dirty="0"/>
              <a:t> (Y/N/A): 4/0/0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a:xfrm>
            <a:off x="407368" y="1981201"/>
            <a:ext cx="11377264" cy="4113213"/>
          </a:xfrm>
        </p:spPr>
        <p:txBody>
          <a:bodyPr/>
          <a:lstStyle/>
          <a:p>
            <a:r>
              <a:rPr lang="en-US" dirty="0"/>
              <a:t>Motion </a:t>
            </a:r>
            <a:r>
              <a:rPr lang="en-US" b="0" dirty="0"/>
              <a:t>(202407-04) </a:t>
            </a:r>
            <a:r>
              <a:rPr lang="en-US" dirty="0"/>
              <a:t>:</a:t>
            </a:r>
          </a:p>
          <a:p>
            <a:pPr marL="0" indent="0"/>
            <a:r>
              <a:rPr lang="en-US" b="0" dirty="0"/>
              <a:t>Move to adopt the resolution depicted by document 11-24-958r2 for CIDs 2041, 2071, 2075, 2076, 2078, 2112, 2115, 2117, 2118, 2119, 2121, 2127, 2132 (13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r>
              <a:rPr lang="en-US" b="0" dirty="0"/>
              <a:t> Christian Berger</a:t>
            </a:r>
            <a:endParaRPr lang="en-US" dirty="0"/>
          </a:p>
          <a:p>
            <a:r>
              <a:rPr lang="en-US" dirty="0"/>
              <a:t>Results (Y/N/A): </a:t>
            </a:r>
            <a:r>
              <a:rPr lang="en-US" b="0" dirty="0"/>
              <a:t>unanimous</a:t>
            </a:r>
          </a:p>
          <a:p>
            <a:r>
              <a:rPr lang="en-US" sz="1400" b="0" dirty="0"/>
              <a:t>Results from July 9</a:t>
            </a:r>
            <a:r>
              <a:rPr lang="en-US" sz="1400" b="0" baseline="30000" dirty="0"/>
              <a:t>th</a:t>
            </a:r>
            <a:r>
              <a:rPr lang="en-US" sz="1400" b="0" dirty="0"/>
              <a:t> telecon </a:t>
            </a:r>
            <a:r>
              <a:rPr lang="en-US" sz="1400" b="0" dirty="0" err="1"/>
              <a:t>strawpoll</a:t>
            </a:r>
            <a:r>
              <a:rPr lang="en-US" sz="1400" b="0" dirty="0"/>
              <a:t> (Y/N/A): 7/0/0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34343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238683</TotalTime>
  <Words>9789</Words>
  <Application>Microsoft Office PowerPoint</Application>
  <PresentationFormat>Widescreen</PresentationFormat>
  <Paragraphs>1460</Paragraphs>
  <Slides>135</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135</vt:i4>
      </vt:variant>
    </vt:vector>
  </HeadingPairs>
  <TitlesOfParts>
    <vt:vector size="141" baseType="lpstr">
      <vt:lpstr>Arial</vt:lpstr>
      <vt:lpstr>Arial Unicode MS</vt:lpstr>
      <vt:lpstr>Symbol</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Recirulation WG ballot</vt:lpstr>
      <vt:lpstr>Approval of previous meeting minutes</vt:lpstr>
      <vt:lpstr>TG vice chair affirmation</vt:lpstr>
      <vt:lpstr>TG secretary affirmation</vt:lpstr>
      <vt:lpstr>Submission 11-24-787</vt:lpstr>
      <vt:lpstr>Submission 11-24-788</vt:lpstr>
      <vt:lpstr>Submission 11-24-785</vt:lpstr>
      <vt:lpstr>Submission 11-24-845</vt:lpstr>
      <vt:lpstr>Submission 11-24-846</vt:lpstr>
      <vt:lpstr>Submission 11-24-944</vt:lpstr>
      <vt:lpstr>Approval of previous meeting minutes</vt:lpstr>
      <vt:lpstr>Approval of previous meeting minutes</vt:lpstr>
      <vt:lpstr>Submission 11-24-951</vt:lpstr>
      <vt:lpstr>Submission 11-24-958</vt:lpstr>
      <vt:lpstr>Submission 11-24-1073</vt:lpstr>
      <vt:lpstr>MDR Feedback Approval 11-24-879</vt:lpstr>
      <vt:lpstr>Submission 11-24-966</vt:lpstr>
      <vt:lpstr>Submission 11-24-954</vt:lpstr>
      <vt:lpstr>Submission 11-24-1080</vt:lpstr>
      <vt:lpstr>P802.11bk Recirculation WG ballot</vt:lpstr>
      <vt:lpstr>Approval of previous meeting minutes</vt:lpstr>
      <vt:lpstr>Approval of previous meeting minutes</vt:lpstr>
      <vt:lpstr>Approve LB287 CR</vt:lpstr>
      <vt:lpstr>P802.11bk Unconditional SA Ballot</vt:lpstr>
      <vt:lpstr>TGbk CSD Re-affirmation</vt:lpstr>
      <vt:lpstr>TGbk PAR Re-affirmation</vt:lpstr>
      <vt:lpstr>Approval of previous meeting minutes</vt:lpstr>
      <vt:lpstr>Submission 11-24-1923</vt:lpstr>
      <vt:lpstr>Submission 11-24-1929</vt:lpstr>
      <vt:lpstr>Submission 11-24-1964</vt:lpstr>
      <vt:lpstr>I-74 CR</vt:lpstr>
      <vt:lpstr>Submission 11-24-2083</vt:lpstr>
      <vt:lpstr>Submission 11-24-2039</vt:lpstr>
      <vt:lpstr>Submission 11-24-1935</vt:lpstr>
      <vt:lpstr>Submission 11-24-1921</vt:lpstr>
      <vt:lpstr>Submission 11-24-1986</vt:lpstr>
      <vt:lpstr>Submission 11-25-049</vt:lpstr>
      <vt:lpstr>SA Recirculation</vt:lpstr>
      <vt:lpstr>Approval of previous meeting minutes</vt:lpstr>
      <vt:lpstr>Approval of previous meeting minutes</vt:lpstr>
      <vt:lpstr>Submission 11-25-367</vt:lpstr>
      <vt:lpstr>Submission 11-25-262</vt:lpstr>
      <vt:lpstr>Submission 11-25-291</vt:lpstr>
      <vt:lpstr>SA Recirculation</vt:lpstr>
      <vt:lpstr>Approve Report to EC </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520</cp:revision>
  <cp:lastPrinted>1601-01-01T00:00:00Z</cp:lastPrinted>
  <dcterms:created xsi:type="dcterms:W3CDTF">2018-08-06T10:28:59Z</dcterms:created>
  <dcterms:modified xsi:type="dcterms:W3CDTF">2025-03-10T21:36:47Z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