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7"/>
  </p:notesMasterIdLst>
  <p:handoutMasterIdLst>
    <p:handoutMasterId r:id="rId128"/>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08" r:id="rId67"/>
    <p:sldId id="2615" r:id="rId68"/>
    <p:sldId id="2609" r:id="rId69"/>
    <p:sldId id="2610" r:id="rId70"/>
    <p:sldId id="2611" r:id="rId71"/>
    <p:sldId id="2616" r:id="rId72"/>
    <p:sldId id="2617" r:id="rId73"/>
    <p:sldId id="2614" r:id="rId74"/>
    <p:sldId id="2618" r:id="rId75"/>
    <p:sldId id="2619" r:id="rId76"/>
    <p:sldId id="2620" r:id="rId77"/>
    <p:sldId id="2622" r:id="rId78"/>
    <p:sldId id="2623" r:id="rId79"/>
    <p:sldId id="2624" r:id="rId80"/>
    <p:sldId id="2625" r:id="rId81"/>
    <p:sldId id="2626" r:id="rId82"/>
    <p:sldId id="2627" r:id="rId83"/>
    <p:sldId id="2629" r:id="rId84"/>
    <p:sldId id="2630" r:id="rId85"/>
    <p:sldId id="2631" r:id="rId86"/>
    <p:sldId id="2628" r:id="rId87"/>
    <p:sldId id="2633" r:id="rId88"/>
    <p:sldId id="991" r:id="rId89"/>
    <p:sldId id="992" r:id="rId90"/>
    <p:sldId id="2634" r:id="rId91"/>
    <p:sldId id="2636" r:id="rId92"/>
    <p:sldId id="2637" r:id="rId93"/>
    <p:sldId id="2638" r:id="rId94"/>
    <p:sldId id="2639" r:id="rId95"/>
    <p:sldId id="2640" r:id="rId96"/>
    <p:sldId id="2632" r:id="rId97"/>
    <p:sldId id="2642" r:id="rId98"/>
    <p:sldId id="2635" r:id="rId99"/>
    <p:sldId id="2643" r:id="rId100"/>
    <p:sldId id="2641" r:id="rId101"/>
    <p:sldId id="2644" r:id="rId102"/>
    <p:sldId id="2645" r:id="rId103"/>
    <p:sldId id="2648" r:id="rId104"/>
    <p:sldId id="2649" r:id="rId105"/>
    <p:sldId id="2650" r:id="rId106"/>
    <p:sldId id="2655" r:id="rId107"/>
    <p:sldId id="2656" r:id="rId108"/>
    <p:sldId id="936" r:id="rId109"/>
    <p:sldId id="2651" r:id="rId110"/>
    <p:sldId id="2653" r:id="rId111"/>
    <p:sldId id="2657" r:id="rId112"/>
    <p:sldId id="2658" r:id="rId113"/>
    <p:sldId id="2660" r:id="rId114"/>
    <p:sldId id="2661" r:id="rId115"/>
    <p:sldId id="2662" r:id="rId116"/>
    <p:sldId id="2663" r:id="rId117"/>
    <p:sldId id="2664" r:id="rId118"/>
    <p:sldId id="2665" r:id="rId119"/>
    <p:sldId id="2666" r:id="rId120"/>
    <p:sldId id="2668" r:id="rId121"/>
    <p:sldId id="2538" r:id="rId122"/>
    <p:sldId id="2541" r:id="rId123"/>
    <p:sldId id="2542" r:id="rId124"/>
    <p:sldId id="2539" r:id="rId125"/>
    <p:sldId id="2540" r:id="rId1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08"/>
            <p14:sldId id="2615"/>
            <p14:sldId id="2609"/>
            <p14:sldId id="2610"/>
            <p14:sldId id="2611"/>
            <p14:sldId id="2616"/>
            <p14:sldId id="2617"/>
            <p14:sldId id="2614"/>
            <p14:sldId id="2618"/>
            <p14:sldId id="2619"/>
            <p14:sldId id="2620"/>
            <p14:sldId id="2622"/>
            <p14:sldId id="2623"/>
            <p14:sldId id="2624"/>
            <p14:sldId id="2625"/>
            <p14:sldId id="2626"/>
            <p14:sldId id="2627"/>
            <p14:sldId id="2629"/>
            <p14:sldId id="2630"/>
            <p14:sldId id="2631"/>
            <p14:sldId id="2628"/>
          </p14:sldIdLst>
        </p14:section>
        <p14:section name="May 2024 IEEE meeting" id="{8E3D94F8-13AA-4698-B7D9-3A564399EEE2}">
          <p14:sldIdLst>
            <p14:sldId id="2633"/>
            <p14:sldId id="991"/>
            <p14:sldId id="992"/>
            <p14:sldId id="2634"/>
            <p14:sldId id="2636"/>
            <p14:sldId id="2637"/>
            <p14:sldId id="2638"/>
            <p14:sldId id="2639"/>
            <p14:sldId id="2640"/>
          </p14:sldIdLst>
        </p14:section>
        <p14:section name="July 2024 IEEE meeting" id="{EC6D6FF2-F836-4DB4-8348-732DA2F18217}">
          <p14:sldIdLst>
            <p14:sldId id="2632"/>
            <p14:sldId id="2642"/>
            <p14:sldId id="2635"/>
            <p14:sldId id="2643"/>
            <p14:sldId id="2641"/>
            <p14:sldId id="2644"/>
            <p14:sldId id="2645"/>
            <p14:sldId id="2648"/>
            <p14:sldId id="2649"/>
            <p14:sldId id="2650"/>
          </p14:sldIdLst>
        </p14:section>
        <p14:section name="Sep 2024 IEEE meeting" id="{D3A7A073-70BB-4237-BEE0-F47F34812710}">
          <p14:sldIdLst>
            <p14:sldId id="2655"/>
            <p14:sldId id="2656"/>
            <p14:sldId id="936"/>
            <p14:sldId id="2651"/>
            <p14:sldId id="2653"/>
            <p14:sldId id="2657"/>
          </p14:sldIdLst>
        </p14:section>
        <p14:section name="Nov 2024 IEEE meeting" id="{31A3A1EA-92BB-435E-AF2F-12FC8BF2C0C5}">
          <p14:sldIdLst>
            <p14:sldId id="2658"/>
            <p14:sldId id="2660"/>
            <p14:sldId id="2661"/>
          </p14:sldIdLst>
        </p14:section>
        <p14:section name="Dec. 2024 Telecons" id="{2F524EDE-5E00-4569-BB28-0377F68842CC}">
          <p14:sldIdLst>
            <p14:sldId id="2662"/>
            <p14:sldId id="2663"/>
            <p14:sldId id="2664"/>
            <p14:sldId id="2665"/>
            <p14:sldId id="2666"/>
            <p14:sldId id="2668"/>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1F72DB-66DA-48B3-94B1-9AC9A2DBC496}" v="1" dt="2024-12-17T19:02:37.32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24" autoAdjust="0"/>
    <p:restoredTop sz="94660"/>
  </p:normalViewPr>
  <p:slideViewPr>
    <p:cSldViewPr>
      <p:cViewPr varScale="1">
        <p:scale>
          <a:sx n="107" d="100"/>
          <a:sy n="107" d="100"/>
        </p:scale>
        <p:origin x="366"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744"/>
    </p:cViewPr>
  </p:sorter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handoutMaster" Target="handoutMasters/handout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microsoft.com/office/2015/10/relationships/revisionInfo" Target="revisionInfo.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3A1F72DB-66DA-48B3-94B1-9AC9A2DBC496}"/>
    <pc:docChg chg="addSld delSld modSld modMainMaster modSection">
      <pc:chgData name="Segev, Jonathan" userId="7c67a1b0-8725-4553-8055-0888dbcaef94" providerId="ADAL" clId="{3A1F72DB-66DA-48B3-94B1-9AC9A2DBC496}" dt="2024-12-17T19:20:06.193" v="88" actId="47"/>
      <pc:docMkLst>
        <pc:docMk/>
      </pc:docMkLst>
      <pc:sldChg chg="add del">
        <pc:chgData name="Segev, Jonathan" userId="7c67a1b0-8725-4553-8055-0888dbcaef94" providerId="ADAL" clId="{3A1F72DB-66DA-48B3-94B1-9AC9A2DBC496}" dt="2024-12-17T19:20:06.193" v="88" actId="47"/>
        <pc:sldMkLst>
          <pc:docMk/>
          <pc:sldMk cId="204953586" sldId="2667"/>
        </pc:sldMkLst>
      </pc:sldChg>
      <pc:sldChg chg="modSp add mod">
        <pc:chgData name="Segev, Jonathan" userId="7c67a1b0-8725-4553-8055-0888dbcaef94" providerId="ADAL" clId="{3A1F72DB-66DA-48B3-94B1-9AC9A2DBC496}" dt="2024-12-17T19:18:32.369" v="87" actId="20577"/>
        <pc:sldMkLst>
          <pc:docMk/>
          <pc:sldMk cId="2060690247" sldId="2668"/>
        </pc:sldMkLst>
        <pc:spChg chg="mod">
          <ac:chgData name="Segev, Jonathan" userId="7c67a1b0-8725-4553-8055-0888dbcaef94" providerId="ADAL" clId="{3A1F72DB-66DA-48B3-94B1-9AC9A2DBC496}" dt="2024-12-17T19:14:51.791" v="9" actId="20577"/>
          <ac:spMkLst>
            <pc:docMk/>
            <pc:sldMk cId="2060690247" sldId="2668"/>
            <ac:spMk id="2" creationId="{8A672986-0206-3D59-031D-DB04CF5D6788}"/>
          </ac:spMkLst>
        </pc:spChg>
        <pc:spChg chg="mod">
          <ac:chgData name="Segev, Jonathan" userId="7c67a1b0-8725-4553-8055-0888dbcaef94" providerId="ADAL" clId="{3A1F72DB-66DA-48B3-94B1-9AC9A2DBC496}" dt="2024-12-17T19:18:32.369" v="87" actId="20577"/>
          <ac:spMkLst>
            <pc:docMk/>
            <pc:sldMk cId="2060690247" sldId="2668"/>
            <ac:spMk id="3" creationId="{953029D0-BD36-871D-0307-34D9D6DA4019}"/>
          </ac:spMkLst>
        </pc:spChg>
      </pc:sldChg>
      <pc:sldMasterChg chg="modSp mod">
        <pc:chgData name="Segev, Jonathan" userId="7c67a1b0-8725-4553-8055-0888dbcaef94" providerId="ADAL" clId="{3A1F72DB-66DA-48B3-94B1-9AC9A2DBC496}" dt="2024-12-17T19:02:47.437" v="3" actId="6549"/>
        <pc:sldMasterMkLst>
          <pc:docMk/>
          <pc:sldMasterMk cId="0" sldId="2147483648"/>
        </pc:sldMasterMkLst>
        <pc:spChg chg="mod">
          <ac:chgData name="Segev, Jonathan" userId="7c67a1b0-8725-4553-8055-0888dbcaef94" providerId="ADAL" clId="{3A1F72DB-66DA-48B3-94B1-9AC9A2DBC496}" dt="2024-12-17T19:02:47.437" v="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802.11-23/049r50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4/11-24-1080-01-00bk-lb286-comment-resolution-cid-2003.docx" TargetMode="External"/><Relationship Id="rId3" Type="http://schemas.openxmlformats.org/officeDocument/2006/relationships/hyperlink" Target="https://mentor.ieee.org/802.11/dcn/24/11-24-0951-01-00bk-lb286-cr-part-1.docx" TargetMode="External"/><Relationship Id="rId7" Type="http://schemas.openxmlformats.org/officeDocument/2006/relationships/hyperlink" Target="https://mentor.ieee.org/802.11/dcn/24/11-24-0954-04-00bk-proposed-resolutions-to-11bk-lb286-cids-on-passive-ranging.docx" TargetMode="External"/><Relationship Id="rId2" Type="http://schemas.openxmlformats.org/officeDocument/2006/relationships/hyperlink" Target="https://mentor.ieee.org/802.11/dcn/24/11-24-0754-05-00bk-lb286-comments-on-d2-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66-04-00bk-lb286-comment-resolution-for-emlsr-related-cid-2056.docx" TargetMode="External"/><Relationship Id="rId5" Type="http://schemas.openxmlformats.org/officeDocument/2006/relationships/hyperlink" Target="https://mentor.ieee.org/802.11/dcn/24/11-24-1073-01-00bk-lb286-editorial-comment-resolutions.xlsx" TargetMode="External"/><Relationship Id="rId4" Type="http://schemas.openxmlformats.org/officeDocument/2006/relationships/hyperlink" Target="https://mentor.ieee.org/802.11/dcn/24/11-24-0958-02-00bk-lb286-cr-part-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grouper.ieee.org/groups/802/11/PARs/P802.11bk.pdf"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4/11-24-0232-02-00bk-lb279-comment-resolution-for-cid-1363-1029-1124-1391-1169.docx" TargetMode="External"/><Relationship Id="rId2" Type="http://schemas.openxmlformats.org/officeDocument/2006/relationships/hyperlink" Target="https://mentor.ieee.org/802.11/dcn/24/11-24-0013-07-00bk-lb279-comments-on-d1-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01-04-00bk-lb279-comment-resolution-for-emlsr-related-cids.docx" TargetMode="External"/><Relationship Id="rId5" Type="http://schemas.openxmlformats.org/officeDocument/2006/relationships/hyperlink" Target="https://mentor.ieee.org/802.11/dcn/24/11-24-0607-01-00bk-lb279-updated-editorial-cid-resolutions.xlsx" TargetMode="External"/><Relationship Id="rId4" Type="http://schemas.openxmlformats.org/officeDocument/2006/relationships/hyperlink" Target="https://mentor.ieee.org/802.11/dcn/24/11-24-0574-01-00bk-lb279-comment-resolution-eht-mac-phy-part-6.doc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2024-11-11</a:t>
            </a:r>
          </a:p>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Dec.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Submission 11-24-1073</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(202407-05) </a:t>
            </a:r>
            <a:r>
              <a:rPr lang="en-US" dirty="0"/>
              <a:t>:</a:t>
            </a:r>
          </a:p>
          <a:p>
            <a:pPr marL="0" indent="0"/>
            <a:r>
              <a:rPr lang="en-US" b="0" dirty="0"/>
              <a:t>Move to adopt the resolution depicted by document 11-24-1073r1 for editorial CIDs,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Christina Berger</a:t>
            </a:r>
            <a:endParaRPr lang="en-US" dirty="0"/>
          </a:p>
          <a:p>
            <a:r>
              <a:rPr lang="en-US" dirty="0"/>
              <a:t>Results (Y/N/A):</a:t>
            </a:r>
            <a:r>
              <a:rPr lang="en-US" b="0" dirty="0"/>
              <a:t> 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69708371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MDR Feedback Approval 11-24-879</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(202407-06) </a:t>
            </a:r>
            <a:r>
              <a:rPr lang="en-US" dirty="0"/>
              <a:t>:</a:t>
            </a:r>
          </a:p>
          <a:p>
            <a:pPr marL="0" indent="0"/>
            <a:r>
              <a:rPr lang="en-US" b="0" dirty="0"/>
              <a:t>Move to adopt changes, resulting from MDR review, depicted by document 11-24-879r4,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Christian Berger</a:t>
            </a:r>
          </a:p>
          <a:p>
            <a:r>
              <a:rPr lang="en-US" dirty="0"/>
              <a:t>Results (Y/N/A): </a:t>
            </a:r>
            <a:r>
              <a:rPr lang="en-US" b="0" dirty="0"/>
              <a:t>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60433838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11-24-966</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(202407-07) </a:t>
            </a:r>
            <a:r>
              <a:rPr lang="en-US" dirty="0"/>
              <a:t>:</a:t>
            </a:r>
          </a:p>
          <a:p>
            <a:pPr marL="0" indent="0"/>
            <a:r>
              <a:rPr lang="en-US" b="0" dirty="0"/>
              <a:t>Move to adopt the resolution depicted by document 11-24-966r4 for CID 2056 (1 CID total), instruct the technical editor to incorporate it in the P802.11bk draft and grant the editor editorial license. </a:t>
            </a:r>
          </a:p>
          <a:p>
            <a:endParaRPr lang="en-US" dirty="0"/>
          </a:p>
          <a:p>
            <a:r>
              <a:rPr lang="en-US" dirty="0"/>
              <a:t>Moved: </a:t>
            </a:r>
            <a:r>
              <a:rPr lang="en-US" b="0" dirty="0"/>
              <a:t>Dibakar Das</a:t>
            </a:r>
          </a:p>
          <a:p>
            <a:r>
              <a:rPr lang="en-US" dirty="0"/>
              <a:t>Second: </a:t>
            </a:r>
            <a:r>
              <a:rPr lang="en-US" b="0" dirty="0"/>
              <a:t>Roy Want</a:t>
            </a:r>
            <a:endParaRPr lang="en-US" dirty="0"/>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97793676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11-24-954</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(202407-08) </a:t>
            </a:r>
            <a:r>
              <a:rPr lang="en-US" dirty="0"/>
              <a:t>:</a:t>
            </a:r>
          </a:p>
          <a:p>
            <a:pPr marL="0" indent="0"/>
            <a:r>
              <a:rPr lang="en-US" b="0" dirty="0"/>
              <a:t>Move to adopt the resolution depicted by document 11-24-954r4for CID 2060, 2061, 2133, 2134, 2106 (5 CID total), instruct the technical editor to incorporate it in the P802.11bk draft and grant the editor editorial license. </a:t>
            </a:r>
          </a:p>
          <a:p>
            <a:endParaRPr lang="en-US" dirty="0"/>
          </a:p>
          <a:p>
            <a:r>
              <a:rPr lang="en-US" dirty="0"/>
              <a:t>Moved: </a:t>
            </a:r>
            <a:r>
              <a:rPr lang="en-US" b="0" dirty="0"/>
              <a:t>Qi Wang</a:t>
            </a:r>
          </a:p>
          <a:p>
            <a:r>
              <a:rPr lang="en-US" dirty="0"/>
              <a:t>Second: </a:t>
            </a:r>
            <a:r>
              <a:rPr lang="en-US" b="0" dirty="0"/>
              <a:t>Dibakar Das</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78796228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11-24-1080</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(202407-09) </a:t>
            </a:r>
            <a:r>
              <a:rPr lang="en-US" dirty="0"/>
              <a:t>:</a:t>
            </a:r>
          </a:p>
          <a:p>
            <a:pPr marL="0" indent="0"/>
            <a:r>
              <a:rPr lang="en-US" b="0" dirty="0"/>
              <a:t>Move to adopt the resolution depicted by document 11-24-1080r1 for CID 2003 (1 CIDs total), instruct the technical editor to incorporate it in the P802.11bk draft and grant the editor editorial license. </a:t>
            </a:r>
          </a:p>
          <a:p>
            <a:endParaRPr lang="en-US" dirty="0"/>
          </a:p>
          <a:p>
            <a:r>
              <a:rPr lang="en-US" dirty="0"/>
              <a:t>Moved: </a:t>
            </a:r>
            <a:r>
              <a:rPr lang="en-US" b="0" dirty="0"/>
              <a:t>Christian Berger</a:t>
            </a:r>
          </a:p>
          <a:p>
            <a:r>
              <a:rPr lang="en-US" dirty="0"/>
              <a:t>Second: </a:t>
            </a:r>
            <a:r>
              <a:rPr lang="en-US" b="0" dirty="0"/>
              <a:t>Jonathan Segev</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83073496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Recirculation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202407-10: </a:t>
            </a:r>
          </a:p>
          <a:p>
            <a:pPr marL="0" indent="0"/>
            <a:r>
              <a:rPr lang="en-US" dirty="0" err="1"/>
              <a:t>TGbk</a:t>
            </a:r>
            <a:r>
              <a:rPr lang="en-US" dirty="0"/>
              <a:t> re-circulation letter ballot</a:t>
            </a:r>
          </a:p>
          <a:p>
            <a:pPr marL="0" indent="0"/>
            <a:r>
              <a:rPr lang="en-US" b="0" dirty="0"/>
              <a:t>Having approved comment resolutions for all of the comments received from LB286 on P802.11bk D2.0 as contained in documents </a:t>
            </a:r>
            <a:r>
              <a:rPr lang="en-US" b="0" dirty="0">
                <a:hlinkClick r:id="rId2"/>
              </a:rPr>
              <a:t>11-24-754r5</a:t>
            </a:r>
            <a:r>
              <a:rPr lang="en-US" b="0" dirty="0"/>
              <a:t>, </a:t>
            </a:r>
            <a:r>
              <a:rPr lang="en-US" b="0" dirty="0">
                <a:hlinkClick r:id="rId3"/>
              </a:rPr>
              <a:t>11-24-951r1</a:t>
            </a:r>
            <a:r>
              <a:rPr lang="en-US" b="0" dirty="0"/>
              <a:t>, </a:t>
            </a:r>
            <a:r>
              <a:rPr lang="en-US" b="0" dirty="0">
                <a:hlinkClick r:id="rId4"/>
              </a:rPr>
              <a:t>11-24-958r2</a:t>
            </a:r>
            <a:r>
              <a:rPr lang="en-US" b="0" dirty="0"/>
              <a:t>, </a:t>
            </a:r>
            <a:r>
              <a:rPr lang="en-US" b="0" dirty="0">
                <a:hlinkClick r:id="rId5"/>
              </a:rPr>
              <a:t>11-24-1073r1</a:t>
            </a:r>
            <a:r>
              <a:rPr lang="en-US" b="0" dirty="0"/>
              <a:t>, </a:t>
            </a:r>
            <a:r>
              <a:rPr lang="en-US" b="0" dirty="0">
                <a:hlinkClick r:id="rId6"/>
              </a:rPr>
              <a:t>11-24-966r4</a:t>
            </a:r>
            <a:r>
              <a:rPr lang="en-US" b="0" dirty="0"/>
              <a:t>, </a:t>
            </a:r>
            <a:r>
              <a:rPr lang="en-US" b="0" dirty="0">
                <a:hlinkClick r:id="rId7"/>
              </a:rPr>
              <a:t>11-24-954r4</a:t>
            </a:r>
            <a:r>
              <a:rPr lang="en-US" b="0" dirty="0"/>
              <a:t>, and </a:t>
            </a:r>
            <a:r>
              <a:rPr lang="en-US" b="0" dirty="0">
                <a:hlinkClick r:id="rId8"/>
              </a:rPr>
              <a:t>11-24-1080r1</a:t>
            </a:r>
            <a:r>
              <a:rPr lang="en-US" b="0" dirty="0"/>
              <a:t>, Instruct the editor to prepare D3.0 incorporating these resolutions and,</a:t>
            </a:r>
          </a:p>
          <a:p>
            <a:pPr marL="0" indent="0"/>
            <a:r>
              <a:rPr lang="en-US" b="0" dirty="0"/>
              <a:t>Approve a 15 day Working Group Recirculation Ballot asking the question “Should P802.11bk D3.0 be forwarded to SA Ballot?”</a:t>
            </a:r>
          </a:p>
          <a:p>
            <a:pPr marL="0" indent="0"/>
            <a:endParaRPr lang="en-US" b="0" dirty="0"/>
          </a:p>
          <a:p>
            <a:pPr marL="0" indent="0"/>
            <a:r>
              <a:rPr lang="en-US" b="0" dirty="0"/>
              <a:t>Moved: Christian Berger			</a:t>
            </a:r>
          </a:p>
          <a:p>
            <a:pPr marL="0" indent="0"/>
            <a:r>
              <a:rPr lang="en-US" b="0" dirty="0"/>
              <a:t>Second: Roy Want</a:t>
            </a:r>
          </a:p>
          <a:p>
            <a:pPr marL="0" indent="0"/>
            <a:r>
              <a:rPr lang="en-US" b="0" dirty="0"/>
              <a:t>Results </a:t>
            </a:r>
            <a:r>
              <a:rPr lang="en-US" dirty="0"/>
              <a:t>(Y/N/A)</a:t>
            </a:r>
            <a:r>
              <a:rPr lang="en-US" b="0" dirty="0"/>
              <a:t>: 9/0/0</a:t>
            </a:r>
          </a:p>
          <a:p>
            <a:pPr marL="0" indent="0"/>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105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Dec.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57268609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11-24/1374r0 “Minutes for July 2024 plenary” R0 posted to Mentor </a:t>
            </a:r>
          </a:p>
          <a:p>
            <a:pPr marL="0" indent="0"/>
            <a:r>
              <a:rPr lang="en-US" b="0" dirty="0"/>
              <a:t>Aug. 2</a:t>
            </a:r>
            <a:r>
              <a:rPr lang="en-US" b="0" baseline="30000" dirty="0"/>
              <a:t>nd</a:t>
            </a:r>
            <a:r>
              <a:rPr lang="en-US" b="0" dirty="0"/>
              <a:t>. </a:t>
            </a:r>
          </a:p>
          <a:p>
            <a:endParaRPr lang="en-US" dirty="0"/>
          </a:p>
          <a:p>
            <a:r>
              <a:rPr lang="en-US" dirty="0"/>
              <a:t>Motion </a:t>
            </a:r>
            <a:r>
              <a:rPr lang="en-US" b="0" dirty="0"/>
              <a:t>(202409-01):</a:t>
            </a:r>
          </a:p>
          <a:p>
            <a:pPr marL="0" indent="0"/>
            <a:r>
              <a:rPr lang="en-US" b="0" dirty="0"/>
              <a:t>Move to approve document 11-24/1374r0 as </a:t>
            </a:r>
            <a:r>
              <a:rPr lang="en-US" b="0" dirty="0" err="1"/>
              <a:t>TGbk</a:t>
            </a:r>
            <a:r>
              <a:rPr lang="en-US" b="0" dirty="0"/>
              <a:t> meeting minutes for the 2024 July meeting week.</a:t>
            </a:r>
          </a:p>
          <a:p>
            <a:pPr marL="0" indent="0"/>
            <a:endParaRPr lang="en-US" b="0" dirty="0"/>
          </a:p>
          <a:p>
            <a:r>
              <a:rPr lang="en-US" b="0" dirty="0"/>
              <a:t>Moved by: Dibakar Das</a:t>
            </a:r>
          </a:p>
          <a:p>
            <a:r>
              <a:rPr lang="en-US" b="0" dirty="0"/>
              <a:t>Seconded by: Roy Want </a:t>
            </a:r>
          </a:p>
          <a:p>
            <a:r>
              <a:rPr lang="en-US" b="0" dirty="0"/>
              <a:t>Results (Y/N/A): motion passes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28234977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11-24/1605r0 “Minutes for telecons August-Sep 2024” R0 posted to Mentor  Sep. 9</a:t>
            </a:r>
            <a:r>
              <a:rPr lang="en-US" b="0" baseline="30000" dirty="0"/>
              <a:t>th</a:t>
            </a:r>
            <a:r>
              <a:rPr lang="en-US" b="0" dirty="0"/>
              <a:t>. </a:t>
            </a:r>
          </a:p>
          <a:p>
            <a:endParaRPr lang="en-US" dirty="0"/>
          </a:p>
          <a:p>
            <a:r>
              <a:rPr lang="en-US" dirty="0"/>
              <a:t>Motion </a:t>
            </a:r>
            <a:r>
              <a:rPr lang="en-US" b="0" dirty="0"/>
              <a:t>(202409-02):</a:t>
            </a:r>
          </a:p>
          <a:p>
            <a:pPr marL="0" indent="0"/>
            <a:r>
              <a:rPr lang="en-US" b="0" dirty="0"/>
              <a:t>Move to approve document 11-24/1605r0 as </a:t>
            </a:r>
            <a:r>
              <a:rPr lang="en-US" b="0" dirty="0" err="1"/>
              <a:t>TGbk</a:t>
            </a:r>
            <a:r>
              <a:rPr lang="en-US" b="0" dirty="0"/>
              <a:t> meeting minutes for telecons running between the 2024 July and Sep. meeting weeks.</a:t>
            </a:r>
          </a:p>
          <a:p>
            <a:pPr marL="0" indent="0"/>
            <a:endParaRPr lang="en-US" b="0" dirty="0"/>
          </a:p>
          <a:p>
            <a:r>
              <a:rPr lang="en-US" b="0" dirty="0"/>
              <a:t>Moved by: Dibakar Das</a:t>
            </a:r>
          </a:p>
          <a:p>
            <a:r>
              <a:rPr lang="en-US" b="0" dirty="0"/>
              <a:t>Seconded by: Roy Want </a:t>
            </a:r>
          </a:p>
          <a:p>
            <a:r>
              <a:rPr lang="en-US" b="0" dirty="0"/>
              <a:t>Results (Y/N/A): motion passes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00478379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LB287 CR</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(202409-03):</a:t>
            </a:r>
            <a:endParaRPr lang="en-US" dirty="0"/>
          </a:p>
          <a:p>
            <a:pPr marL="0" indent="0"/>
            <a:r>
              <a:rPr lang="en-US" b="0" dirty="0"/>
              <a:t>Move to adopt the resolution depicted by document 11-24-1419r1 for CIDs 3000, </a:t>
            </a:r>
          </a:p>
          <a:p>
            <a:pPr marL="0" indent="0"/>
            <a:r>
              <a:rPr lang="en-US" b="0" dirty="0"/>
              <a:t>3001, 3002, 3003, 3004, 3005, 3006, 3007 and 3008 received in LB287 </a:t>
            </a:r>
          </a:p>
          <a:p>
            <a:pPr marL="0" indent="0"/>
            <a:r>
              <a:rPr lang="en-US" b="0" dirty="0"/>
              <a:t>(9 CIDs total). </a:t>
            </a:r>
          </a:p>
          <a:p>
            <a:endParaRPr lang="en-US" b="0" dirty="0"/>
          </a:p>
          <a:p>
            <a:r>
              <a:rPr lang="en-US" b="0" dirty="0"/>
              <a:t>Moved:  Roy Want</a:t>
            </a:r>
          </a:p>
          <a:p>
            <a:r>
              <a:rPr lang="en-US" b="0" dirty="0"/>
              <a:t>Seconded: Christian Berger</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3AA78-BA0C-566A-A518-76C709B67CEB}"/>
              </a:ext>
            </a:extLst>
          </p:cNvPr>
          <p:cNvSpPr>
            <a:spLocks noGrp="1"/>
          </p:cNvSpPr>
          <p:nvPr>
            <p:ph type="title"/>
          </p:nvPr>
        </p:nvSpPr>
        <p:spPr>
          <a:xfrm>
            <a:off x="914401" y="685801"/>
            <a:ext cx="10361084" cy="654967"/>
          </a:xfrm>
        </p:spPr>
        <p:txBody>
          <a:bodyPr/>
          <a:lstStyle/>
          <a:p>
            <a:r>
              <a:rPr lang="fr-FR" dirty="0"/>
              <a:t>P802.11bk </a:t>
            </a:r>
            <a:r>
              <a:rPr lang="fr-FR" dirty="0" err="1"/>
              <a:t>Unconditional</a:t>
            </a:r>
            <a:r>
              <a:rPr lang="fr-FR" dirty="0"/>
              <a:t> SA Ballot</a:t>
            </a:r>
            <a:endParaRPr lang="en-US" dirty="0"/>
          </a:p>
        </p:txBody>
      </p:sp>
      <p:sp>
        <p:nvSpPr>
          <p:cNvPr id="3" name="Content Placeholder 2">
            <a:extLst>
              <a:ext uri="{FF2B5EF4-FFF2-40B4-BE49-F238E27FC236}">
                <a16:creationId xmlns:a16="http://schemas.microsoft.com/office/drawing/2014/main" id="{D5A66D38-B96C-3CD5-A148-D34E1706AE31}"/>
              </a:ext>
            </a:extLst>
          </p:cNvPr>
          <p:cNvSpPr>
            <a:spLocks noGrp="1"/>
          </p:cNvSpPr>
          <p:nvPr>
            <p:ph idx="1"/>
          </p:nvPr>
        </p:nvSpPr>
        <p:spPr>
          <a:xfrm>
            <a:off x="914401" y="1628801"/>
            <a:ext cx="10361084" cy="4465614"/>
          </a:xfrm>
        </p:spPr>
        <p:txBody>
          <a:bodyPr/>
          <a:lstStyle/>
          <a:p>
            <a:r>
              <a:rPr lang="en-US" dirty="0"/>
              <a:t>Motion (</a:t>
            </a:r>
            <a:r>
              <a:rPr lang="en-US" b="0" dirty="0"/>
              <a:t>202409-04):</a:t>
            </a:r>
            <a:endParaRPr lang="en-US" dirty="0"/>
          </a:p>
          <a:p>
            <a:r>
              <a:rPr lang="en-US" b="0" dirty="0"/>
              <a:t>Approve document 11-24-1446r1 as the report to the IEEE 802 LMSC on the requirements for unconditional approval to forward P802.11bk  D3.0 to SA Ballot, and</a:t>
            </a:r>
          </a:p>
          <a:p>
            <a:r>
              <a:rPr lang="en-US" b="0" dirty="0"/>
              <a:t>Request the IEEE 802 LMSC to unconditionally approve forwarding P802.11bk D3.0 to SA ballot.</a:t>
            </a:r>
          </a:p>
          <a:p>
            <a:r>
              <a:rPr lang="en-US" dirty="0"/>
              <a:t>Moved:  Stephen </a:t>
            </a:r>
            <a:r>
              <a:rPr lang="en-US" dirty="0" err="1"/>
              <a:t>Mccann</a:t>
            </a:r>
            <a:r>
              <a:rPr lang="en-US" dirty="0"/>
              <a:t> </a:t>
            </a:r>
          </a:p>
          <a:p>
            <a:r>
              <a:rPr lang="en-US" dirty="0"/>
              <a:t>Second: Ali Raissinia </a:t>
            </a:r>
          </a:p>
          <a:p>
            <a:endParaRPr lang="en-US" dirty="0"/>
          </a:p>
          <a:p>
            <a:r>
              <a:rPr lang="en-US" dirty="0"/>
              <a:t>Result: Yes: 14, No: 0, Abstain: 1 (Motion passes)</a:t>
            </a:r>
          </a:p>
          <a:p>
            <a:endParaRPr lang="en-US" dirty="0"/>
          </a:p>
        </p:txBody>
      </p:sp>
      <p:sp>
        <p:nvSpPr>
          <p:cNvPr id="4" name="Slide Number Placeholder 3">
            <a:extLst>
              <a:ext uri="{FF2B5EF4-FFF2-40B4-BE49-F238E27FC236}">
                <a16:creationId xmlns:a16="http://schemas.microsoft.com/office/drawing/2014/main" id="{C191E3C5-F318-771F-84BD-192F9A6F1928}"/>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78460CF7-AFBC-F7DD-06A7-F2AD80E039A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DF97481-9B50-63B2-51FA-40F3F9C3B73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30339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1B20-473E-43F1-12C4-EB153E4D5BD1}"/>
              </a:ext>
            </a:extLst>
          </p:cNvPr>
          <p:cNvSpPr>
            <a:spLocks noGrp="1"/>
          </p:cNvSpPr>
          <p:nvPr>
            <p:ph type="title"/>
          </p:nvPr>
        </p:nvSpPr>
        <p:spPr/>
        <p:txBody>
          <a:bodyPr/>
          <a:lstStyle/>
          <a:p>
            <a:r>
              <a:rPr lang="en-US" dirty="0" err="1"/>
              <a:t>TGbk</a:t>
            </a:r>
            <a:r>
              <a:rPr lang="en-US" dirty="0"/>
              <a:t> CSD Re-affirmation</a:t>
            </a:r>
          </a:p>
        </p:txBody>
      </p:sp>
      <p:sp>
        <p:nvSpPr>
          <p:cNvPr id="3" name="Content Placeholder 2">
            <a:extLst>
              <a:ext uri="{FF2B5EF4-FFF2-40B4-BE49-F238E27FC236}">
                <a16:creationId xmlns:a16="http://schemas.microsoft.com/office/drawing/2014/main" id="{22492CB3-4B6C-3124-0061-D46A2A74B677}"/>
              </a:ext>
            </a:extLst>
          </p:cNvPr>
          <p:cNvSpPr>
            <a:spLocks noGrp="1"/>
          </p:cNvSpPr>
          <p:nvPr>
            <p:ph idx="1"/>
          </p:nvPr>
        </p:nvSpPr>
        <p:spPr/>
        <p:txBody>
          <a:bodyPr/>
          <a:lstStyle/>
          <a:p>
            <a:r>
              <a:rPr lang="en-US" sz="2400" dirty="0">
                <a:solidFill>
                  <a:schemeClr val="tx1"/>
                </a:solidFill>
              </a:rPr>
              <a:t>Motion </a:t>
            </a:r>
            <a:r>
              <a:rPr lang="en-US" dirty="0"/>
              <a:t>(</a:t>
            </a:r>
            <a:r>
              <a:rPr lang="en-US" b="0" dirty="0"/>
              <a:t>202409-05)</a:t>
            </a:r>
            <a:r>
              <a:rPr lang="en-US" sz="2400" dirty="0">
                <a:solidFill>
                  <a:schemeClr val="tx1"/>
                </a:solidFill>
              </a:rPr>
              <a:t>:</a:t>
            </a:r>
          </a:p>
          <a:p>
            <a:r>
              <a:rPr lang="en-US" sz="2400" dirty="0">
                <a:solidFill>
                  <a:schemeClr val="tx1"/>
                </a:solidFill>
              </a:rPr>
              <a:t>Re-affirm the P802.11</a:t>
            </a:r>
            <a:r>
              <a:rPr lang="en-US" dirty="0">
                <a:solidFill>
                  <a:schemeClr val="tx1"/>
                </a:solidFill>
              </a:rPr>
              <a:t>bk</a:t>
            </a:r>
            <a:r>
              <a:rPr lang="en-US" sz="2400" dirty="0"/>
              <a:t> </a:t>
            </a:r>
            <a:r>
              <a:rPr lang="en-US" sz="2400" dirty="0">
                <a:solidFill>
                  <a:schemeClr val="tx1"/>
                </a:solidFill>
              </a:rPr>
              <a:t>CSD in ec-23-0155-00-ACSD-p802-11bk</a:t>
            </a:r>
          </a:p>
          <a:p>
            <a:endParaRPr lang="en-US" sz="2400" dirty="0"/>
          </a:p>
          <a:p>
            <a:endParaRPr lang="en-US" sz="2400" dirty="0"/>
          </a:p>
          <a:p>
            <a:r>
              <a:rPr lang="en-US" sz="2400" dirty="0"/>
              <a:t>Moved: Peter Yee </a:t>
            </a:r>
          </a:p>
          <a:p>
            <a:r>
              <a:rPr lang="en-US" dirty="0"/>
              <a:t>Second: Christian Berger</a:t>
            </a:r>
          </a:p>
          <a:p>
            <a:r>
              <a:rPr lang="en-US" sz="2400" dirty="0"/>
              <a:t> </a:t>
            </a:r>
          </a:p>
          <a:p>
            <a:r>
              <a:rPr lang="en-US" sz="2400" dirty="0"/>
              <a:t>Result: Yes: </a:t>
            </a:r>
            <a:r>
              <a:rPr lang="en-US" dirty="0"/>
              <a:t>13</a:t>
            </a:r>
            <a:r>
              <a:rPr lang="en-US" sz="2400" dirty="0"/>
              <a:t>, No: 0, Abstain: 0 (Motion passes)</a:t>
            </a:r>
          </a:p>
          <a:p>
            <a:endParaRPr lang="en-US" dirty="0"/>
          </a:p>
        </p:txBody>
      </p:sp>
      <p:sp>
        <p:nvSpPr>
          <p:cNvPr id="4" name="Slide Number Placeholder 3">
            <a:extLst>
              <a:ext uri="{FF2B5EF4-FFF2-40B4-BE49-F238E27FC236}">
                <a16:creationId xmlns:a16="http://schemas.microsoft.com/office/drawing/2014/main" id="{FD65E984-875C-7AAA-D233-E5760150507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784E99C-DF97-9228-BA87-B506B110FDD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8A038A-AD31-77E2-3631-E162A5776A27}"/>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09219599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1B20-473E-43F1-12C4-EB153E4D5BD1}"/>
              </a:ext>
            </a:extLst>
          </p:cNvPr>
          <p:cNvSpPr>
            <a:spLocks noGrp="1"/>
          </p:cNvSpPr>
          <p:nvPr>
            <p:ph type="title"/>
          </p:nvPr>
        </p:nvSpPr>
        <p:spPr/>
        <p:txBody>
          <a:bodyPr/>
          <a:lstStyle/>
          <a:p>
            <a:r>
              <a:rPr lang="en-US" dirty="0" err="1"/>
              <a:t>TGbk</a:t>
            </a:r>
            <a:r>
              <a:rPr lang="en-US" dirty="0"/>
              <a:t> PAR Re-affirmation</a:t>
            </a:r>
          </a:p>
        </p:txBody>
      </p:sp>
      <p:sp>
        <p:nvSpPr>
          <p:cNvPr id="3" name="Content Placeholder 2">
            <a:extLst>
              <a:ext uri="{FF2B5EF4-FFF2-40B4-BE49-F238E27FC236}">
                <a16:creationId xmlns:a16="http://schemas.microsoft.com/office/drawing/2014/main" id="{22492CB3-4B6C-3124-0061-D46A2A74B677}"/>
              </a:ext>
            </a:extLst>
          </p:cNvPr>
          <p:cNvSpPr>
            <a:spLocks noGrp="1"/>
          </p:cNvSpPr>
          <p:nvPr>
            <p:ph idx="1"/>
          </p:nvPr>
        </p:nvSpPr>
        <p:spPr/>
        <p:txBody>
          <a:bodyPr/>
          <a:lstStyle/>
          <a:p>
            <a:r>
              <a:rPr lang="en-US" sz="2400" dirty="0">
                <a:solidFill>
                  <a:schemeClr val="tx1"/>
                </a:solidFill>
              </a:rPr>
              <a:t>Motion </a:t>
            </a:r>
            <a:r>
              <a:rPr lang="en-US" dirty="0"/>
              <a:t>(</a:t>
            </a:r>
            <a:r>
              <a:rPr lang="en-US" b="0" dirty="0"/>
              <a:t>202409-06)</a:t>
            </a:r>
            <a:r>
              <a:rPr lang="en-US" sz="2400" dirty="0">
                <a:solidFill>
                  <a:schemeClr val="tx1"/>
                </a:solidFill>
              </a:rPr>
              <a:t>:</a:t>
            </a:r>
          </a:p>
          <a:p>
            <a:r>
              <a:rPr lang="en-US" sz="2400" dirty="0">
                <a:solidFill>
                  <a:schemeClr val="tx1"/>
                </a:solidFill>
              </a:rPr>
              <a:t>Re-affirm the P802.11</a:t>
            </a:r>
            <a:r>
              <a:rPr lang="en-US" dirty="0">
                <a:solidFill>
                  <a:schemeClr val="tx1"/>
                </a:solidFill>
              </a:rPr>
              <a:t>bk</a:t>
            </a:r>
            <a:r>
              <a:rPr lang="en-US" sz="2400" dirty="0"/>
              <a:t> </a:t>
            </a:r>
            <a:r>
              <a:rPr lang="en-US" sz="2400" dirty="0">
                <a:solidFill>
                  <a:schemeClr val="tx1"/>
                </a:solidFill>
              </a:rPr>
              <a:t>PAR in</a:t>
            </a:r>
            <a:r>
              <a:rPr lang="en-US" dirty="0">
                <a:solidFill>
                  <a:schemeClr val="tx1"/>
                </a:solidFill>
              </a:rPr>
              <a:t> </a:t>
            </a:r>
            <a:r>
              <a:rPr lang="en-US" sz="2400" dirty="0">
                <a:solidFill>
                  <a:schemeClr val="tx1"/>
                </a:solidFill>
                <a:hlinkClick r:id="rId2"/>
              </a:rPr>
              <a:t>https://grouper.ieee.org/groups/802/11/PARs/P802.11bk.pdf</a:t>
            </a:r>
            <a:r>
              <a:rPr lang="en-US" sz="2400" dirty="0">
                <a:solidFill>
                  <a:schemeClr val="tx1"/>
                </a:solidFill>
              </a:rPr>
              <a:t> </a:t>
            </a:r>
          </a:p>
          <a:p>
            <a:endParaRPr lang="en-US" sz="2400" dirty="0"/>
          </a:p>
          <a:p>
            <a:r>
              <a:rPr lang="en-US" sz="2400" dirty="0"/>
              <a:t>Moved: Christian Berger</a:t>
            </a:r>
          </a:p>
          <a:p>
            <a:r>
              <a:rPr lang="en-US" dirty="0"/>
              <a:t>Second: Roy Want </a:t>
            </a:r>
            <a:endParaRPr lang="en-US" sz="2400" dirty="0"/>
          </a:p>
          <a:p>
            <a:r>
              <a:rPr lang="en-US" sz="2400" dirty="0"/>
              <a:t>Result: Yes: 12, No: 0 , Abstain: 0 motion passes</a:t>
            </a:r>
            <a:endParaRPr lang="en-US" dirty="0"/>
          </a:p>
        </p:txBody>
      </p:sp>
      <p:sp>
        <p:nvSpPr>
          <p:cNvPr id="4" name="Slide Number Placeholder 3">
            <a:extLst>
              <a:ext uri="{FF2B5EF4-FFF2-40B4-BE49-F238E27FC236}">
                <a16:creationId xmlns:a16="http://schemas.microsoft.com/office/drawing/2014/main" id="{FD65E984-875C-7AAA-D233-E57601505076}"/>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C784E99C-DF97-9228-BA87-B506B110FDD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8A038A-AD31-77E2-3631-E162A5776A27}"/>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76928241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11-24/1686r0 Meeting minutes September 2024 R0 posted to Mentor </a:t>
            </a:r>
          </a:p>
          <a:p>
            <a:pPr marL="0" indent="0"/>
            <a:r>
              <a:rPr lang="en-US" b="0" dirty="0"/>
              <a:t>October 6</a:t>
            </a:r>
            <a:r>
              <a:rPr lang="en-US" b="0" baseline="30000" dirty="0"/>
              <a:t>th</a:t>
            </a:r>
            <a:r>
              <a:rPr lang="en-US" b="0" dirty="0"/>
              <a:t> .</a:t>
            </a:r>
          </a:p>
          <a:p>
            <a:endParaRPr lang="en-US" dirty="0"/>
          </a:p>
          <a:p>
            <a:r>
              <a:rPr lang="en-US" dirty="0"/>
              <a:t>Motion </a:t>
            </a:r>
            <a:r>
              <a:rPr lang="en-US" b="0" dirty="0"/>
              <a:t>(202411-01):</a:t>
            </a:r>
          </a:p>
          <a:p>
            <a:pPr marL="0" indent="0"/>
            <a:r>
              <a:rPr lang="en-US" b="0" dirty="0"/>
              <a:t>Move to approve document 11-24/1686r0 as </a:t>
            </a:r>
            <a:r>
              <a:rPr lang="en-US" b="0" dirty="0" err="1"/>
              <a:t>TGbk</a:t>
            </a:r>
            <a:r>
              <a:rPr lang="en-US" b="0" dirty="0"/>
              <a:t> meeting minutes for the 2024 September meeting week.</a:t>
            </a:r>
          </a:p>
          <a:p>
            <a:pPr marL="0" indent="0"/>
            <a:endParaRPr lang="en-US" b="0" dirty="0"/>
          </a:p>
          <a:p>
            <a:r>
              <a:rPr lang="en-US" b="0" dirty="0"/>
              <a:t>Moved by: Dibakar Das</a:t>
            </a:r>
          </a:p>
          <a:p>
            <a:r>
              <a:rPr lang="en-US" b="0" dirty="0"/>
              <a:t>Seconded by: Roy Want</a:t>
            </a:r>
          </a:p>
          <a:p>
            <a:r>
              <a:rPr lang="en-US" b="0" dirty="0"/>
              <a:t>Results (Y/N/A): passed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81688470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Submission 11-24-1923</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(202411-02):</a:t>
            </a:r>
            <a:endParaRPr lang="en-US" dirty="0"/>
          </a:p>
          <a:p>
            <a:pPr marL="0" indent="0"/>
            <a:r>
              <a:rPr lang="en-US" b="0" dirty="0"/>
              <a:t>Move to adopt the resolutions depicted by document 11-24-1923r1 for CIDs I-4, I-11, I-12, I-21, I-22, I-23, I-24, I-28, (8 CID total), instruct the technical editor to incorporate it in the P802.11bk draft and grant the editor editorial license. </a:t>
            </a:r>
          </a:p>
          <a:p>
            <a:endParaRPr lang="en-US" b="0" dirty="0"/>
          </a:p>
          <a:p>
            <a:r>
              <a:rPr lang="en-US" b="0" dirty="0"/>
              <a:t>Moved:  Christian Berger</a:t>
            </a:r>
          </a:p>
          <a:p>
            <a:r>
              <a:rPr lang="en-US" b="0" dirty="0"/>
              <a:t>Seconded: Ali Raissinia</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95154586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Submission 11-24-1929</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(202411-03):</a:t>
            </a:r>
            <a:endParaRPr lang="en-US" dirty="0"/>
          </a:p>
          <a:p>
            <a:pPr marL="0" indent="0"/>
            <a:r>
              <a:rPr lang="en-US" b="0" dirty="0"/>
              <a:t>Move to adopt the resolutions depicted by document 11-24-1929r1 for 49 editorial CIDs, instruct the technical editor to incorporate it in the P802.11bk draft and grant the editor editorial license. </a:t>
            </a:r>
          </a:p>
          <a:p>
            <a:endParaRPr lang="en-US" b="0" dirty="0"/>
          </a:p>
          <a:p>
            <a:r>
              <a:rPr lang="en-US" b="0" dirty="0"/>
              <a:t>Moved: Roy Want</a:t>
            </a:r>
          </a:p>
          <a:p>
            <a:r>
              <a:rPr lang="en-US" b="0" dirty="0"/>
              <a:t>Seconded: Ali Raissinia</a:t>
            </a:r>
          </a:p>
          <a:p>
            <a:r>
              <a:rPr lang="en-US" b="0" dirty="0"/>
              <a:t>Result (Y/N/A): passes </a:t>
            </a:r>
            <a:r>
              <a:rPr lang="en-US" b="0"/>
              <a:t>(unanimous)</a:t>
            </a:r>
            <a:endParaRPr lang="en-US" b="0" dirty="0"/>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78464509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Submission 11-24-1964</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(202412-01):</a:t>
            </a:r>
            <a:endParaRPr lang="en-US" dirty="0"/>
          </a:p>
          <a:p>
            <a:pPr marL="0" indent="0"/>
            <a:r>
              <a:rPr lang="en-US" b="0" dirty="0"/>
              <a:t>Move to adopt the resolutions depicted by document 11-24-1964r1 for CIDs I-61, I-68, I-69 (3 CIDs total), instruct the technical editor to incorporate it in the P802.11bk draft and grant the editor editorial license. </a:t>
            </a:r>
          </a:p>
          <a:p>
            <a:endParaRPr lang="en-US" b="0" dirty="0"/>
          </a:p>
          <a:p>
            <a:r>
              <a:rPr lang="en-US" b="0" dirty="0"/>
              <a:t>Moved: Christian Berger</a:t>
            </a:r>
          </a:p>
          <a:p>
            <a:r>
              <a:rPr lang="en-US" b="0" dirty="0"/>
              <a:t>Seconded: Ali Raissinia </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43533948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9610A4-F963-2629-DD80-B7E3D828EB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B49D4E-5124-C204-3154-64975AAD12A8}"/>
              </a:ext>
            </a:extLst>
          </p:cNvPr>
          <p:cNvSpPr>
            <a:spLocks noGrp="1"/>
          </p:cNvSpPr>
          <p:nvPr>
            <p:ph type="title"/>
          </p:nvPr>
        </p:nvSpPr>
        <p:spPr/>
        <p:txBody>
          <a:bodyPr/>
          <a:lstStyle/>
          <a:p>
            <a:r>
              <a:rPr lang="en-US" dirty="0"/>
              <a:t>I-74 CR</a:t>
            </a:r>
          </a:p>
        </p:txBody>
      </p:sp>
      <p:sp>
        <p:nvSpPr>
          <p:cNvPr id="3" name="Content Placeholder 2">
            <a:extLst>
              <a:ext uri="{FF2B5EF4-FFF2-40B4-BE49-F238E27FC236}">
                <a16:creationId xmlns:a16="http://schemas.microsoft.com/office/drawing/2014/main" id="{6AEF9748-961F-D7D8-CD00-90993C14F054}"/>
              </a:ext>
            </a:extLst>
          </p:cNvPr>
          <p:cNvSpPr>
            <a:spLocks noGrp="1"/>
          </p:cNvSpPr>
          <p:nvPr>
            <p:ph idx="1"/>
          </p:nvPr>
        </p:nvSpPr>
        <p:spPr/>
        <p:txBody>
          <a:bodyPr/>
          <a:lstStyle/>
          <a:p>
            <a:r>
              <a:rPr lang="en-US" dirty="0"/>
              <a:t>Motion</a:t>
            </a:r>
            <a:r>
              <a:rPr lang="en-US" b="0" dirty="0"/>
              <a:t> (202412-02):</a:t>
            </a:r>
            <a:endParaRPr lang="en-US" dirty="0"/>
          </a:p>
          <a:p>
            <a:pPr marL="0" indent="0"/>
            <a:r>
              <a:rPr lang="en-US" b="0" dirty="0"/>
              <a:t>Move to resolve comment I-74 with following resolution: “Rejected. The commenter has withdrawn the comment.”</a:t>
            </a:r>
          </a:p>
          <a:p>
            <a:endParaRPr lang="en-US" b="0" dirty="0"/>
          </a:p>
          <a:p>
            <a:r>
              <a:rPr lang="en-US" b="0" dirty="0"/>
              <a:t>Moved: Mark Hamilton. </a:t>
            </a:r>
          </a:p>
          <a:p>
            <a:r>
              <a:rPr lang="en-US" b="0" dirty="0"/>
              <a:t>Seconded: Christian Berger.</a:t>
            </a:r>
          </a:p>
          <a:p>
            <a:r>
              <a:rPr lang="en-US" b="0" dirty="0"/>
              <a:t>Result (Y/N/A): motion passes (unanimous).</a:t>
            </a:r>
          </a:p>
          <a:p>
            <a:endParaRPr lang="en-US" dirty="0"/>
          </a:p>
        </p:txBody>
      </p:sp>
      <p:sp>
        <p:nvSpPr>
          <p:cNvPr id="4" name="Slide Number Placeholder 3">
            <a:extLst>
              <a:ext uri="{FF2B5EF4-FFF2-40B4-BE49-F238E27FC236}">
                <a16:creationId xmlns:a16="http://schemas.microsoft.com/office/drawing/2014/main" id="{7316A4BE-0BE6-6AC0-3FC1-EADF6060E662}"/>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373EDAF7-C104-22B0-9A1B-3D22CA98667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03C6292-AEBA-7BA1-3498-74965588032C}"/>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24875815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69C46F-C418-7181-412E-941D2CBC9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B75174-74F4-EEF9-AFE7-13B50B82EF3E}"/>
              </a:ext>
            </a:extLst>
          </p:cNvPr>
          <p:cNvSpPr>
            <a:spLocks noGrp="1"/>
          </p:cNvSpPr>
          <p:nvPr>
            <p:ph type="title"/>
          </p:nvPr>
        </p:nvSpPr>
        <p:spPr/>
        <p:txBody>
          <a:bodyPr/>
          <a:lstStyle/>
          <a:p>
            <a:r>
              <a:rPr lang="en-US" dirty="0"/>
              <a:t>Submission 11-24-2083</a:t>
            </a:r>
          </a:p>
        </p:txBody>
      </p:sp>
      <p:sp>
        <p:nvSpPr>
          <p:cNvPr id="3" name="Content Placeholder 2">
            <a:extLst>
              <a:ext uri="{FF2B5EF4-FFF2-40B4-BE49-F238E27FC236}">
                <a16:creationId xmlns:a16="http://schemas.microsoft.com/office/drawing/2014/main" id="{35BA9DAF-046D-DF55-736F-28D338F04016}"/>
              </a:ext>
            </a:extLst>
          </p:cNvPr>
          <p:cNvSpPr>
            <a:spLocks noGrp="1"/>
          </p:cNvSpPr>
          <p:nvPr>
            <p:ph idx="1"/>
          </p:nvPr>
        </p:nvSpPr>
        <p:spPr/>
        <p:txBody>
          <a:bodyPr/>
          <a:lstStyle/>
          <a:p>
            <a:r>
              <a:rPr lang="en-US" dirty="0"/>
              <a:t>Motion</a:t>
            </a:r>
            <a:r>
              <a:rPr lang="en-US" b="0" dirty="0"/>
              <a:t> (202412-03):</a:t>
            </a:r>
            <a:endParaRPr lang="en-US" dirty="0"/>
          </a:p>
          <a:p>
            <a:pPr marL="0" indent="0"/>
            <a:r>
              <a:rPr lang="en-US" b="0" dirty="0"/>
              <a:t>Move to adopt the resolution depicted by document 11-24-2083r1 for CID I-70, (1 CID total), instruct the technical editor to incorporate it in the P802.11bk draft and grant the editor editorial license. </a:t>
            </a:r>
          </a:p>
          <a:p>
            <a:endParaRPr lang="en-US" b="0" dirty="0"/>
          </a:p>
          <a:p>
            <a:r>
              <a:rPr lang="en-US" b="0" dirty="0"/>
              <a:t>Moved: Qi Wang</a:t>
            </a:r>
          </a:p>
          <a:p>
            <a:r>
              <a:rPr lang="en-US" b="0" dirty="0"/>
              <a:t>Seconded: Ali Raissinia</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E5031814-59DC-71D6-8C5D-96AB6519AC32}"/>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3639EDD2-5B61-75A6-76F7-3695DEE52D8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FD3170-9FBF-7B35-B669-1302AA13BCD4}"/>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37433182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E2D195-8AA3-61DE-96CB-5B5EB4D4BF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4C6FA1-4FDA-8291-9CF8-C4BDD4F52503}"/>
              </a:ext>
            </a:extLst>
          </p:cNvPr>
          <p:cNvSpPr>
            <a:spLocks noGrp="1"/>
          </p:cNvSpPr>
          <p:nvPr>
            <p:ph type="title"/>
          </p:nvPr>
        </p:nvSpPr>
        <p:spPr/>
        <p:txBody>
          <a:bodyPr/>
          <a:lstStyle/>
          <a:p>
            <a:r>
              <a:rPr lang="en-US" dirty="0"/>
              <a:t>Submission 11-24-2039</a:t>
            </a:r>
          </a:p>
        </p:txBody>
      </p:sp>
      <p:sp>
        <p:nvSpPr>
          <p:cNvPr id="3" name="Content Placeholder 2">
            <a:extLst>
              <a:ext uri="{FF2B5EF4-FFF2-40B4-BE49-F238E27FC236}">
                <a16:creationId xmlns:a16="http://schemas.microsoft.com/office/drawing/2014/main" id="{08789E1B-97BF-E374-A77F-D6D9DE709E6C}"/>
              </a:ext>
            </a:extLst>
          </p:cNvPr>
          <p:cNvSpPr>
            <a:spLocks noGrp="1"/>
          </p:cNvSpPr>
          <p:nvPr>
            <p:ph idx="1"/>
          </p:nvPr>
        </p:nvSpPr>
        <p:spPr/>
        <p:txBody>
          <a:bodyPr/>
          <a:lstStyle/>
          <a:p>
            <a:r>
              <a:rPr lang="en-US" dirty="0"/>
              <a:t>Motion</a:t>
            </a:r>
            <a:r>
              <a:rPr lang="en-US" b="0" dirty="0"/>
              <a:t> (202412-04):</a:t>
            </a:r>
            <a:endParaRPr lang="en-US" dirty="0"/>
          </a:p>
          <a:p>
            <a:pPr marL="0" indent="0"/>
            <a:r>
              <a:rPr lang="en-US" b="0" dirty="0"/>
              <a:t>Move to adopt the resolution depicted by document 11-24-2039r3 for CID I-1, (1 CID total), instruct the technical editor to incorporate it in the P802.11bk draft and grant the editor editorial license. </a:t>
            </a:r>
          </a:p>
          <a:p>
            <a:endParaRPr lang="en-US" b="0" dirty="0"/>
          </a:p>
          <a:p>
            <a:r>
              <a:rPr lang="en-US" b="0" dirty="0"/>
              <a:t>Moved: Ali Raissinia</a:t>
            </a:r>
          </a:p>
          <a:p>
            <a:r>
              <a:rPr lang="en-US" b="0" dirty="0"/>
              <a:t>Seconded: Christian Berger </a:t>
            </a:r>
          </a:p>
          <a:p>
            <a:r>
              <a:rPr lang="en-US" b="0" dirty="0"/>
              <a:t>Result (Y/N/A): motion passes (unanimous)</a:t>
            </a:r>
          </a:p>
          <a:p>
            <a:endParaRPr lang="en-US" dirty="0"/>
          </a:p>
        </p:txBody>
      </p:sp>
      <p:sp>
        <p:nvSpPr>
          <p:cNvPr id="4" name="Slide Number Placeholder 3">
            <a:extLst>
              <a:ext uri="{FF2B5EF4-FFF2-40B4-BE49-F238E27FC236}">
                <a16:creationId xmlns:a16="http://schemas.microsoft.com/office/drawing/2014/main" id="{6F91DCC4-A747-08B9-B1AD-771444D952DF}"/>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D1FAA8B7-C4AE-580B-EB4F-27F7CBB1736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D0B476D-521F-5D93-49CA-29B54C82A1A2}"/>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64160272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F0F4C-C283-14E9-615A-D7D89B59B9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8201FA-4413-30BD-3012-C2ABD75D9220}"/>
              </a:ext>
            </a:extLst>
          </p:cNvPr>
          <p:cNvSpPr>
            <a:spLocks noGrp="1"/>
          </p:cNvSpPr>
          <p:nvPr>
            <p:ph type="title"/>
          </p:nvPr>
        </p:nvSpPr>
        <p:spPr/>
        <p:txBody>
          <a:bodyPr/>
          <a:lstStyle/>
          <a:p>
            <a:r>
              <a:rPr lang="en-US" dirty="0"/>
              <a:t>Submission 11-24-1935</a:t>
            </a:r>
          </a:p>
        </p:txBody>
      </p:sp>
      <p:sp>
        <p:nvSpPr>
          <p:cNvPr id="3" name="Content Placeholder 2">
            <a:extLst>
              <a:ext uri="{FF2B5EF4-FFF2-40B4-BE49-F238E27FC236}">
                <a16:creationId xmlns:a16="http://schemas.microsoft.com/office/drawing/2014/main" id="{B58AB71D-D0F4-B313-5361-07E86C94808F}"/>
              </a:ext>
            </a:extLst>
          </p:cNvPr>
          <p:cNvSpPr>
            <a:spLocks noGrp="1"/>
          </p:cNvSpPr>
          <p:nvPr>
            <p:ph idx="1"/>
          </p:nvPr>
        </p:nvSpPr>
        <p:spPr/>
        <p:txBody>
          <a:bodyPr/>
          <a:lstStyle/>
          <a:p>
            <a:r>
              <a:rPr lang="en-US" dirty="0"/>
              <a:t>Motion</a:t>
            </a:r>
            <a:r>
              <a:rPr lang="en-US" b="0" dirty="0"/>
              <a:t> (202412-05):</a:t>
            </a:r>
            <a:endParaRPr lang="en-US" dirty="0"/>
          </a:p>
          <a:p>
            <a:pPr marL="0" indent="0"/>
            <a:r>
              <a:rPr lang="en-US" b="0" dirty="0"/>
              <a:t>Move to adopt the resolution depicted by document 11-24-1935r4 for </a:t>
            </a:r>
            <a:r>
              <a:rPr lang="nn-NO" b="0" dirty="0"/>
              <a:t>CIDs I-13, I-14, I-16, I-18, I-19, and I-40 </a:t>
            </a:r>
            <a:r>
              <a:rPr lang="en-US" b="0" dirty="0"/>
              <a:t>(6 CIDs total), instruct the technical editor to incorporate it in the P802.11bk draft and grant the editor editorial license. </a:t>
            </a:r>
          </a:p>
          <a:p>
            <a:endParaRPr lang="en-US" b="0" dirty="0"/>
          </a:p>
          <a:p>
            <a:r>
              <a:rPr lang="en-US" b="0" dirty="0"/>
              <a:t>Moved: Christian Berger</a:t>
            </a:r>
          </a:p>
          <a:p>
            <a:r>
              <a:rPr lang="en-US" b="0" dirty="0"/>
              <a:t>Seconded: Ali Raissinia </a:t>
            </a:r>
          </a:p>
          <a:p>
            <a:r>
              <a:rPr lang="en-US" b="0" dirty="0"/>
              <a:t>Result (Y/N/A): motion passes (unanimous)</a:t>
            </a:r>
          </a:p>
          <a:p>
            <a:endParaRPr lang="en-US" dirty="0"/>
          </a:p>
        </p:txBody>
      </p:sp>
      <p:sp>
        <p:nvSpPr>
          <p:cNvPr id="4" name="Slide Number Placeholder 3">
            <a:extLst>
              <a:ext uri="{FF2B5EF4-FFF2-40B4-BE49-F238E27FC236}">
                <a16:creationId xmlns:a16="http://schemas.microsoft.com/office/drawing/2014/main" id="{38D98B5B-785B-E183-AC3B-113A52837D39}"/>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BD1DD54B-2321-55F2-67A7-2413C2FC527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E3E3036-4C57-7FCB-1257-994AD427702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108815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A22D66-7B04-3343-66D1-599EE66C9D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672986-0206-3D59-031D-DB04CF5D6788}"/>
              </a:ext>
            </a:extLst>
          </p:cNvPr>
          <p:cNvSpPr>
            <a:spLocks noGrp="1"/>
          </p:cNvSpPr>
          <p:nvPr>
            <p:ph type="title"/>
          </p:nvPr>
        </p:nvSpPr>
        <p:spPr/>
        <p:txBody>
          <a:bodyPr/>
          <a:lstStyle/>
          <a:p>
            <a:r>
              <a:rPr lang="en-US" dirty="0"/>
              <a:t>Submission 11-24-1921</a:t>
            </a:r>
          </a:p>
        </p:txBody>
      </p:sp>
      <p:sp>
        <p:nvSpPr>
          <p:cNvPr id="3" name="Content Placeholder 2">
            <a:extLst>
              <a:ext uri="{FF2B5EF4-FFF2-40B4-BE49-F238E27FC236}">
                <a16:creationId xmlns:a16="http://schemas.microsoft.com/office/drawing/2014/main" id="{953029D0-BD36-871D-0307-34D9D6DA4019}"/>
              </a:ext>
            </a:extLst>
          </p:cNvPr>
          <p:cNvSpPr>
            <a:spLocks noGrp="1"/>
          </p:cNvSpPr>
          <p:nvPr>
            <p:ph idx="1"/>
          </p:nvPr>
        </p:nvSpPr>
        <p:spPr/>
        <p:txBody>
          <a:bodyPr/>
          <a:lstStyle/>
          <a:p>
            <a:r>
              <a:rPr lang="en-US" dirty="0"/>
              <a:t>Motion</a:t>
            </a:r>
            <a:r>
              <a:rPr lang="en-US" b="0" dirty="0"/>
              <a:t> (202412-06):</a:t>
            </a:r>
            <a:endParaRPr lang="en-US" dirty="0"/>
          </a:p>
          <a:p>
            <a:pPr marL="0" indent="0"/>
            <a:r>
              <a:rPr lang="en-US" b="0" dirty="0"/>
              <a:t>Move to adopt the resolution depicted by document 11-24-1921r6 for </a:t>
            </a:r>
            <a:r>
              <a:rPr lang="nn-NO" b="0" dirty="0"/>
              <a:t>CIDs I-2, I-3, and I-35, </a:t>
            </a:r>
            <a:r>
              <a:rPr lang="en-US" b="0" dirty="0"/>
              <a:t>(3 CIDs total), instruct the technical editor to incorporate it in the P802.11bk draft and grant the editor editorial license. </a:t>
            </a:r>
          </a:p>
          <a:p>
            <a:endParaRPr lang="en-US" b="0" dirty="0"/>
          </a:p>
          <a:p>
            <a:r>
              <a:rPr lang="en-US" b="0" dirty="0"/>
              <a:t>Moved: Christian Berger</a:t>
            </a:r>
          </a:p>
          <a:p>
            <a:r>
              <a:rPr lang="en-US" b="0" dirty="0"/>
              <a:t>Seconded: Ali Raissinia</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BD9EEDBA-CE02-85B2-DCA9-44A9259AFB5A}"/>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E5889860-9ACC-4285-C113-BC960824425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C81B83-5E6E-0378-CAB4-C6BC6F5B931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06069024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230952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 unanimous </a:t>
            </a:r>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Dec.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11-24/287r1 as </a:t>
            </a:r>
            <a:r>
              <a:rPr lang="en-US" b="0" dirty="0" err="1"/>
              <a:t>TGbk</a:t>
            </a:r>
            <a:r>
              <a:rPr lang="en-US" b="0" dirty="0"/>
              <a:t> meeting minutes for the 2024 January meeting week.</a:t>
            </a:r>
          </a:p>
          <a:p>
            <a:pPr marL="0" indent="0"/>
            <a:endParaRPr lang="en-US" b="0" dirty="0"/>
          </a:p>
          <a:p>
            <a:r>
              <a:rPr lang="en-US" b="0" dirty="0"/>
              <a:t>Moved by: Roy Want</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202403-07)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 1330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1676820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 Ali Raissinia</a:t>
            </a:r>
          </a:p>
          <a:p>
            <a:r>
              <a:rPr lang="en-US" b="0" dirty="0"/>
              <a:t>Second: Christian Berger</a:t>
            </a:r>
          </a:p>
          <a:p>
            <a:r>
              <a:rPr lang="en-US" b="0" dirty="0"/>
              <a:t> Results: Unanimous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 Christian Berger </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202403-12) </a:t>
            </a:r>
            <a:r>
              <a:rPr lang="en-US" b="0" dirty="0"/>
              <a:t>:</a:t>
            </a:r>
          </a:p>
          <a:p>
            <a:pPr marL="0" indent="0"/>
            <a:r>
              <a:rPr lang="en-US" b="0" dirty="0"/>
              <a:t>Move to adopt the resolution depicted by document 11-24-278r3 for CID 1016 </a:t>
            </a:r>
          </a:p>
          <a:p>
            <a:pPr marL="0" indent="0"/>
            <a:r>
              <a:rPr lang="en-US" b="0" dirty="0"/>
              <a:t>(total of 1), instruct the technical editor to incorporate it in the P802.11bk draft and grant the editor editorial license. </a:t>
            </a:r>
          </a:p>
          <a:p>
            <a:endParaRPr lang="en-US" b="0" dirty="0"/>
          </a:p>
          <a:p>
            <a:r>
              <a:rPr lang="en-US" b="0" dirty="0"/>
              <a:t>Moved: Julia Feng</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955113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202403-13) </a:t>
            </a:r>
            <a:r>
              <a:rPr lang="en-US" b="0" dirty="0"/>
              <a:t>:</a:t>
            </a:r>
          </a:p>
          <a:p>
            <a:pPr marL="0" indent="0"/>
            <a:r>
              <a:rPr lang="en-US" b="0" dirty="0"/>
              <a:t>Move to adopt the resolution depicted by document 11-24-288r1 for CIDs 1059, 1080, 1113, 1123, 1125 (total of 5 CIDs), instruct the technical editor to incorporate it in the P802.11bk draft and grant the editor editorial license. </a:t>
            </a:r>
          </a:p>
          <a:p>
            <a:endParaRPr lang="en-US" b="0" dirty="0"/>
          </a:p>
          <a:p>
            <a:r>
              <a:rPr lang="en-US" b="0" dirty="0"/>
              <a:t>Moved: Stephan Sand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280785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R0 posted to Mentor March 10th. </a:t>
            </a:r>
          </a:p>
          <a:p>
            <a:endParaRPr lang="en-US" dirty="0"/>
          </a:p>
          <a:p>
            <a:r>
              <a:rPr lang="en-US" dirty="0"/>
              <a:t>Motion </a:t>
            </a:r>
            <a:r>
              <a:rPr lang="en-US" b="0" dirty="0"/>
              <a:t>(202403-14):</a:t>
            </a:r>
          </a:p>
          <a:p>
            <a:pPr marL="0" indent="0"/>
            <a:r>
              <a:rPr lang="en-US" b="0" dirty="0"/>
              <a:t>Move to approve document 11-24/432r0 as </a:t>
            </a:r>
            <a:r>
              <a:rPr lang="en-US" b="0" dirty="0" err="1"/>
              <a:t>TGbk</a:t>
            </a:r>
            <a:r>
              <a:rPr lang="en-US" b="0" dirty="0"/>
              <a:t> meeting minutes for telecon running between the January and March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829744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11-24-295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5</a:t>
            </a:r>
            <a:r>
              <a:rPr lang="en-US" sz="2400" b="0" dirty="0"/>
              <a:t>) </a:t>
            </a:r>
            <a:r>
              <a:rPr lang="en-US" b="0" dirty="0"/>
              <a:t>:</a:t>
            </a:r>
          </a:p>
          <a:p>
            <a:pPr marL="0" indent="0"/>
            <a:r>
              <a:rPr lang="en-US" b="0" dirty="0"/>
              <a:t>Move to adopt the resolution depicted by document 11-24-295r1 for CID 1050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3612591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11-24-422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6</a:t>
            </a:r>
            <a:r>
              <a:rPr lang="en-US" sz="2400" b="0" dirty="0"/>
              <a:t>) </a:t>
            </a:r>
            <a:r>
              <a:rPr lang="en-US" b="0" dirty="0"/>
              <a:t>:</a:t>
            </a:r>
          </a:p>
          <a:p>
            <a:pPr marL="0" indent="0"/>
            <a:r>
              <a:rPr lang="en-US" b="0" dirty="0"/>
              <a:t>Move to adopt the resolution depicted by document 11-24-422r1 for CIDs </a:t>
            </a:r>
          </a:p>
          <a:p>
            <a:pPr marL="0" indent="0"/>
            <a:r>
              <a:rPr lang="en-US" b="0" dirty="0"/>
              <a:t>1182, 1213, 1126, 1155, 1270, 1271, and 1272 (7 CIDs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975504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202403-17) </a:t>
            </a:r>
            <a:r>
              <a:rPr lang="en-US" b="0" dirty="0"/>
              <a:t>:</a:t>
            </a:r>
          </a:p>
          <a:p>
            <a:pPr marL="0" indent="0"/>
            <a:r>
              <a:rPr lang="en-US" b="0" dirty="0"/>
              <a:t>Move to adopt the resolution depicted by document 11-24-271r4 for CIDs </a:t>
            </a:r>
          </a:p>
          <a:p>
            <a:pPr marL="0" indent="0"/>
            <a:r>
              <a:rPr lang="en-US" b="0" dirty="0"/>
              <a:t>1163, 1124 (2 CIDs total), instruct the technical editor to incorporate it in the P802.11bk draft and grant the editor editorial license. </a:t>
            </a:r>
          </a:p>
          <a:p>
            <a:endParaRPr lang="en-US" b="0" dirty="0"/>
          </a:p>
          <a:p>
            <a:r>
              <a:rPr lang="en-US" b="0" dirty="0"/>
              <a:t>Moved: Christian Berger</a:t>
            </a:r>
          </a:p>
          <a:p>
            <a:r>
              <a:rPr lang="en-US" b="0" dirty="0"/>
              <a:t>Second: Dibakar Das</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0765176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202403-18) </a:t>
            </a:r>
            <a:r>
              <a:rPr lang="en-US" b="0" dirty="0"/>
              <a:t>:</a:t>
            </a:r>
          </a:p>
          <a:p>
            <a:pPr marL="0" indent="0"/>
            <a:r>
              <a:rPr lang="en-US" b="0" dirty="0"/>
              <a:t>Move to adopt the resolution depicted by document 11-24-596r0 for CIDs 1038, 1100, 1101, 1102, 1104, 1105, 1106, 1107, 1108, 1111, 1130, 1144, 1359, 1364, </a:t>
            </a:r>
          </a:p>
          <a:p>
            <a:pPr marL="0" indent="0"/>
            <a:r>
              <a:rPr lang="en-US" b="0" dirty="0"/>
              <a:t>1365, 1373, 1384, 1390 (18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036219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202403-19) </a:t>
            </a:r>
            <a:r>
              <a:rPr lang="en-US" b="0" dirty="0"/>
              <a:t>:</a:t>
            </a:r>
          </a:p>
          <a:p>
            <a:pPr marL="0" indent="0"/>
            <a:r>
              <a:rPr lang="en-US" b="0" dirty="0"/>
              <a:t>Move to adopt the resolution depicted by document 11-24-597r0 for CIDs 1007, 1012, 1017, 1018, 1036, 1072, 1091, 1092, 1093, 1180, 1184, 1187, 1269, 1274,</a:t>
            </a:r>
          </a:p>
          <a:p>
            <a:pPr marL="0" indent="0"/>
            <a:r>
              <a:rPr lang="en-US" b="0" dirty="0"/>
              <a:t>1275, 1276, 1374 (17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833257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11-24-506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202403-20) </a:t>
            </a:r>
            <a:r>
              <a:rPr lang="en-US" b="0" dirty="0"/>
              <a:t>:</a:t>
            </a:r>
          </a:p>
          <a:p>
            <a:pPr marL="0" indent="0"/>
            <a:r>
              <a:rPr lang="en-US" b="0" dirty="0"/>
              <a:t>Move to adopt the resolution depicted by document 11-24-506r0 for CIDs 1191, 1253, 1257, 1393, 1356, 1188, 1189, 1095, 1096, 1097 and 1146 (total of 11 CIDs), instruct the technical editor to incorporate it in the P802.11bk draft and grant the editor editorial license. </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303139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202403-21) </a:t>
            </a:r>
            <a:r>
              <a:rPr lang="en-US" b="0" dirty="0"/>
              <a:t>:</a:t>
            </a:r>
          </a:p>
          <a:p>
            <a:pPr marL="0" indent="0"/>
            <a:r>
              <a:rPr lang="en-US" b="0" dirty="0"/>
              <a:t>Move to adopt the resolution depicted by document 11-24-570r1 for CIDs 1086,1087,1318 (total of 3 CIDs), instruct the technical editor to incorporate it in the P802.11bk draft and grant the editor editorial license. </a:t>
            </a:r>
          </a:p>
          <a:p>
            <a:endParaRPr lang="en-US" b="0" dirty="0"/>
          </a:p>
          <a:p>
            <a:r>
              <a:rPr lang="en-US" b="0" dirty="0"/>
              <a:t>Moved: Niranjan Grandhe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987995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11-24-580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202403-22) </a:t>
            </a:r>
            <a:r>
              <a:rPr lang="en-US" b="0" dirty="0"/>
              <a:t>:</a:t>
            </a:r>
          </a:p>
          <a:p>
            <a:pPr marL="0" indent="0"/>
            <a:r>
              <a:rPr lang="en-US" b="0" dirty="0"/>
              <a:t>Move to adopt the resolution depicted by document 11-24-580r2 for CIDs 1078,  1112, 1166, 1167, 1168, 1273, 1378, 1392, 1077, 1259 (total of 10 CIDs), instruct the technical editor to incorporate it in the P802.11bk draft and grant the editor editorial license. </a:t>
            </a:r>
          </a:p>
          <a:p>
            <a:endParaRPr lang="en-US" b="0" dirty="0"/>
          </a:p>
          <a:p>
            <a:r>
              <a:rPr lang="en-US" b="0" dirty="0"/>
              <a:t>Moved: Dibakar Das</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964713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202403-23) </a:t>
            </a:r>
            <a:r>
              <a:rPr lang="en-US" b="0" dirty="0"/>
              <a:t>:</a:t>
            </a:r>
          </a:p>
          <a:p>
            <a:pPr marL="0" indent="0"/>
            <a:r>
              <a:rPr lang="en-US" b="0" dirty="0"/>
              <a:t>Move to adopt the resolution depicted by document 11-24-232r2 for CIDs 1363, 1029, 1391, 1169 (total of 4 CIDs), instruct the technical editor to incorporate it in the P802.11bk draft and grant the editor editorial license. </a:t>
            </a:r>
          </a:p>
          <a:p>
            <a:endParaRPr lang="en-US" b="0" dirty="0"/>
          </a:p>
          <a:p>
            <a:r>
              <a:rPr lang="en-US" b="0" dirty="0"/>
              <a:t>Moved: Julia Feng</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764272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202403-24) </a:t>
            </a:r>
            <a:r>
              <a:rPr lang="en-US" b="0" dirty="0"/>
              <a:t>:</a:t>
            </a:r>
          </a:p>
          <a:p>
            <a:pPr marL="0" indent="0"/>
            <a:r>
              <a:rPr lang="en-US" b="0" dirty="0"/>
              <a:t>Move to adopt the resolution depicted by document 11-24-574r1 for CIDs 1037, 1094, 1005, and 1088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9228162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202403-25) </a:t>
            </a:r>
            <a:r>
              <a:rPr lang="en-US" b="0" dirty="0"/>
              <a:t>:</a:t>
            </a:r>
          </a:p>
          <a:p>
            <a:pPr marL="0" indent="0"/>
            <a:r>
              <a:rPr lang="en-US" b="0" dirty="0"/>
              <a:t>Move to adopt the resolution depicted by document 11-24-607r1 for CIDs </a:t>
            </a:r>
            <a:r>
              <a:rPr lang="pt-BR" b="0" dirty="0"/>
              <a:t>1195, 1214, 1237, 1240, 1248, 1255, 1264, 1289, 1294, 1313 and 1320 </a:t>
            </a:r>
            <a:r>
              <a:rPr lang="en-US" b="0" dirty="0"/>
              <a:t>(total of 11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0180631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202403-26) </a:t>
            </a:r>
            <a:r>
              <a:rPr lang="en-US" b="0" dirty="0"/>
              <a:t>:</a:t>
            </a:r>
          </a:p>
          <a:p>
            <a:pPr marL="0" indent="0"/>
            <a:r>
              <a:rPr lang="en-US" b="0" dirty="0"/>
              <a:t>Move to adopt the resolution depicted by document 11-24-601r4 for CIDs 1162 </a:t>
            </a:r>
            <a:r>
              <a:rPr lang="pt-BR" b="0" dirty="0"/>
              <a:t>and 1164 </a:t>
            </a:r>
            <a:r>
              <a:rPr lang="en-US" b="0" dirty="0"/>
              <a:t>(total of 2 CIDs), instruct the technical editor to incorporate it in the P802.11bk draft and grant the editor editorial license. </a:t>
            </a:r>
          </a:p>
          <a:p>
            <a:endParaRPr lang="en-US" b="0" dirty="0"/>
          </a:p>
          <a:p>
            <a:r>
              <a:rPr lang="en-US" b="0" dirty="0"/>
              <a:t>Moved: Ali Raissinia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2360776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a:t>
            </a:r>
            <a:r>
              <a:rPr lang="en-US" dirty="0" err="1"/>
              <a:t>Reciculation</a:t>
            </a:r>
            <a:r>
              <a:rPr lang="en-US" dirty="0"/>
              <a:t>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202403-27: </a:t>
            </a:r>
            <a:r>
              <a:rPr lang="en-US" dirty="0" err="1"/>
              <a:t>TGbk</a:t>
            </a:r>
            <a:r>
              <a:rPr lang="en-US" dirty="0"/>
              <a:t> re-circulation letter ballot</a:t>
            </a:r>
          </a:p>
          <a:p>
            <a:pPr marL="0" indent="0"/>
            <a:r>
              <a:rPr lang="en-US" b="0" dirty="0"/>
              <a:t>Having approved comment resolutions for all of the comments received from LB279 on P802.11bk D1.0 as contained in documents </a:t>
            </a:r>
            <a:r>
              <a:rPr lang="en-US" b="0" dirty="0">
                <a:hlinkClick r:id="rId2"/>
              </a:rPr>
              <a:t>11-24-13r7</a:t>
            </a:r>
            <a:r>
              <a:rPr lang="en-US" b="0" dirty="0"/>
              <a:t>, </a:t>
            </a:r>
            <a:r>
              <a:rPr lang="en-US" b="0" dirty="0">
                <a:hlinkClick r:id="rId3"/>
              </a:rPr>
              <a:t>11-24-232r2</a:t>
            </a:r>
            <a:r>
              <a:rPr lang="en-US" b="0" dirty="0"/>
              <a:t>, </a:t>
            </a:r>
            <a:r>
              <a:rPr lang="en-US" b="0" dirty="0">
                <a:hlinkClick r:id="rId4"/>
              </a:rPr>
              <a:t>11-24-574r1</a:t>
            </a:r>
            <a:r>
              <a:rPr lang="en-US" b="0" dirty="0"/>
              <a:t>, 1</a:t>
            </a:r>
            <a:r>
              <a:rPr lang="en-US" b="0" dirty="0">
                <a:hlinkClick r:id="rId5"/>
              </a:rPr>
              <a:t>1-24-607r1</a:t>
            </a:r>
            <a:r>
              <a:rPr lang="en-US" b="0" dirty="0"/>
              <a:t> and </a:t>
            </a:r>
            <a:r>
              <a:rPr lang="en-US" b="0" dirty="0">
                <a:hlinkClick r:id="rId6"/>
              </a:rPr>
              <a:t>11-24-601r4</a:t>
            </a:r>
            <a:r>
              <a:rPr lang="en-US" b="0" dirty="0"/>
              <a:t>, Instruct the editor to prepare D2.0 incorporating these resolutions and,</a:t>
            </a:r>
          </a:p>
          <a:p>
            <a:pPr marL="0" indent="0"/>
            <a:r>
              <a:rPr lang="en-US" b="0" dirty="0"/>
              <a:t>Approve a 15 day Working Group Recirculation Ballot asking the question “Should P802.11bk D2.0 be forwarded to SA Ballot?”</a:t>
            </a:r>
          </a:p>
          <a:p>
            <a:pPr marL="0" indent="0"/>
            <a:endParaRPr lang="en-US" b="0" dirty="0"/>
          </a:p>
          <a:p>
            <a:pPr marL="0" indent="0"/>
            <a:r>
              <a:rPr lang="en-US" b="0" dirty="0"/>
              <a:t>Moved: Roy Want			Second: Dibakar Das</a:t>
            </a:r>
          </a:p>
          <a:p>
            <a:pPr marL="0" indent="0"/>
            <a:r>
              <a:rPr lang="en-US" b="0" dirty="0"/>
              <a:t>Results: 8/0/1</a:t>
            </a:r>
          </a:p>
          <a:p>
            <a:pPr marL="0" indent="0"/>
            <a:r>
              <a:rPr lang="en-US" b="0"/>
              <a:t>Motion passes</a:t>
            </a:r>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Dec.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26950262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11-24/899 “Meeting minutes </a:t>
            </a:r>
            <a:r>
              <a:rPr lang="en-US" b="0" dirty="0" err="1"/>
              <a:t>april</a:t>
            </a:r>
            <a:r>
              <a:rPr lang="en-US" b="0" dirty="0"/>
              <a:t>-may 2024” R0 posted to Mentor May 12</a:t>
            </a:r>
            <a:r>
              <a:rPr lang="en-US" b="0" baseline="30000" dirty="0"/>
              <a:t>th</a:t>
            </a:r>
            <a:r>
              <a:rPr lang="en-US" b="0" dirty="0"/>
              <a:t>, and R1 posted May 13</a:t>
            </a:r>
            <a:r>
              <a:rPr lang="en-US" b="0" baseline="30000" dirty="0"/>
              <a:t>th</a:t>
            </a:r>
            <a:r>
              <a:rPr lang="en-US" b="0" dirty="0"/>
              <a:t>. </a:t>
            </a:r>
          </a:p>
          <a:p>
            <a:endParaRPr lang="en-US" dirty="0"/>
          </a:p>
          <a:p>
            <a:r>
              <a:rPr lang="en-US" dirty="0"/>
              <a:t>Motion </a:t>
            </a:r>
            <a:r>
              <a:rPr lang="en-US" b="0" dirty="0"/>
              <a:t>(202405-02):</a:t>
            </a:r>
          </a:p>
          <a:p>
            <a:pPr marL="0" indent="0"/>
            <a:r>
              <a:rPr lang="en-US" b="0" dirty="0"/>
              <a:t>Move to approve document 11-24/899r1 as </a:t>
            </a:r>
            <a:r>
              <a:rPr lang="en-US" b="0" dirty="0" err="1"/>
              <a:t>TGbk</a:t>
            </a:r>
            <a:r>
              <a:rPr lang="en-US" b="0" dirty="0"/>
              <a:t> meeting minutes for telecon running between March and May 2024 IEEE meeting weeks.</a:t>
            </a:r>
          </a:p>
          <a:p>
            <a:pPr marL="0" indent="0"/>
            <a:endParaRPr lang="en-US" b="0" dirty="0"/>
          </a:p>
          <a:p>
            <a:r>
              <a:rPr lang="en-US" b="0" dirty="0"/>
              <a:t>Moved by: Dibakar Das</a:t>
            </a:r>
          </a:p>
          <a:p>
            <a:r>
              <a:rPr lang="en-US" b="0" dirty="0"/>
              <a:t>Seconded by: Roy Want</a:t>
            </a:r>
          </a:p>
          <a:p>
            <a:r>
              <a:rPr lang="en-US" b="0" dirty="0"/>
              <a:t>Results (Y/N/A</a:t>
            </a:r>
            <a:r>
              <a:rPr lang="en-US" b="0"/>
              <a:t>):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91984211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202405-</a:t>
            </a:r>
            <a:r>
              <a:rPr lang="en-US" b="0" dirty="0"/>
              <a:t>03</a:t>
            </a:r>
            <a:r>
              <a:rPr lang="en-US" sz="2400" b="0" dirty="0"/>
              <a:t>): </a:t>
            </a:r>
          </a:p>
          <a:p>
            <a:pPr marL="0" indent="0"/>
            <a:r>
              <a:rPr lang="en-US" sz="2400" b="0" dirty="0"/>
              <a:t>Move to approve Ali Raissinia and Assaf Kasher as </a:t>
            </a:r>
            <a:r>
              <a:rPr lang="en-US" sz="2400" b="0" dirty="0" err="1"/>
              <a:t>TGbk</a:t>
            </a:r>
            <a:r>
              <a:rPr lang="en-US" sz="2400" b="0" dirty="0"/>
              <a:t> vice chairs.</a:t>
            </a:r>
          </a:p>
          <a:p>
            <a:endParaRPr lang="en-US" sz="2400" b="0" dirty="0"/>
          </a:p>
          <a:p>
            <a:r>
              <a:rPr lang="en-US" sz="2400" b="0" dirty="0"/>
              <a:t>Moved by: Roy Want</a:t>
            </a:r>
          </a:p>
          <a:p>
            <a:r>
              <a:rPr lang="en-US" sz="2400" b="0" dirty="0"/>
              <a:t>Seconded by: Dibakar</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a:t>
            </a:r>
            <a:r>
              <a:rPr lang="en-US" b="0" dirty="0"/>
              <a:t>4</a:t>
            </a:r>
            <a:r>
              <a:rPr lang="en-US" sz="2400" b="0" dirty="0"/>
              <a:t>05-0</a:t>
            </a:r>
            <a:r>
              <a:rPr lang="en-US" b="0" dirty="0"/>
              <a:t>4</a:t>
            </a:r>
            <a:r>
              <a:rPr lang="en-US" sz="2400" b="0" dirty="0"/>
              <a:t>): </a:t>
            </a:r>
          </a:p>
          <a:p>
            <a:pPr marL="0" indent="0"/>
            <a:r>
              <a:rPr lang="en-US" sz="2400" b="0" dirty="0"/>
              <a:t>Move to reaffirm Dibakar Das as </a:t>
            </a:r>
            <a:r>
              <a:rPr lang="en-US" sz="2400" b="0" dirty="0" err="1"/>
              <a:t>TGbk</a:t>
            </a:r>
            <a:r>
              <a:rPr lang="en-US" sz="2400" b="0" dirty="0"/>
              <a:t> secretary. </a:t>
            </a:r>
          </a:p>
          <a:p>
            <a:endParaRPr lang="en-US" sz="2400" b="0" dirty="0"/>
          </a:p>
          <a:p>
            <a:r>
              <a:rPr lang="en-US" sz="2400" b="0" dirty="0"/>
              <a:t>Moved by: Roy Want </a:t>
            </a:r>
          </a:p>
          <a:p>
            <a:r>
              <a:rPr lang="en-US" sz="2400" b="0" dirty="0"/>
              <a:t>Seconded by: Christian Berger</a:t>
            </a:r>
          </a:p>
          <a:p>
            <a:r>
              <a:rPr lang="en-US" sz="2400" b="0" dirty="0"/>
              <a:t>Results (Y/N/A): unanimous</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18705617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202405-05) </a:t>
            </a:r>
            <a:r>
              <a:rPr lang="en-US" b="0" dirty="0"/>
              <a:t>:</a:t>
            </a:r>
          </a:p>
          <a:p>
            <a:pPr marL="0" indent="0"/>
            <a:r>
              <a:rPr lang="en-US" b="0" dirty="0"/>
              <a:t>Move to adopt the resolution depicted by document 11-24-787r2 for CIDs 2017, 2018, 2023, 2095, 2024, 2045, 2046, 2047, 2048, 2079, 2080, 2086, 2087, 2129, and 2130 (15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67400143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202405-06) </a:t>
            </a:r>
            <a:r>
              <a:rPr lang="en-US" b="0" dirty="0"/>
              <a:t>:</a:t>
            </a:r>
          </a:p>
          <a:p>
            <a:pPr marL="0" indent="0"/>
            <a:r>
              <a:rPr lang="en-US" b="0" dirty="0"/>
              <a:t>Move to adopt the resolution depicted by document 11-24-788r2 for CIDs 2049, 2067, 2069, 2073, 2074, 2085, 2090, 2100, 2102, 2123, 2124, 2128 and 2131 (13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27197058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202405-07) </a:t>
            </a:r>
            <a:r>
              <a:rPr lang="en-US" b="0" dirty="0"/>
              <a:t>:</a:t>
            </a:r>
          </a:p>
          <a:p>
            <a:pPr marL="0" indent="0"/>
            <a:r>
              <a:rPr lang="en-US" b="0" dirty="0"/>
              <a:t>Move to adopt the resolution depicted by document 11-24-785r4 for CIDs 2094, 2026, 2027, 2098, 2029, 2030, 2050, 2052, 2053 and 2058 (total of 10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76828165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202405-08) </a:t>
            </a:r>
            <a:r>
              <a:rPr lang="en-US" b="0" dirty="0"/>
              <a:t>:</a:t>
            </a:r>
          </a:p>
          <a:p>
            <a:pPr marL="0" indent="0"/>
            <a:r>
              <a:rPr lang="en-US" b="0" dirty="0"/>
              <a:t>Move to adopt the resolution depicted by document 11-24-845r2 for CIDs 2057, 2062, 2063, 2108, 2109, 2110 and 2111 (total of 7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a:t>
            </a:r>
            <a:r>
              <a:rPr lang="en-US" b="0"/>
              <a:t>): unanimous</a:t>
            </a:r>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910045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202405-09) </a:t>
            </a:r>
            <a:r>
              <a:rPr lang="en-US" b="0" dirty="0"/>
              <a:t>:</a:t>
            </a:r>
          </a:p>
          <a:p>
            <a:pPr marL="0" indent="0"/>
            <a:r>
              <a:rPr lang="en-US" b="0" dirty="0"/>
              <a:t>Move to adopt the resolution depicted by document 11-24-846r1 for CIDs 2068, 2101, 2103, and 2104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53538616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11-24-944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202405-10) </a:t>
            </a:r>
            <a:r>
              <a:rPr lang="en-US" b="0" dirty="0"/>
              <a:t>:</a:t>
            </a:r>
          </a:p>
          <a:p>
            <a:pPr marL="0" indent="0"/>
            <a:r>
              <a:rPr lang="en-US" b="0" dirty="0"/>
              <a:t>Move to adopt the resolution depicted by document 11-24-944r1 for CID 2051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95866828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11-24/1025 “Minutes for May 2024 interim” R0 posted to Mentor June 14</a:t>
            </a:r>
            <a:r>
              <a:rPr lang="en-US" b="0" baseline="30000" dirty="0"/>
              <a:t>th</a:t>
            </a:r>
            <a:r>
              <a:rPr lang="en-US" b="0" dirty="0"/>
              <a:t>. </a:t>
            </a:r>
          </a:p>
          <a:p>
            <a:endParaRPr lang="en-US" dirty="0"/>
          </a:p>
          <a:p>
            <a:r>
              <a:rPr lang="en-US" dirty="0"/>
              <a:t>Motion </a:t>
            </a:r>
            <a:r>
              <a:rPr lang="en-US" b="0" dirty="0"/>
              <a:t>(202407-01):</a:t>
            </a:r>
          </a:p>
          <a:p>
            <a:pPr marL="0" indent="0"/>
            <a:r>
              <a:rPr lang="en-US" b="0" dirty="0"/>
              <a:t>Move to approve document 11-24/1025r0 as </a:t>
            </a:r>
            <a:r>
              <a:rPr lang="en-US" b="0" dirty="0" err="1"/>
              <a:t>TGbk</a:t>
            </a:r>
            <a:r>
              <a:rPr lang="en-US" b="0" dirty="0"/>
              <a:t> meeting minutes for the 2024 May meeting week.</a:t>
            </a:r>
          </a:p>
          <a:p>
            <a:pPr marL="0" indent="0"/>
            <a:endParaRPr lang="en-US" b="0" dirty="0"/>
          </a:p>
          <a:p>
            <a:r>
              <a:rPr lang="en-US" b="0" dirty="0"/>
              <a:t>Moved by: Dibakar Das</a:t>
            </a:r>
          </a:p>
          <a:p>
            <a:r>
              <a:rPr lang="en-US" b="0" dirty="0"/>
              <a:t>Seconded by: Christian Berger</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38616849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7DC7-CA46-6B19-529B-4AA62F53DF40}"/>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EA4C0569-F6A9-B758-0FD4-0148344E0EF4}"/>
              </a:ext>
            </a:extLst>
          </p:cNvPr>
          <p:cNvSpPr>
            <a:spLocks noGrp="1"/>
          </p:cNvSpPr>
          <p:nvPr>
            <p:ph idx="1"/>
          </p:nvPr>
        </p:nvSpPr>
        <p:spPr/>
        <p:txBody>
          <a:bodyPr/>
          <a:lstStyle/>
          <a:p>
            <a:r>
              <a:rPr lang="en-US" dirty="0"/>
              <a:t>Motion </a:t>
            </a:r>
            <a:r>
              <a:rPr lang="en-US" b="0" dirty="0"/>
              <a:t>(202407-02):</a:t>
            </a:r>
          </a:p>
          <a:p>
            <a:pPr marL="0" indent="0"/>
            <a:r>
              <a:rPr lang="en-US" b="0" dirty="0"/>
              <a:t>Move to approve document 11-24/1223r1 as </a:t>
            </a:r>
            <a:r>
              <a:rPr lang="en-US" b="0" dirty="0" err="1"/>
              <a:t>TGbk</a:t>
            </a:r>
            <a:r>
              <a:rPr lang="en-US" b="0" dirty="0"/>
              <a:t> meeting minutes for telecon running between May and July 2024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a:p>
            <a:endParaRPr lang="en-US" dirty="0">
              <a:solidFill>
                <a:srgbClr val="FF0000"/>
              </a:solidFill>
            </a:endParaRPr>
          </a:p>
          <a:p>
            <a:endParaRPr lang="en-US" dirty="0">
              <a:solidFill>
                <a:srgbClr val="FF0000"/>
              </a:solidFill>
            </a:endParaRPr>
          </a:p>
        </p:txBody>
      </p:sp>
      <p:sp>
        <p:nvSpPr>
          <p:cNvPr id="4" name="Slide Number Placeholder 3">
            <a:extLst>
              <a:ext uri="{FF2B5EF4-FFF2-40B4-BE49-F238E27FC236}">
                <a16:creationId xmlns:a16="http://schemas.microsoft.com/office/drawing/2014/main" id="{79F25011-4B6B-FABA-EF08-425264F7CA1B}"/>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03F947B-C902-70E0-2539-86A13B8BA2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645535-7D74-CD53-6EA9-1106F17DC753}"/>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10832926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11-24-951</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p:txBody>
          <a:bodyPr/>
          <a:lstStyle/>
          <a:p>
            <a:r>
              <a:rPr lang="en-US" dirty="0"/>
              <a:t>Motion </a:t>
            </a:r>
            <a:r>
              <a:rPr lang="en-US" b="0" dirty="0"/>
              <a:t>(202407-03)</a:t>
            </a:r>
            <a:r>
              <a:rPr lang="en-US" dirty="0"/>
              <a:t> :</a:t>
            </a:r>
          </a:p>
          <a:p>
            <a:pPr marL="0" indent="0"/>
            <a:r>
              <a:rPr lang="en-US" b="0" dirty="0"/>
              <a:t>Move to adopt the resolution depicted by document 11-24-951r1 for CIDs 2004, 2005, 2006, 2009, 2016, 2037, 2038, 2039, 2043, 2044, 2055 (11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 </a:t>
            </a:r>
            <a:r>
              <a:rPr lang="en-US" b="0" dirty="0"/>
              <a:t>Christian Berger</a:t>
            </a:r>
          </a:p>
          <a:p>
            <a:r>
              <a:rPr lang="en-US" dirty="0"/>
              <a:t>Results (Y/N/A): </a:t>
            </a:r>
            <a:r>
              <a:rPr lang="en-US" b="0" dirty="0"/>
              <a:t>unanimous </a:t>
            </a:r>
            <a:endParaRPr lang="en-US" dirty="0"/>
          </a:p>
          <a:p>
            <a:r>
              <a:rPr lang="en-US" sz="1400" b="0" dirty="0"/>
              <a:t>Results from June 4</a:t>
            </a:r>
            <a:r>
              <a:rPr lang="en-US" sz="1400" b="0" baseline="30000" dirty="0"/>
              <a:t>th</a:t>
            </a:r>
            <a:r>
              <a:rPr lang="en-US" sz="1400" b="0" dirty="0"/>
              <a:t> telecon </a:t>
            </a:r>
            <a:r>
              <a:rPr lang="en-US" sz="1400" b="0" dirty="0" err="1"/>
              <a:t>strawpoll</a:t>
            </a:r>
            <a:r>
              <a:rPr lang="en-US" sz="1400" b="0" dirty="0"/>
              <a:t> (Y/N/A): 4/0/0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15241688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11-24-958</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a:xfrm>
            <a:off x="407368" y="1981201"/>
            <a:ext cx="11377264" cy="4113213"/>
          </a:xfrm>
        </p:spPr>
        <p:txBody>
          <a:bodyPr/>
          <a:lstStyle/>
          <a:p>
            <a:r>
              <a:rPr lang="en-US" dirty="0"/>
              <a:t>Motion </a:t>
            </a:r>
            <a:r>
              <a:rPr lang="en-US" b="0" dirty="0"/>
              <a:t>(202407-04) </a:t>
            </a:r>
            <a:r>
              <a:rPr lang="en-US" dirty="0"/>
              <a:t>:</a:t>
            </a:r>
          </a:p>
          <a:p>
            <a:pPr marL="0" indent="0"/>
            <a:r>
              <a:rPr lang="en-US" b="0" dirty="0"/>
              <a:t>Move to adopt the resolution depicted by document 11-24-958r2 for CIDs 2041, 2071, 2075, 2076, 2078, 2112, 2115, 2117, 2118, 2119, 2121, 2127, 2132 (13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a:t>
            </a:r>
            <a:r>
              <a:rPr lang="en-US" b="0" dirty="0"/>
              <a:t> Christian Berger</a:t>
            </a:r>
            <a:endParaRPr lang="en-US" dirty="0"/>
          </a:p>
          <a:p>
            <a:r>
              <a:rPr lang="en-US" dirty="0"/>
              <a:t>Results (Y/N/A): </a:t>
            </a:r>
            <a:r>
              <a:rPr lang="en-US" b="0" dirty="0"/>
              <a:t>unanimous</a:t>
            </a:r>
          </a:p>
          <a:p>
            <a:r>
              <a:rPr lang="en-US" sz="1400" b="0" dirty="0"/>
              <a:t>Results from July 9</a:t>
            </a:r>
            <a:r>
              <a:rPr lang="en-US" sz="1400" b="0" baseline="30000" dirty="0"/>
              <a:t>th</a:t>
            </a:r>
            <a:r>
              <a:rPr lang="en-US" sz="1400" b="0" dirty="0"/>
              <a:t> telecon </a:t>
            </a:r>
            <a:r>
              <a:rPr lang="en-US" sz="1400" b="0" dirty="0" err="1"/>
              <a:t>strawpoll</a:t>
            </a:r>
            <a:r>
              <a:rPr lang="en-US" sz="1400" b="0" dirty="0"/>
              <a:t> (Y/N/A): 7/0/0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234343945"/>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228489</TotalTime>
  <Words>9144</Words>
  <Application>Microsoft Office PowerPoint</Application>
  <PresentationFormat>Widescreen</PresentationFormat>
  <Paragraphs>1349</Paragraphs>
  <Slides>125</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125</vt:i4>
      </vt:variant>
    </vt:vector>
  </HeadingPairs>
  <TitlesOfParts>
    <vt:vector size="130" baseType="lpstr">
      <vt:lpstr>Arial</vt:lpstr>
      <vt:lpstr>Arial Unicode MS</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Submission 11-24-285</vt:lpstr>
      <vt:lpstr>Submission 11-24-285</vt:lpstr>
      <vt:lpstr>Submission 11-24-215</vt:lpstr>
      <vt:lpstr>Submission 11-24-225</vt:lpstr>
      <vt:lpstr>Submission 11-24-272</vt:lpstr>
      <vt:lpstr>Submission 11-24-278</vt:lpstr>
      <vt:lpstr>Submission 11-24-288</vt:lpstr>
      <vt:lpstr>Approval of previous telecon minutes</vt:lpstr>
      <vt:lpstr>Submission 11-24-295</vt:lpstr>
      <vt:lpstr>Submission 11-24-422</vt:lpstr>
      <vt:lpstr>Submission 11-24-271</vt:lpstr>
      <vt:lpstr>Submission 11-24-596</vt:lpstr>
      <vt:lpstr>Submission 11-24-597</vt:lpstr>
      <vt:lpstr>Submission 11-24-506</vt:lpstr>
      <vt:lpstr>Submission 11-24-570</vt:lpstr>
      <vt:lpstr>Submission 11-24-580</vt:lpstr>
      <vt:lpstr>Submission 11-24-232</vt:lpstr>
      <vt:lpstr>Submission 11-24-574</vt:lpstr>
      <vt:lpstr>Submission 11-24-607</vt:lpstr>
      <vt:lpstr>Submission 11-24-601</vt:lpstr>
      <vt:lpstr>P802.11bk Reciculation WG ballot</vt:lpstr>
      <vt:lpstr>Approval of previous meeting minutes</vt:lpstr>
      <vt:lpstr>TG vice chair affirmation</vt:lpstr>
      <vt:lpstr>TG secretary affirmation</vt:lpstr>
      <vt:lpstr>Submission 11-24-787</vt:lpstr>
      <vt:lpstr>Submission 11-24-788</vt:lpstr>
      <vt:lpstr>Submission 11-24-785</vt:lpstr>
      <vt:lpstr>Submission 11-24-845</vt:lpstr>
      <vt:lpstr>Submission 11-24-846</vt:lpstr>
      <vt:lpstr>Submission 11-24-944</vt:lpstr>
      <vt:lpstr>Approval of previous meeting minutes</vt:lpstr>
      <vt:lpstr>Approval of previous meeting minutes</vt:lpstr>
      <vt:lpstr>Submission 11-24-951</vt:lpstr>
      <vt:lpstr>Submission 11-24-958</vt:lpstr>
      <vt:lpstr>Submission 11-24-1073</vt:lpstr>
      <vt:lpstr>MDR Feedback Approval 11-24-879</vt:lpstr>
      <vt:lpstr>Submission 11-24-966</vt:lpstr>
      <vt:lpstr>Submission 11-24-954</vt:lpstr>
      <vt:lpstr>Submission 11-24-1080</vt:lpstr>
      <vt:lpstr>P802.11bk Recirculation WG ballot</vt:lpstr>
      <vt:lpstr>Approval of previous meeting minutes</vt:lpstr>
      <vt:lpstr>Approval of previous meeting minutes</vt:lpstr>
      <vt:lpstr>Approve LB287 CR</vt:lpstr>
      <vt:lpstr>P802.11bk Unconditional SA Ballot</vt:lpstr>
      <vt:lpstr>TGbk CSD Re-affirmation</vt:lpstr>
      <vt:lpstr>TGbk PAR Re-affirmation</vt:lpstr>
      <vt:lpstr>Approval of previous meeting minutes</vt:lpstr>
      <vt:lpstr>Submission 11-24-1923</vt:lpstr>
      <vt:lpstr>Submission 11-24-1929</vt:lpstr>
      <vt:lpstr>Submission 11-24-1964</vt:lpstr>
      <vt:lpstr>I-74 CR</vt:lpstr>
      <vt:lpstr>Submission 11-24-2083</vt:lpstr>
      <vt:lpstr>Submission 11-24-2039</vt:lpstr>
      <vt:lpstr>Submission 11-24-1935</vt:lpstr>
      <vt:lpstr>Submission 11-24-1921</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518</cp:revision>
  <cp:lastPrinted>1601-01-01T00:00:00Z</cp:lastPrinted>
  <dcterms:created xsi:type="dcterms:W3CDTF">2018-08-06T10:28:59Z</dcterms:created>
  <dcterms:modified xsi:type="dcterms:W3CDTF">2024-12-17T19:20:16Z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