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8"/>
  </p:notesMasterIdLst>
  <p:handoutMasterIdLst>
    <p:handoutMasterId r:id="rId119"/>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9" r:id="rId84"/>
    <p:sldId id="2630" r:id="rId85"/>
    <p:sldId id="2631" r:id="rId86"/>
    <p:sldId id="2628" r:id="rId87"/>
    <p:sldId id="2633" r:id="rId88"/>
    <p:sldId id="991" r:id="rId89"/>
    <p:sldId id="992" r:id="rId90"/>
    <p:sldId id="2634" r:id="rId91"/>
    <p:sldId id="2636" r:id="rId92"/>
    <p:sldId id="2637" r:id="rId93"/>
    <p:sldId id="2638" r:id="rId94"/>
    <p:sldId id="2639" r:id="rId95"/>
    <p:sldId id="2640" r:id="rId96"/>
    <p:sldId id="2632" r:id="rId97"/>
    <p:sldId id="2642" r:id="rId98"/>
    <p:sldId id="2635" r:id="rId99"/>
    <p:sldId id="2643" r:id="rId100"/>
    <p:sldId id="2641" r:id="rId101"/>
    <p:sldId id="2644" r:id="rId102"/>
    <p:sldId id="2645" r:id="rId103"/>
    <p:sldId id="2648" r:id="rId104"/>
    <p:sldId id="2649" r:id="rId105"/>
    <p:sldId id="2650" r:id="rId106"/>
    <p:sldId id="2655" r:id="rId107"/>
    <p:sldId id="2656" r:id="rId108"/>
    <p:sldId id="936" r:id="rId109"/>
    <p:sldId id="2651" r:id="rId110"/>
    <p:sldId id="2653" r:id="rId111"/>
    <p:sldId id="2657" r:id="rId112"/>
    <p:sldId id="2538" r:id="rId113"/>
    <p:sldId id="2541" r:id="rId114"/>
    <p:sldId id="2542" r:id="rId115"/>
    <p:sldId id="2539" r:id="rId116"/>
    <p:sldId id="2540" r:id="rId1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9"/>
            <p14:sldId id="2630"/>
            <p14:sldId id="2631"/>
            <p14:sldId id="2628"/>
          </p14:sldIdLst>
        </p14:section>
        <p14:section name="May 2024 IEEE meeting" id="{8E3D94F8-13AA-4698-B7D9-3A564399EEE2}">
          <p14:sldIdLst>
            <p14:sldId id="2633"/>
            <p14:sldId id="991"/>
            <p14:sldId id="992"/>
            <p14:sldId id="2634"/>
            <p14:sldId id="2636"/>
            <p14:sldId id="2637"/>
            <p14:sldId id="2638"/>
            <p14:sldId id="2639"/>
            <p14:sldId id="2640"/>
          </p14:sldIdLst>
        </p14:section>
        <p14:section name="July 2024 IEEE meeting" id="{EC6D6FF2-F836-4DB4-8348-732DA2F18217}">
          <p14:sldIdLst>
            <p14:sldId id="2632"/>
            <p14:sldId id="2642"/>
            <p14:sldId id="2635"/>
            <p14:sldId id="2643"/>
            <p14:sldId id="2641"/>
            <p14:sldId id="2644"/>
            <p14:sldId id="2645"/>
            <p14:sldId id="2648"/>
            <p14:sldId id="2649"/>
            <p14:sldId id="2650"/>
          </p14:sldIdLst>
        </p14:section>
        <p14:section name="Sep 2024 IEEE meeting" id="{D3A7A073-70BB-4237-BEE0-F47F34812710}">
          <p14:sldIdLst>
            <p14:sldId id="2655"/>
            <p14:sldId id="2656"/>
            <p14:sldId id="936"/>
            <p14:sldId id="2651"/>
            <p14:sldId id="2653"/>
            <p14:sldId id="2657"/>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24" autoAdjust="0"/>
    <p:restoredTop sz="94660"/>
  </p:normalViewPr>
  <p:slideViewPr>
    <p:cSldViewPr>
      <p:cViewPr varScale="1">
        <p:scale>
          <a:sx n="90" d="100"/>
          <a:sy n="90" d="100"/>
        </p:scale>
        <p:origin x="82" y="115"/>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notesMaster" Target="notesMasters/notes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microsoft.com/office/2016/11/relationships/changesInfo" Target="changesInfos/changesInfo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handoutMaster" Target="handoutMasters/handoutMaster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17ED87D7-590F-430D-A4EC-F5D44B411B72}"/>
    <pc:docChg chg="modMainMaster">
      <pc:chgData name="Segev, Jonathan" userId="7c67a1b0-8725-4553-8055-0888dbcaef94" providerId="ADAL" clId="{17ED87D7-590F-430D-A4EC-F5D44B411B72}" dt="2024-09-10T03:01:04.826" v="1" actId="20577"/>
      <pc:docMkLst>
        <pc:docMk/>
      </pc:docMkLst>
      <pc:sldMasterChg chg="modSp mod">
        <pc:chgData name="Segev, Jonathan" userId="7c67a1b0-8725-4553-8055-0888dbcaef94" providerId="ADAL" clId="{17ED87D7-590F-430D-A4EC-F5D44B411B72}" dt="2024-09-10T03:01:04.826" v="1" actId="20577"/>
        <pc:sldMasterMkLst>
          <pc:docMk/>
          <pc:sldMasterMk cId="0" sldId="2147483648"/>
        </pc:sldMasterMkLst>
        <pc:spChg chg="mod">
          <ac:chgData name="Segev, Jonathan" userId="7c67a1b0-8725-4553-8055-0888dbcaef94" providerId="ADAL" clId="{17ED87D7-590F-430D-A4EC-F5D44B411B72}" dt="2024-09-10T03:01:04.826"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802.11-23/049r46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4/11-24-1080-01-00bk-lb286-comment-resolution-cid-2003.docx" TargetMode="External"/><Relationship Id="rId3" Type="http://schemas.openxmlformats.org/officeDocument/2006/relationships/hyperlink" Target="https://mentor.ieee.org/802.11/dcn/24/11-24-0951-01-00bk-lb286-cr-part-1.docx" TargetMode="External"/><Relationship Id="rId7" Type="http://schemas.openxmlformats.org/officeDocument/2006/relationships/hyperlink" Target="https://mentor.ieee.org/802.11/dcn/24/11-24-0954-04-00bk-proposed-resolutions-to-11bk-lb286-cids-on-passive-ranging.docx" TargetMode="External"/><Relationship Id="rId2" Type="http://schemas.openxmlformats.org/officeDocument/2006/relationships/hyperlink" Target="https://mentor.ieee.org/802.11/dcn/24/11-24-0754-05-00bk-lb286-comments-on-d2-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66-04-00bk-lb286-comment-resolution-for-emlsr-related-cid-2056.docx" TargetMode="External"/><Relationship Id="rId5" Type="http://schemas.openxmlformats.org/officeDocument/2006/relationships/hyperlink" Target="https://mentor.ieee.org/802.11/dcn/24/11-24-1073-01-00bk-lb286-editorial-comment-resolutions.xlsx" TargetMode="External"/><Relationship Id="rId4" Type="http://schemas.openxmlformats.org/officeDocument/2006/relationships/hyperlink" Target="https://mentor.ieee.org/802.11/dcn/24/11-24-0958-02-00bk-lb286-cr-part-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grouper.ieee.org/groups/802/11/PARs/P802.11bk.pdf"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0232-02-00bk-lb279-comment-resolution-for-cid-1363-1029-1124-1391-1169.docx" TargetMode="External"/><Relationship Id="rId2" Type="http://schemas.openxmlformats.org/officeDocument/2006/relationships/hyperlink" Target="https://mentor.ieee.org/802.11/dcn/24/11-24-0013-07-00bk-lb279-comments-on-d1-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1-04-00bk-lb279-comment-resolution-for-emlsr-related-cids.docx" TargetMode="External"/><Relationship Id="rId5" Type="http://schemas.openxmlformats.org/officeDocument/2006/relationships/hyperlink" Target="https://mentor.ieee.org/802.11/dcn/24/11-24-0607-01-00bk-lb279-updated-editorial-cid-resolutions.xlsx" TargetMode="External"/><Relationship Id="rId4" Type="http://schemas.openxmlformats.org/officeDocument/2006/relationships/hyperlink" Target="https://mentor.ieee.org/802.11/dcn/24/11-24-0574-01-00bk-lb279-comment-resolution-eht-mac-phy-part-6.doc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2024-09-09</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Sep.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Submission 11-24-1073</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(202407-05) </a:t>
            </a:r>
            <a:r>
              <a:rPr lang="en-US" dirty="0"/>
              <a:t>:</a:t>
            </a:r>
          </a:p>
          <a:p>
            <a:pPr marL="0" indent="0"/>
            <a:r>
              <a:rPr lang="en-US" b="0" dirty="0"/>
              <a:t>Move to adopt the resolution depicted by document 11-24-1073r1 for editorial CIDs,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Christina Berger</a:t>
            </a:r>
            <a:endParaRPr lang="en-US" dirty="0"/>
          </a:p>
          <a:p>
            <a:r>
              <a:rPr lang="en-US" dirty="0"/>
              <a:t>Results (Y/N/A):</a:t>
            </a:r>
            <a:r>
              <a:rPr lang="en-US" b="0" dirty="0"/>
              <a:t> 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69708371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MDR Feedback Approval 11-24-879</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(202407-06) </a:t>
            </a:r>
            <a:r>
              <a:rPr lang="en-US" dirty="0"/>
              <a:t>:</a:t>
            </a:r>
          </a:p>
          <a:p>
            <a:pPr marL="0" indent="0"/>
            <a:r>
              <a:rPr lang="en-US" b="0" dirty="0"/>
              <a:t>Move to adopt changes, resulting from MDR review, depicted by document 11-24-879r4,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Christian Berger</a:t>
            </a:r>
          </a:p>
          <a:p>
            <a:r>
              <a:rPr lang="en-US" dirty="0"/>
              <a:t>Results (Y/N/A): </a:t>
            </a:r>
            <a:r>
              <a:rPr lang="en-US" b="0" dirty="0"/>
              <a:t>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60433838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11-24-966</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(202407-07) </a:t>
            </a:r>
            <a:r>
              <a:rPr lang="en-US" dirty="0"/>
              <a:t>:</a:t>
            </a:r>
          </a:p>
          <a:p>
            <a:pPr marL="0" indent="0"/>
            <a:r>
              <a:rPr lang="en-US" b="0" dirty="0"/>
              <a:t>Move to adopt the resolution depicted by document 11-24-966r4 for CID 2056 (1 CID total), instruct the technical editor to incorporate it in the P802.11bk draft and grant the editor editorial license. </a:t>
            </a:r>
          </a:p>
          <a:p>
            <a:endParaRPr lang="en-US" dirty="0"/>
          </a:p>
          <a:p>
            <a:r>
              <a:rPr lang="en-US" dirty="0"/>
              <a:t>Moved: </a:t>
            </a:r>
            <a:r>
              <a:rPr lang="en-US" b="0" dirty="0"/>
              <a:t>Dibakar Das</a:t>
            </a:r>
          </a:p>
          <a:p>
            <a:r>
              <a:rPr lang="en-US" dirty="0"/>
              <a:t>Second: </a:t>
            </a:r>
            <a:r>
              <a:rPr lang="en-US" b="0" dirty="0"/>
              <a:t>Roy Want</a:t>
            </a:r>
            <a:endParaRPr lang="en-US" dirty="0"/>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97793676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11-24-954</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(202407-08) </a:t>
            </a:r>
            <a:r>
              <a:rPr lang="en-US" dirty="0"/>
              <a:t>:</a:t>
            </a:r>
          </a:p>
          <a:p>
            <a:pPr marL="0" indent="0"/>
            <a:r>
              <a:rPr lang="en-US" b="0" dirty="0"/>
              <a:t>Move to adopt the resolution depicted by document 11-24-954r4for CID 2060, 2061, 2133, 2134, 2106 (5 CID total), instruct the technical editor to incorporate it in the P802.11bk draft and grant the editor editorial license. </a:t>
            </a:r>
          </a:p>
          <a:p>
            <a:endParaRPr lang="en-US" dirty="0"/>
          </a:p>
          <a:p>
            <a:r>
              <a:rPr lang="en-US" dirty="0"/>
              <a:t>Moved: </a:t>
            </a:r>
            <a:r>
              <a:rPr lang="en-US" b="0" dirty="0"/>
              <a:t>Qi Wang</a:t>
            </a:r>
          </a:p>
          <a:p>
            <a:r>
              <a:rPr lang="en-US" dirty="0"/>
              <a:t>Second: </a:t>
            </a:r>
            <a:r>
              <a:rPr lang="en-US" b="0" dirty="0"/>
              <a:t>Dibakar Das</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78796228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11-24-1080</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(202407-09) </a:t>
            </a:r>
            <a:r>
              <a:rPr lang="en-US" dirty="0"/>
              <a:t>:</a:t>
            </a:r>
          </a:p>
          <a:p>
            <a:pPr marL="0" indent="0"/>
            <a:r>
              <a:rPr lang="en-US" b="0" dirty="0"/>
              <a:t>Move to adopt the resolution depicted by document 11-24-1080r1 for CID 2003 (1 CIDs total), instruct the technical editor to incorporate it in the P802.11bk draft and grant the editor editorial license. </a:t>
            </a:r>
          </a:p>
          <a:p>
            <a:endParaRPr lang="en-US" dirty="0"/>
          </a:p>
          <a:p>
            <a:r>
              <a:rPr lang="en-US" dirty="0"/>
              <a:t>Moved: </a:t>
            </a:r>
            <a:r>
              <a:rPr lang="en-US" b="0" dirty="0"/>
              <a:t>Christian Berger</a:t>
            </a:r>
          </a:p>
          <a:p>
            <a:r>
              <a:rPr lang="en-US" dirty="0"/>
              <a:t>Second: </a:t>
            </a:r>
            <a:r>
              <a:rPr lang="en-US" b="0" dirty="0"/>
              <a:t>Jonathan Segev</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83073496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Recirculation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202407-10: </a:t>
            </a:r>
          </a:p>
          <a:p>
            <a:pPr marL="0" indent="0"/>
            <a:r>
              <a:rPr lang="en-US" dirty="0" err="1"/>
              <a:t>TGbk</a:t>
            </a:r>
            <a:r>
              <a:rPr lang="en-US" dirty="0"/>
              <a:t> re-circulation letter ballot</a:t>
            </a:r>
          </a:p>
          <a:p>
            <a:pPr marL="0" indent="0"/>
            <a:r>
              <a:rPr lang="en-US" b="0" dirty="0"/>
              <a:t>Having approved comment resolutions for all of the comments received from LB286 on P802.11bk D2.0 as contained in documents </a:t>
            </a:r>
            <a:r>
              <a:rPr lang="en-US" b="0" dirty="0">
                <a:hlinkClick r:id="rId2"/>
              </a:rPr>
              <a:t>11-24-754r5</a:t>
            </a:r>
            <a:r>
              <a:rPr lang="en-US" b="0" dirty="0"/>
              <a:t>, </a:t>
            </a:r>
            <a:r>
              <a:rPr lang="en-US" b="0" dirty="0">
                <a:hlinkClick r:id="rId3"/>
              </a:rPr>
              <a:t>11-24-951r1</a:t>
            </a:r>
            <a:r>
              <a:rPr lang="en-US" b="0" dirty="0"/>
              <a:t>, </a:t>
            </a:r>
            <a:r>
              <a:rPr lang="en-US" b="0" dirty="0">
                <a:hlinkClick r:id="rId4"/>
              </a:rPr>
              <a:t>11-24-958r2</a:t>
            </a:r>
            <a:r>
              <a:rPr lang="en-US" b="0" dirty="0"/>
              <a:t>, </a:t>
            </a:r>
            <a:r>
              <a:rPr lang="en-US" b="0" dirty="0">
                <a:hlinkClick r:id="rId5"/>
              </a:rPr>
              <a:t>11-24-1073r1</a:t>
            </a:r>
            <a:r>
              <a:rPr lang="en-US" b="0" dirty="0"/>
              <a:t>, </a:t>
            </a:r>
            <a:r>
              <a:rPr lang="en-US" b="0" dirty="0">
                <a:hlinkClick r:id="rId6"/>
              </a:rPr>
              <a:t>11-24-966r4</a:t>
            </a:r>
            <a:r>
              <a:rPr lang="en-US" b="0" dirty="0"/>
              <a:t>, </a:t>
            </a:r>
            <a:r>
              <a:rPr lang="en-US" b="0" dirty="0">
                <a:hlinkClick r:id="rId7"/>
              </a:rPr>
              <a:t>11-24-954r4</a:t>
            </a:r>
            <a:r>
              <a:rPr lang="en-US" b="0" dirty="0"/>
              <a:t>, and </a:t>
            </a:r>
            <a:r>
              <a:rPr lang="en-US" b="0" dirty="0">
                <a:hlinkClick r:id="rId8"/>
              </a:rPr>
              <a:t>11-24-1080r1</a:t>
            </a:r>
            <a:r>
              <a:rPr lang="en-US" b="0" dirty="0"/>
              <a:t>, Instruct the editor to prepare D3.0 incorporating these resolutions and,</a:t>
            </a:r>
          </a:p>
          <a:p>
            <a:pPr marL="0" indent="0"/>
            <a:r>
              <a:rPr lang="en-US" b="0" dirty="0"/>
              <a:t>Approve a 15 day Working Group Recirculation Ballot asking the question “Should P802.11bk D3.0 be forwarded to SA Ballot?”</a:t>
            </a:r>
          </a:p>
          <a:p>
            <a:pPr marL="0" indent="0"/>
            <a:endParaRPr lang="en-US" b="0" dirty="0"/>
          </a:p>
          <a:p>
            <a:pPr marL="0" indent="0"/>
            <a:r>
              <a:rPr lang="en-US" b="0" dirty="0"/>
              <a:t>Moved: Christian Berger			</a:t>
            </a:r>
          </a:p>
          <a:p>
            <a:pPr marL="0" indent="0"/>
            <a:r>
              <a:rPr lang="en-US" b="0" dirty="0"/>
              <a:t>Second: Roy Want</a:t>
            </a:r>
          </a:p>
          <a:p>
            <a:pPr marL="0" indent="0"/>
            <a:r>
              <a:rPr lang="en-US" b="0" dirty="0"/>
              <a:t>Results </a:t>
            </a:r>
            <a:r>
              <a:rPr lang="en-US" dirty="0"/>
              <a:t>(Y/N/A)</a:t>
            </a:r>
            <a:r>
              <a:rPr lang="en-US" b="0" dirty="0"/>
              <a:t>: 9/0/0</a:t>
            </a:r>
          </a:p>
          <a:p>
            <a:pPr marL="0" indent="0"/>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105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Sep.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57268609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11-24/1374r0 “Minutes for July 2024 plenary” R0 posted to Mentor </a:t>
            </a:r>
          </a:p>
          <a:p>
            <a:pPr marL="0" indent="0"/>
            <a:r>
              <a:rPr lang="en-US" b="0" dirty="0"/>
              <a:t>Aug. 2</a:t>
            </a:r>
            <a:r>
              <a:rPr lang="en-US" b="0" baseline="30000" dirty="0"/>
              <a:t>nd</a:t>
            </a:r>
            <a:r>
              <a:rPr lang="en-US" b="0" dirty="0"/>
              <a:t>. </a:t>
            </a:r>
          </a:p>
          <a:p>
            <a:endParaRPr lang="en-US" dirty="0"/>
          </a:p>
          <a:p>
            <a:r>
              <a:rPr lang="en-US" dirty="0"/>
              <a:t>Motion </a:t>
            </a:r>
            <a:r>
              <a:rPr lang="en-US" b="0" dirty="0"/>
              <a:t>(202409-01):</a:t>
            </a:r>
          </a:p>
          <a:p>
            <a:pPr marL="0" indent="0"/>
            <a:r>
              <a:rPr lang="en-US" b="0" dirty="0"/>
              <a:t>Move to approve document 11-24/1374r0 as </a:t>
            </a:r>
            <a:r>
              <a:rPr lang="en-US" b="0" dirty="0" err="1"/>
              <a:t>TGbk</a:t>
            </a:r>
            <a:r>
              <a:rPr lang="en-US" b="0" dirty="0"/>
              <a:t> meeting minutes for the 2024 July meeting week.</a:t>
            </a:r>
          </a:p>
          <a:p>
            <a:pPr marL="0" indent="0"/>
            <a:endParaRPr lang="en-US" b="0" dirty="0"/>
          </a:p>
          <a:p>
            <a:r>
              <a:rPr lang="en-US" b="0" dirty="0"/>
              <a:t>Moved by: Dibakar Das</a:t>
            </a:r>
          </a:p>
          <a:p>
            <a:r>
              <a:rPr lang="en-US" b="0" dirty="0"/>
              <a:t>Seconded by: Roy Want </a:t>
            </a:r>
          </a:p>
          <a:p>
            <a:r>
              <a:rPr lang="en-US" b="0" dirty="0"/>
              <a:t>Results (Y/N/A): motion passes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28234977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11-24/1605r0 “Minutes for telecons August-Sep 2024” R0 posted to Mentor  Sep. 9</a:t>
            </a:r>
            <a:r>
              <a:rPr lang="en-US" b="0" baseline="30000" dirty="0"/>
              <a:t>th</a:t>
            </a:r>
            <a:r>
              <a:rPr lang="en-US" b="0" dirty="0"/>
              <a:t>. </a:t>
            </a:r>
          </a:p>
          <a:p>
            <a:endParaRPr lang="en-US" dirty="0"/>
          </a:p>
          <a:p>
            <a:r>
              <a:rPr lang="en-US" dirty="0"/>
              <a:t>Motion </a:t>
            </a:r>
            <a:r>
              <a:rPr lang="en-US" b="0" dirty="0"/>
              <a:t>(202409-02):</a:t>
            </a:r>
          </a:p>
          <a:p>
            <a:pPr marL="0" indent="0"/>
            <a:r>
              <a:rPr lang="en-US" b="0" dirty="0"/>
              <a:t>Move to approve document 11-24/1605r0 as </a:t>
            </a:r>
            <a:r>
              <a:rPr lang="en-US" b="0" dirty="0" err="1"/>
              <a:t>TGbk</a:t>
            </a:r>
            <a:r>
              <a:rPr lang="en-US" b="0" dirty="0"/>
              <a:t> meeting minutes for telecons running between the 2024 July and Sep. meeting weeks.</a:t>
            </a:r>
          </a:p>
          <a:p>
            <a:pPr marL="0" indent="0"/>
            <a:endParaRPr lang="en-US" b="0" dirty="0"/>
          </a:p>
          <a:p>
            <a:r>
              <a:rPr lang="en-US" b="0" dirty="0"/>
              <a:t>Moved by: Dibakar Das</a:t>
            </a:r>
          </a:p>
          <a:p>
            <a:r>
              <a:rPr lang="en-US" b="0" dirty="0"/>
              <a:t>Seconded by: Roy Want </a:t>
            </a:r>
          </a:p>
          <a:p>
            <a:r>
              <a:rPr lang="en-US" b="0" dirty="0"/>
              <a:t>Results (Y/N/A): motion passes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00478379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LB287 CR</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(202409-03):</a:t>
            </a:r>
            <a:endParaRPr lang="en-US" dirty="0"/>
          </a:p>
          <a:p>
            <a:pPr marL="0" indent="0"/>
            <a:r>
              <a:rPr lang="en-US" b="0" dirty="0"/>
              <a:t>Move to adopt the resolution depicted by document 11-24-1419r1 for CIDs 3000, </a:t>
            </a:r>
          </a:p>
          <a:p>
            <a:pPr marL="0" indent="0"/>
            <a:r>
              <a:rPr lang="en-US" b="0" dirty="0"/>
              <a:t>3001, 3002, 3003, 3004, 3005, 3006, 3007 and 3008 received in LB287 </a:t>
            </a:r>
          </a:p>
          <a:p>
            <a:pPr marL="0" indent="0"/>
            <a:r>
              <a:rPr lang="en-US" b="0" dirty="0"/>
              <a:t>(9 CIDs total). </a:t>
            </a:r>
          </a:p>
          <a:p>
            <a:endParaRPr lang="en-US" b="0" dirty="0"/>
          </a:p>
          <a:p>
            <a:r>
              <a:rPr lang="en-US" b="0" dirty="0"/>
              <a:t>Moved:  Roy Want</a:t>
            </a:r>
          </a:p>
          <a:p>
            <a:r>
              <a:rPr lang="en-US" b="0" dirty="0"/>
              <a:t>Seconded: Christian Berger</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3AA78-BA0C-566A-A518-76C709B67CEB}"/>
              </a:ext>
            </a:extLst>
          </p:cNvPr>
          <p:cNvSpPr>
            <a:spLocks noGrp="1"/>
          </p:cNvSpPr>
          <p:nvPr>
            <p:ph type="title"/>
          </p:nvPr>
        </p:nvSpPr>
        <p:spPr>
          <a:xfrm>
            <a:off x="914401" y="685801"/>
            <a:ext cx="10361084" cy="654967"/>
          </a:xfrm>
        </p:spPr>
        <p:txBody>
          <a:bodyPr/>
          <a:lstStyle/>
          <a:p>
            <a:r>
              <a:rPr lang="fr-FR" dirty="0"/>
              <a:t>P802.11bk </a:t>
            </a:r>
            <a:r>
              <a:rPr lang="fr-FR" dirty="0" err="1"/>
              <a:t>Unconditional</a:t>
            </a:r>
            <a:r>
              <a:rPr lang="fr-FR" dirty="0"/>
              <a:t> SA Ballot</a:t>
            </a:r>
            <a:endParaRPr lang="en-US" dirty="0"/>
          </a:p>
        </p:txBody>
      </p:sp>
      <p:sp>
        <p:nvSpPr>
          <p:cNvPr id="3" name="Content Placeholder 2">
            <a:extLst>
              <a:ext uri="{FF2B5EF4-FFF2-40B4-BE49-F238E27FC236}">
                <a16:creationId xmlns:a16="http://schemas.microsoft.com/office/drawing/2014/main" id="{D5A66D38-B96C-3CD5-A148-D34E1706AE31}"/>
              </a:ext>
            </a:extLst>
          </p:cNvPr>
          <p:cNvSpPr>
            <a:spLocks noGrp="1"/>
          </p:cNvSpPr>
          <p:nvPr>
            <p:ph idx="1"/>
          </p:nvPr>
        </p:nvSpPr>
        <p:spPr>
          <a:xfrm>
            <a:off x="914401" y="1628801"/>
            <a:ext cx="10361084" cy="4465614"/>
          </a:xfrm>
        </p:spPr>
        <p:txBody>
          <a:bodyPr/>
          <a:lstStyle/>
          <a:p>
            <a:r>
              <a:rPr lang="en-US" dirty="0"/>
              <a:t>Motion (</a:t>
            </a:r>
            <a:r>
              <a:rPr lang="en-US" b="0" dirty="0"/>
              <a:t>202409-04):</a:t>
            </a:r>
            <a:endParaRPr lang="en-US" dirty="0"/>
          </a:p>
          <a:p>
            <a:r>
              <a:rPr lang="en-US" b="0" dirty="0"/>
              <a:t>Approve document 11-24-1446r1 as the report to the IEEE 802 LMSC on the requirements for unconditional approval to forward P802.11bk  D3.0 to SA Ballot, and</a:t>
            </a:r>
          </a:p>
          <a:p>
            <a:r>
              <a:rPr lang="en-US" b="0" dirty="0"/>
              <a:t>Request the IEEE 802 LMSC to unconditionally approve forwarding P802.11bk D3.0 to SA ballot.</a:t>
            </a:r>
          </a:p>
          <a:p>
            <a:r>
              <a:rPr lang="en-US" dirty="0"/>
              <a:t>Moved:  Stephen </a:t>
            </a:r>
            <a:r>
              <a:rPr lang="en-US" dirty="0" err="1"/>
              <a:t>Mccann</a:t>
            </a:r>
            <a:r>
              <a:rPr lang="en-US" dirty="0"/>
              <a:t> </a:t>
            </a:r>
          </a:p>
          <a:p>
            <a:r>
              <a:rPr lang="en-US" dirty="0"/>
              <a:t>Second: Ali Raissinia </a:t>
            </a:r>
          </a:p>
          <a:p>
            <a:endParaRPr lang="en-US" dirty="0"/>
          </a:p>
          <a:p>
            <a:r>
              <a:rPr lang="en-US" dirty="0"/>
              <a:t>Result: Yes: 14, No: 0, Abstain: 1 (Motion passes)</a:t>
            </a:r>
          </a:p>
          <a:p>
            <a:endParaRPr lang="en-US" dirty="0"/>
          </a:p>
        </p:txBody>
      </p:sp>
      <p:sp>
        <p:nvSpPr>
          <p:cNvPr id="4" name="Slide Number Placeholder 3">
            <a:extLst>
              <a:ext uri="{FF2B5EF4-FFF2-40B4-BE49-F238E27FC236}">
                <a16:creationId xmlns:a16="http://schemas.microsoft.com/office/drawing/2014/main" id="{C191E3C5-F318-771F-84BD-192F9A6F1928}"/>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78460CF7-AFBC-F7DD-06A7-F2AD80E039A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DF97481-9B50-63B2-51FA-40F3F9C3B7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30339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1B20-473E-43F1-12C4-EB153E4D5BD1}"/>
              </a:ext>
            </a:extLst>
          </p:cNvPr>
          <p:cNvSpPr>
            <a:spLocks noGrp="1"/>
          </p:cNvSpPr>
          <p:nvPr>
            <p:ph type="title"/>
          </p:nvPr>
        </p:nvSpPr>
        <p:spPr/>
        <p:txBody>
          <a:bodyPr/>
          <a:lstStyle/>
          <a:p>
            <a:r>
              <a:rPr lang="en-US" dirty="0" err="1"/>
              <a:t>TGbk</a:t>
            </a:r>
            <a:r>
              <a:rPr lang="en-US" dirty="0"/>
              <a:t> CSD Re-affirmation</a:t>
            </a:r>
          </a:p>
        </p:txBody>
      </p:sp>
      <p:sp>
        <p:nvSpPr>
          <p:cNvPr id="3" name="Content Placeholder 2">
            <a:extLst>
              <a:ext uri="{FF2B5EF4-FFF2-40B4-BE49-F238E27FC236}">
                <a16:creationId xmlns:a16="http://schemas.microsoft.com/office/drawing/2014/main" id="{22492CB3-4B6C-3124-0061-D46A2A74B677}"/>
              </a:ext>
            </a:extLst>
          </p:cNvPr>
          <p:cNvSpPr>
            <a:spLocks noGrp="1"/>
          </p:cNvSpPr>
          <p:nvPr>
            <p:ph idx="1"/>
          </p:nvPr>
        </p:nvSpPr>
        <p:spPr/>
        <p:txBody>
          <a:bodyPr/>
          <a:lstStyle/>
          <a:p>
            <a:r>
              <a:rPr lang="en-US" sz="2400" dirty="0">
                <a:solidFill>
                  <a:schemeClr val="tx1"/>
                </a:solidFill>
              </a:rPr>
              <a:t>Motion </a:t>
            </a:r>
            <a:r>
              <a:rPr lang="en-US" dirty="0"/>
              <a:t>(</a:t>
            </a:r>
            <a:r>
              <a:rPr lang="en-US" b="0" dirty="0"/>
              <a:t>202409-05)</a:t>
            </a:r>
            <a:r>
              <a:rPr lang="en-US" sz="2400" dirty="0">
                <a:solidFill>
                  <a:schemeClr val="tx1"/>
                </a:solidFill>
              </a:rPr>
              <a:t>:</a:t>
            </a:r>
          </a:p>
          <a:p>
            <a:r>
              <a:rPr lang="en-US" sz="2400" dirty="0">
                <a:solidFill>
                  <a:schemeClr val="tx1"/>
                </a:solidFill>
              </a:rPr>
              <a:t>Re-affirm the P802.11</a:t>
            </a:r>
            <a:r>
              <a:rPr lang="en-US" dirty="0">
                <a:solidFill>
                  <a:schemeClr val="tx1"/>
                </a:solidFill>
              </a:rPr>
              <a:t>bk</a:t>
            </a:r>
            <a:r>
              <a:rPr lang="en-US" sz="2400" dirty="0"/>
              <a:t> </a:t>
            </a:r>
            <a:r>
              <a:rPr lang="en-US" sz="2400" dirty="0">
                <a:solidFill>
                  <a:schemeClr val="tx1"/>
                </a:solidFill>
              </a:rPr>
              <a:t>CSD in ec-23-0155-00-ACSD-p802-11bk</a:t>
            </a:r>
          </a:p>
          <a:p>
            <a:endParaRPr lang="en-US" sz="2400" dirty="0"/>
          </a:p>
          <a:p>
            <a:endParaRPr lang="en-US" sz="2400" dirty="0"/>
          </a:p>
          <a:p>
            <a:r>
              <a:rPr lang="en-US" sz="2400" dirty="0"/>
              <a:t>Moved: Peter Yee </a:t>
            </a:r>
          </a:p>
          <a:p>
            <a:r>
              <a:rPr lang="en-US" dirty="0"/>
              <a:t>Second: Christian Berger</a:t>
            </a:r>
          </a:p>
          <a:p>
            <a:r>
              <a:rPr lang="en-US" sz="2400" dirty="0"/>
              <a:t> </a:t>
            </a:r>
          </a:p>
          <a:p>
            <a:r>
              <a:rPr lang="en-US" sz="2400" dirty="0"/>
              <a:t>Result: Yes: </a:t>
            </a:r>
            <a:r>
              <a:rPr lang="en-US" dirty="0"/>
              <a:t>13</a:t>
            </a:r>
            <a:r>
              <a:rPr lang="en-US" sz="2400" dirty="0"/>
              <a:t>, No: 0, Abstain: 0 (Motion passes)</a:t>
            </a:r>
          </a:p>
          <a:p>
            <a:endParaRPr lang="en-US" dirty="0"/>
          </a:p>
        </p:txBody>
      </p:sp>
      <p:sp>
        <p:nvSpPr>
          <p:cNvPr id="4" name="Slide Number Placeholder 3">
            <a:extLst>
              <a:ext uri="{FF2B5EF4-FFF2-40B4-BE49-F238E27FC236}">
                <a16:creationId xmlns:a16="http://schemas.microsoft.com/office/drawing/2014/main" id="{FD65E984-875C-7AAA-D233-E5760150507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784E99C-DF97-9228-BA87-B506B110FDD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8A038A-AD31-77E2-3631-E162A5776A27}"/>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09219599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1B20-473E-43F1-12C4-EB153E4D5BD1}"/>
              </a:ext>
            </a:extLst>
          </p:cNvPr>
          <p:cNvSpPr>
            <a:spLocks noGrp="1"/>
          </p:cNvSpPr>
          <p:nvPr>
            <p:ph type="title"/>
          </p:nvPr>
        </p:nvSpPr>
        <p:spPr/>
        <p:txBody>
          <a:bodyPr/>
          <a:lstStyle/>
          <a:p>
            <a:r>
              <a:rPr lang="en-US" dirty="0" err="1"/>
              <a:t>TGbk</a:t>
            </a:r>
            <a:r>
              <a:rPr lang="en-US" dirty="0"/>
              <a:t> PAR Re-affirmation</a:t>
            </a:r>
          </a:p>
        </p:txBody>
      </p:sp>
      <p:sp>
        <p:nvSpPr>
          <p:cNvPr id="3" name="Content Placeholder 2">
            <a:extLst>
              <a:ext uri="{FF2B5EF4-FFF2-40B4-BE49-F238E27FC236}">
                <a16:creationId xmlns:a16="http://schemas.microsoft.com/office/drawing/2014/main" id="{22492CB3-4B6C-3124-0061-D46A2A74B677}"/>
              </a:ext>
            </a:extLst>
          </p:cNvPr>
          <p:cNvSpPr>
            <a:spLocks noGrp="1"/>
          </p:cNvSpPr>
          <p:nvPr>
            <p:ph idx="1"/>
          </p:nvPr>
        </p:nvSpPr>
        <p:spPr/>
        <p:txBody>
          <a:bodyPr/>
          <a:lstStyle/>
          <a:p>
            <a:r>
              <a:rPr lang="en-US" sz="2400" dirty="0">
                <a:solidFill>
                  <a:schemeClr val="tx1"/>
                </a:solidFill>
              </a:rPr>
              <a:t>Motion </a:t>
            </a:r>
            <a:r>
              <a:rPr lang="en-US" dirty="0"/>
              <a:t>(</a:t>
            </a:r>
            <a:r>
              <a:rPr lang="en-US" b="0" dirty="0"/>
              <a:t>202409-06)</a:t>
            </a:r>
            <a:r>
              <a:rPr lang="en-US" sz="2400" dirty="0">
                <a:solidFill>
                  <a:schemeClr val="tx1"/>
                </a:solidFill>
              </a:rPr>
              <a:t>:</a:t>
            </a:r>
          </a:p>
          <a:p>
            <a:r>
              <a:rPr lang="en-US" sz="2400" dirty="0">
                <a:solidFill>
                  <a:schemeClr val="tx1"/>
                </a:solidFill>
              </a:rPr>
              <a:t>Re-affirm the P802.11</a:t>
            </a:r>
            <a:r>
              <a:rPr lang="en-US" dirty="0">
                <a:solidFill>
                  <a:schemeClr val="tx1"/>
                </a:solidFill>
              </a:rPr>
              <a:t>bk</a:t>
            </a:r>
            <a:r>
              <a:rPr lang="en-US" sz="2400" dirty="0"/>
              <a:t> </a:t>
            </a:r>
            <a:r>
              <a:rPr lang="en-US" sz="2400" dirty="0">
                <a:solidFill>
                  <a:schemeClr val="tx1"/>
                </a:solidFill>
              </a:rPr>
              <a:t>PAR in</a:t>
            </a:r>
            <a:r>
              <a:rPr lang="en-US" dirty="0">
                <a:solidFill>
                  <a:schemeClr val="tx1"/>
                </a:solidFill>
              </a:rPr>
              <a:t> </a:t>
            </a:r>
            <a:r>
              <a:rPr lang="en-US" sz="2400" dirty="0">
                <a:solidFill>
                  <a:schemeClr val="tx1"/>
                </a:solidFill>
                <a:hlinkClick r:id="rId2"/>
              </a:rPr>
              <a:t>https://grouper.ieee.org/groups/802/11/PARs/P802.11bk.pdf</a:t>
            </a:r>
            <a:r>
              <a:rPr lang="en-US" sz="2400" dirty="0">
                <a:solidFill>
                  <a:schemeClr val="tx1"/>
                </a:solidFill>
              </a:rPr>
              <a:t> </a:t>
            </a:r>
          </a:p>
          <a:p>
            <a:endParaRPr lang="en-US" sz="2400" dirty="0"/>
          </a:p>
          <a:p>
            <a:r>
              <a:rPr lang="en-US" sz="2400" dirty="0"/>
              <a:t>Moved: Christian Berger</a:t>
            </a:r>
          </a:p>
          <a:p>
            <a:r>
              <a:rPr lang="en-US" dirty="0"/>
              <a:t>Second: Roy Want </a:t>
            </a:r>
            <a:endParaRPr lang="en-US" sz="2400" dirty="0"/>
          </a:p>
          <a:p>
            <a:r>
              <a:rPr lang="en-US" sz="2400" dirty="0"/>
              <a:t>Result: Yes: 12, No: 0 , Abstain: 0 motion passes</a:t>
            </a:r>
            <a:endParaRPr lang="en-US" dirty="0"/>
          </a:p>
        </p:txBody>
      </p:sp>
      <p:sp>
        <p:nvSpPr>
          <p:cNvPr id="4" name="Slide Number Placeholder 3">
            <a:extLst>
              <a:ext uri="{FF2B5EF4-FFF2-40B4-BE49-F238E27FC236}">
                <a16:creationId xmlns:a16="http://schemas.microsoft.com/office/drawing/2014/main" id="{FD65E984-875C-7AAA-D233-E57601505076}"/>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C784E99C-DF97-9228-BA87-B506B110FDD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8A038A-AD31-77E2-3631-E162A5776A27}"/>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76928241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a:t>
            </a:r>
            <a:r>
              <a:rPr lang="en-US" sz="2000" b="0"/>
              <a:t>): unanimous </a:t>
            </a:r>
            <a:endParaRPr lang="en-US" sz="2000" b="0" dirty="0"/>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Sep.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1363, 1029, 1391, 1169 (total of 4 CIDs), instruct the technical editor to incorporate it in the P802.11bk draft and grant the editor editorial license. </a:t>
            </a:r>
          </a:p>
          <a:p>
            <a:endParaRPr lang="en-US" b="0" dirty="0"/>
          </a:p>
          <a:p>
            <a:r>
              <a:rPr lang="en-US" b="0" dirty="0"/>
              <a:t>Moved: Julia Feng</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202403-24) </a:t>
            </a:r>
            <a:r>
              <a:rPr lang="en-US" b="0" dirty="0"/>
              <a:t>:</a:t>
            </a:r>
          </a:p>
          <a:p>
            <a:pPr marL="0" indent="0"/>
            <a:r>
              <a:rPr lang="en-US" b="0" dirty="0"/>
              <a:t>Move to adopt the resolution depicted by document 11-24-574r1 for CIDs 1037, 1094, 1005, and 1088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9228162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202403-25) </a:t>
            </a:r>
            <a:r>
              <a:rPr lang="en-US" b="0" dirty="0"/>
              <a:t>:</a:t>
            </a:r>
          </a:p>
          <a:p>
            <a:pPr marL="0" indent="0"/>
            <a:r>
              <a:rPr lang="en-US" b="0" dirty="0"/>
              <a:t>Move to adopt the resolution depicted by document 11-24-607r1 for CIDs </a:t>
            </a:r>
            <a:r>
              <a:rPr lang="pt-BR" b="0" dirty="0"/>
              <a:t>1195, 1214, 1237, 1240, 1248, 1255, 1264, 1289, 1294, 1313 and 1320 </a:t>
            </a:r>
            <a:r>
              <a:rPr lang="en-US" b="0" dirty="0"/>
              <a:t>(total of 11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0180631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202403-26) </a:t>
            </a:r>
            <a:r>
              <a:rPr lang="en-US" b="0" dirty="0"/>
              <a:t>:</a:t>
            </a:r>
          </a:p>
          <a:p>
            <a:pPr marL="0" indent="0"/>
            <a:r>
              <a:rPr lang="en-US" b="0" dirty="0"/>
              <a:t>Move to adopt the resolution depicted by document 11-24-601r4 for CIDs 1162 </a:t>
            </a:r>
            <a:r>
              <a:rPr lang="pt-BR" b="0" dirty="0"/>
              <a:t>and 1164 </a:t>
            </a:r>
            <a:r>
              <a:rPr lang="en-US" b="0" dirty="0"/>
              <a:t>(total of 2 CIDs), instruct the technical editor to incorporate it in the P802.11bk draft and grant the editor editorial license. </a:t>
            </a:r>
          </a:p>
          <a:p>
            <a:endParaRPr lang="en-US" b="0" dirty="0"/>
          </a:p>
          <a:p>
            <a:r>
              <a:rPr lang="en-US" b="0" dirty="0"/>
              <a:t>Moved: Ali Raissinia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2360776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a:t>
            </a:r>
            <a:r>
              <a:rPr lang="en-US" dirty="0" err="1"/>
              <a:t>Reciculation</a:t>
            </a:r>
            <a:r>
              <a:rPr lang="en-US" dirty="0"/>
              <a:t>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202403-27: </a:t>
            </a:r>
            <a:r>
              <a:rPr lang="en-US" dirty="0" err="1"/>
              <a:t>TGbk</a:t>
            </a:r>
            <a:r>
              <a:rPr lang="en-US" dirty="0"/>
              <a:t> re-circulation letter ballot</a:t>
            </a:r>
          </a:p>
          <a:p>
            <a:pPr marL="0" indent="0"/>
            <a:r>
              <a:rPr lang="en-US" b="0" dirty="0"/>
              <a:t>Having approved comment resolutions for all of the comments received from LB279 on P802.11bk D1.0 as contained in documents </a:t>
            </a:r>
            <a:r>
              <a:rPr lang="en-US" b="0" dirty="0">
                <a:hlinkClick r:id="rId2"/>
              </a:rPr>
              <a:t>11-24-13r7</a:t>
            </a:r>
            <a:r>
              <a:rPr lang="en-US" b="0" dirty="0"/>
              <a:t>, </a:t>
            </a:r>
            <a:r>
              <a:rPr lang="en-US" b="0" dirty="0">
                <a:hlinkClick r:id="rId3"/>
              </a:rPr>
              <a:t>11-24-232r2</a:t>
            </a:r>
            <a:r>
              <a:rPr lang="en-US" b="0" dirty="0"/>
              <a:t>, </a:t>
            </a:r>
            <a:r>
              <a:rPr lang="en-US" b="0" dirty="0">
                <a:hlinkClick r:id="rId4"/>
              </a:rPr>
              <a:t>11-24-574r1</a:t>
            </a:r>
            <a:r>
              <a:rPr lang="en-US" b="0" dirty="0"/>
              <a:t>, 1</a:t>
            </a:r>
            <a:r>
              <a:rPr lang="en-US" b="0" dirty="0">
                <a:hlinkClick r:id="rId5"/>
              </a:rPr>
              <a:t>1-24-607r1</a:t>
            </a:r>
            <a:r>
              <a:rPr lang="en-US" b="0" dirty="0"/>
              <a:t> and </a:t>
            </a:r>
            <a:r>
              <a:rPr lang="en-US" b="0" dirty="0">
                <a:hlinkClick r:id="rId6"/>
              </a:rPr>
              <a:t>11-24-601r4</a:t>
            </a:r>
            <a:r>
              <a:rPr lang="en-US" b="0" dirty="0"/>
              <a:t>, Instruct the editor to prepare D2.0 incorporating these resolutions and,</a:t>
            </a:r>
          </a:p>
          <a:p>
            <a:pPr marL="0" indent="0"/>
            <a:r>
              <a:rPr lang="en-US" b="0" dirty="0"/>
              <a:t>Approve a 15 day Working Group Recirculation Ballot asking the question “Should P802.11bk D2.0 be forwarded to SA Ballot?”</a:t>
            </a:r>
          </a:p>
          <a:p>
            <a:pPr marL="0" indent="0"/>
            <a:endParaRPr lang="en-US" b="0" dirty="0"/>
          </a:p>
          <a:p>
            <a:pPr marL="0" indent="0"/>
            <a:r>
              <a:rPr lang="en-US" b="0" dirty="0"/>
              <a:t>Moved: Roy Want			Second: Dibakar Das</a:t>
            </a:r>
          </a:p>
          <a:p>
            <a:pPr marL="0" indent="0"/>
            <a:r>
              <a:rPr lang="en-US" b="0" dirty="0"/>
              <a:t>Results: 8/0/1</a:t>
            </a:r>
          </a:p>
          <a:p>
            <a:pPr marL="0" indent="0"/>
            <a:r>
              <a:rPr lang="en-US" b="0"/>
              <a:t>Motion passes</a:t>
            </a:r>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Sep.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26950262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11-24/899 “Meeting minutes </a:t>
            </a:r>
            <a:r>
              <a:rPr lang="en-US" b="0" dirty="0" err="1"/>
              <a:t>april</a:t>
            </a:r>
            <a:r>
              <a:rPr lang="en-US" b="0" dirty="0"/>
              <a:t>-may 2024” R0 posted to Mentor May 12</a:t>
            </a:r>
            <a:r>
              <a:rPr lang="en-US" b="0" baseline="30000" dirty="0"/>
              <a:t>th</a:t>
            </a:r>
            <a:r>
              <a:rPr lang="en-US" b="0" dirty="0"/>
              <a:t>, and R1 posted May 13</a:t>
            </a:r>
            <a:r>
              <a:rPr lang="en-US" b="0" baseline="30000" dirty="0"/>
              <a:t>th</a:t>
            </a:r>
            <a:r>
              <a:rPr lang="en-US" b="0" dirty="0"/>
              <a:t>. </a:t>
            </a:r>
          </a:p>
          <a:p>
            <a:endParaRPr lang="en-US" dirty="0"/>
          </a:p>
          <a:p>
            <a:r>
              <a:rPr lang="en-US" dirty="0"/>
              <a:t>Motion </a:t>
            </a:r>
            <a:r>
              <a:rPr lang="en-US" b="0" dirty="0"/>
              <a:t>(202405-02):</a:t>
            </a:r>
          </a:p>
          <a:p>
            <a:pPr marL="0" indent="0"/>
            <a:r>
              <a:rPr lang="en-US" b="0" dirty="0"/>
              <a:t>Move to approve document 11-24/899r1 as </a:t>
            </a:r>
            <a:r>
              <a:rPr lang="en-US" b="0" dirty="0" err="1"/>
              <a:t>TGbk</a:t>
            </a:r>
            <a:r>
              <a:rPr lang="en-US" b="0" dirty="0"/>
              <a:t> meeting minutes for telecon running between March and May 2024 IEEE meeting weeks.</a:t>
            </a:r>
          </a:p>
          <a:p>
            <a:pPr marL="0" indent="0"/>
            <a:endParaRPr lang="en-US" b="0" dirty="0"/>
          </a:p>
          <a:p>
            <a:r>
              <a:rPr lang="en-US" b="0" dirty="0"/>
              <a:t>Moved by: Dibakar Das</a:t>
            </a:r>
          </a:p>
          <a:p>
            <a:r>
              <a:rPr lang="en-US" b="0" dirty="0"/>
              <a:t>Seconded by: Roy Want</a:t>
            </a:r>
          </a:p>
          <a:p>
            <a:r>
              <a:rPr lang="en-US" b="0" dirty="0"/>
              <a:t>Results (Y/N/A</a:t>
            </a:r>
            <a:r>
              <a:rPr lang="en-US" b="0"/>
              <a:t>):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9198421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202405-</a:t>
            </a:r>
            <a:r>
              <a:rPr lang="en-US" b="0" dirty="0"/>
              <a:t>03</a:t>
            </a:r>
            <a:r>
              <a:rPr lang="en-US" sz="2400" b="0" dirty="0"/>
              <a:t>): </a:t>
            </a:r>
          </a:p>
          <a:p>
            <a:pPr marL="0" indent="0"/>
            <a:r>
              <a:rPr lang="en-US" sz="2400" b="0" dirty="0"/>
              <a:t>Move to approve Ali Raissinia and Assaf Kasher as </a:t>
            </a:r>
            <a:r>
              <a:rPr lang="en-US" sz="2400" b="0" dirty="0" err="1"/>
              <a:t>TGbk</a:t>
            </a:r>
            <a:r>
              <a:rPr lang="en-US" sz="2400" b="0" dirty="0"/>
              <a:t> vice chairs.</a:t>
            </a:r>
          </a:p>
          <a:p>
            <a:endParaRPr lang="en-US" sz="2400" b="0" dirty="0"/>
          </a:p>
          <a:p>
            <a:r>
              <a:rPr lang="en-US" sz="2400" b="0" dirty="0"/>
              <a:t>Moved by: Roy Want</a:t>
            </a:r>
          </a:p>
          <a:p>
            <a:r>
              <a:rPr lang="en-US" sz="2400" b="0" dirty="0"/>
              <a:t>Seconded by: Dibakar</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a:t>
            </a:r>
            <a:r>
              <a:rPr lang="en-US" b="0" dirty="0"/>
              <a:t>4</a:t>
            </a:r>
            <a:r>
              <a:rPr lang="en-US" sz="2400" b="0" dirty="0"/>
              <a:t>05-0</a:t>
            </a:r>
            <a:r>
              <a:rPr lang="en-US" b="0" dirty="0"/>
              <a:t>4</a:t>
            </a:r>
            <a:r>
              <a:rPr lang="en-US" sz="2400" b="0" dirty="0"/>
              <a:t>): </a:t>
            </a:r>
          </a:p>
          <a:p>
            <a:pPr marL="0" indent="0"/>
            <a:r>
              <a:rPr lang="en-US" sz="2400" b="0" dirty="0"/>
              <a:t>Move to reaffirm Dibakar Das as </a:t>
            </a:r>
            <a:r>
              <a:rPr lang="en-US" sz="2400" b="0" dirty="0" err="1"/>
              <a:t>TGbk</a:t>
            </a:r>
            <a:r>
              <a:rPr lang="en-US" sz="2400" b="0" dirty="0"/>
              <a:t> secretary. </a:t>
            </a:r>
          </a:p>
          <a:p>
            <a:endParaRPr lang="en-US" sz="2400" b="0" dirty="0"/>
          </a:p>
          <a:p>
            <a:r>
              <a:rPr lang="en-US" sz="2400" b="0" dirty="0"/>
              <a:t>Moved by: Roy Want </a:t>
            </a:r>
          </a:p>
          <a:p>
            <a:r>
              <a:rPr lang="en-US" sz="2400" b="0" dirty="0"/>
              <a:t>Seconded by: Christian Berger</a:t>
            </a:r>
          </a:p>
          <a:p>
            <a:r>
              <a:rPr lang="en-US" sz="2400" b="0" dirty="0"/>
              <a:t>Results (Y/N/A): unanimous</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1870561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202405-05) </a:t>
            </a:r>
            <a:r>
              <a:rPr lang="en-US" b="0" dirty="0"/>
              <a:t>:</a:t>
            </a:r>
          </a:p>
          <a:p>
            <a:pPr marL="0" indent="0"/>
            <a:r>
              <a:rPr lang="en-US" b="0" dirty="0"/>
              <a:t>Move to adopt the resolution depicted by document 11-24-787r2 for CIDs 2017, 2018, 2023, 2095, 2024, 2045, 2046, 2047, 2048, 2079, 2080, 2086, 2087, 2129, and 2130 (15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67400143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202405-06) </a:t>
            </a:r>
            <a:r>
              <a:rPr lang="en-US" b="0" dirty="0"/>
              <a:t>:</a:t>
            </a:r>
          </a:p>
          <a:p>
            <a:pPr marL="0" indent="0"/>
            <a:r>
              <a:rPr lang="en-US" b="0" dirty="0"/>
              <a:t>Move to adopt the resolution depicted by document 11-24-788r2 for CIDs 2049, 2067, 2069, 2073, 2074, 2085, 2090, 2100, 2102, 2123, 2124, 2128 and 2131 (13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2719705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202405-07) </a:t>
            </a:r>
            <a:r>
              <a:rPr lang="en-US" b="0" dirty="0"/>
              <a:t>:</a:t>
            </a:r>
          </a:p>
          <a:p>
            <a:pPr marL="0" indent="0"/>
            <a:r>
              <a:rPr lang="en-US" b="0" dirty="0"/>
              <a:t>Move to adopt the resolution depicted by document 11-24-785r4 for CIDs 2094, 2026, 2027, 2098, 2029, 2030, 2050, 2052, 2053 and 2058 (total of 10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7682816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202405-08) </a:t>
            </a:r>
            <a:r>
              <a:rPr lang="en-US" b="0" dirty="0"/>
              <a:t>:</a:t>
            </a:r>
          </a:p>
          <a:p>
            <a:pPr marL="0" indent="0"/>
            <a:r>
              <a:rPr lang="en-US" b="0" dirty="0"/>
              <a:t>Move to adopt the resolution depicted by document 11-24-845r2 for CIDs 2057, 2062, 2063, 2108, 2109, 2110 and 2111 (total of 7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a:t>
            </a:r>
            <a:r>
              <a:rPr lang="en-US" b="0"/>
              <a:t>): unanimous</a:t>
            </a:r>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910045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202405-09) </a:t>
            </a:r>
            <a:r>
              <a:rPr lang="en-US" b="0" dirty="0"/>
              <a:t>:</a:t>
            </a:r>
          </a:p>
          <a:p>
            <a:pPr marL="0" indent="0"/>
            <a:r>
              <a:rPr lang="en-US" b="0" dirty="0"/>
              <a:t>Move to adopt the resolution depicted by document 11-24-846r1 for CIDs 2068, 2101, 2103, and 2104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53538616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11-24-944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202405-10) </a:t>
            </a:r>
            <a:r>
              <a:rPr lang="en-US" b="0" dirty="0"/>
              <a:t>:</a:t>
            </a:r>
          </a:p>
          <a:p>
            <a:pPr marL="0" indent="0"/>
            <a:r>
              <a:rPr lang="en-US" b="0" dirty="0"/>
              <a:t>Move to adopt the resolution depicted by document 11-24-944r1 for CID 2051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95866828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11-24/1025 “Minutes for May 2024 interim” R0 posted to Mentor June 14</a:t>
            </a:r>
            <a:r>
              <a:rPr lang="en-US" b="0" baseline="30000" dirty="0"/>
              <a:t>th</a:t>
            </a:r>
            <a:r>
              <a:rPr lang="en-US" b="0" dirty="0"/>
              <a:t>. </a:t>
            </a:r>
          </a:p>
          <a:p>
            <a:endParaRPr lang="en-US" dirty="0"/>
          </a:p>
          <a:p>
            <a:r>
              <a:rPr lang="en-US" dirty="0"/>
              <a:t>Motion </a:t>
            </a:r>
            <a:r>
              <a:rPr lang="en-US" b="0" dirty="0"/>
              <a:t>(202407-01):</a:t>
            </a:r>
          </a:p>
          <a:p>
            <a:pPr marL="0" indent="0"/>
            <a:r>
              <a:rPr lang="en-US" b="0" dirty="0"/>
              <a:t>Move to approve document 11-24/1025r0 as </a:t>
            </a:r>
            <a:r>
              <a:rPr lang="en-US" b="0" dirty="0" err="1"/>
              <a:t>TGbk</a:t>
            </a:r>
            <a:r>
              <a:rPr lang="en-US" b="0" dirty="0"/>
              <a:t> meeting minutes for the 2024 May meeting week.</a:t>
            </a:r>
          </a:p>
          <a:p>
            <a:pPr marL="0" indent="0"/>
            <a:endParaRPr lang="en-US" b="0" dirty="0"/>
          </a:p>
          <a:p>
            <a:r>
              <a:rPr lang="en-US" b="0" dirty="0"/>
              <a:t>Moved by: Dibakar Das</a:t>
            </a:r>
          </a:p>
          <a:p>
            <a:r>
              <a:rPr lang="en-US" b="0" dirty="0"/>
              <a:t>Seconded by: Christian Berger</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38616849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7DC7-CA46-6B19-529B-4AA62F53DF40}"/>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EA4C0569-F6A9-B758-0FD4-0148344E0EF4}"/>
              </a:ext>
            </a:extLst>
          </p:cNvPr>
          <p:cNvSpPr>
            <a:spLocks noGrp="1"/>
          </p:cNvSpPr>
          <p:nvPr>
            <p:ph idx="1"/>
          </p:nvPr>
        </p:nvSpPr>
        <p:spPr/>
        <p:txBody>
          <a:bodyPr/>
          <a:lstStyle/>
          <a:p>
            <a:r>
              <a:rPr lang="en-US" dirty="0"/>
              <a:t>Motion </a:t>
            </a:r>
            <a:r>
              <a:rPr lang="en-US" b="0" dirty="0"/>
              <a:t>(202407-02):</a:t>
            </a:r>
          </a:p>
          <a:p>
            <a:pPr marL="0" indent="0"/>
            <a:r>
              <a:rPr lang="en-US" b="0" dirty="0"/>
              <a:t>Move to approve document 11-24/1223r1 as </a:t>
            </a:r>
            <a:r>
              <a:rPr lang="en-US" b="0" dirty="0" err="1"/>
              <a:t>TGbk</a:t>
            </a:r>
            <a:r>
              <a:rPr lang="en-US" b="0" dirty="0"/>
              <a:t> meeting minutes for telecon running between May and July 2024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a:p>
            <a:endParaRPr lang="en-US" dirty="0">
              <a:solidFill>
                <a:srgbClr val="FF0000"/>
              </a:solidFill>
            </a:endParaRPr>
          </a:p>
          <a:p>
            <a:endParaRPr lang="en-US" dirty="0">
              <a:solidFill>
                <a:srgbClr val="FF0000"/>
              </a:solidFill>
            </a:endParaRPr>
          </a:p>
        </p:txBody>
      </p:sp>
      <p:sp>
        <p:nvSpPr>
          <p:cNvPr id="4" name="Slide Number Placeholder 3">
            <a:extLst>
              <a:ext uri="{FF2B5EF4-FFF2-40B4-BE49-F238E27FC236}">
                <a16:creationId xmlns:a16="http://schemas.microsoft.com/office/drawing/2014/main" id="{79F25011-4B6B-FABA-EF08-425264F7CA1B}"/>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03F947B-C902-70E0-2539-86A13B8BA2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645535-7D74-CD53-6EA9-1106F17DC753}"/>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10832926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11-24-951</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p:txBody>
          <a:bodyPr/>
          <a:lstStyle/>
          <a:p>
            <a:r>
              <a:rPr lang="en-US" dirty="0"/>
              <a:t>Motion </a:t>
            </a:r>
            <a:r>
              <a:rPr lang="en-US" b="0" dirty="0"/>
              <a:t>(202407-03)</a:t>
            </a:r>
            <a:r>
              <a:rPr lang="en-US" dirty="0"/>
              <a:t> :</a:t>
            </a:r>
          </a:p>
          <a:p>
            <a:pPr marL="0" indent="0"/>
            <a:r>
              <a:rPr lang="en-US" b="0" dirty="0"/>
              <a:t>Move to adopt the resolution depicted by document 11-24-951r1 for CIDs 2004, 2005, 2006, 2009, 2016, 2037, 2038, 2039, 2043, 2044, 2055 (11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 </a:t>
            </a:r>
            <a:r>
              <a:rPr lang="en-US" b="0" dirty="0"/>
              <a:t>Christian Berger</a:t>
            </a:r>
          </a:p>
          <a:p>
            <a:r>
              <a:rPr lang="en-US" dirty="0"/>
              <a:t>Results (Y/N/A): </a:t>
            </a:r>
            <a:r>
              <a:rPr lang="en-US" b="0" dirty="0"/>
              <a:t>unanimous </a:t>
            </a:r>
            <a:endParaRPr lang="en-US" dirty="0"/>
          </a:p>
          <a:p>
            <a:r>
              <a:rPr lang="en-US" sz="1400" b="0" dirty="0"/>
              <a:t>Results from June 4</a:t>
            </a:r>
            <a:r>
              <a:rPr lang="en-US" sz="1400" b="0" baseline="30000" dirty="0"/>
              <a:t>th</a:t>
            </a:r>
            <a:r>
              <a:rPr lang="en-US" sz="1400" b="0" dirty="0"/>
              <a:t> telecon </a:t>
            </a:r>
            <a:r>
              <a:rPr lang="en-US" sz="1400" b="0" dirty="0" err="1"/>
              <a:t>strawpoll</a:t>
            </a:r>
            <a:r>
              <a:rPr lang="en-US" sz="1400" b="0" dirty="0"/>
              <a:t> (Y/N/A): 4/0/0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15241688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11-24-958</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a:xfrm>
            <a:off x="407368" y="1981201"/>
            <a:ext cx="11377264" cy="4113213"/>
          </a:xfrm>
        </p:spPr>
        <p:txBody>
          <a:bodyPr/>
          <a:lstStyle/>
          <a:p>
            <a:r>
              <a:rPr lang="en-US" dirty="0"/>
              <a:t>Motion </a:t>
            </a:r>
            <a:r>
              <a:rPr lang="en-US" b="0" dirty="0"/>
              <a:t>(202407-04) </a:t>
            </a:r>
            <a:r>
              <a:rPr lang="en-US" dirty="0"/>
              <a:t>:</a:t>
            </a:r>
          </a:p>
          <a:p>
            <a:pPr marL="0" indent="0"/>
            <a:r>
              <a:rPr lang="en-US" b="0" dirty="0"/>
              <a:t>Move to adopt the resolution depicted by document 11-24-958r2 for CIDs 2041, 2071, 2075, 2076, 2078, 2112, 2115, 2117, 2118, 2119, 2121, 2127, 2132 (13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a:t>
            </a:r>
            <a:r>
              <a:rPr lang="en-US" b="0" dirty="0"/>
              <a:t> Christian Berger</a:t>
            </a:r>
            <a:endParaRPr lang="en-US" dirty="0"/>
          </a:p>
          <a:p>
            <a:r>
              <a:rPr lang="en-US" dirty="0"/>
              <a:t>Results (Y/N/A): </a:t>
            </a:r>
            <a:r>
              <a:rPr lang="en-US" b="0" dirty="0"/>
              <a:t>unanimous</a:t>
            </a:r>
          </a:p>
          <a:p>
            <a:r>
              <a:rPr lang="en-US" sz="1400" b="0" dirty="0"/>
              <a:t>Results from July 9</a:t>
            </a:r>
            <a:r>
              <a:rPr lang="en-US" sz="1400" b="0" baseline="30000" dirty="0"/>
              <a:t>th</a:t>
            </a:r>
            <a:r>
              <a:rPr lang="en-US" sz="1400" b="0" dirty="0"/>
              <a:t> telecon </a:t>
            </a:r>
            <a:r>
              <a:rPr lang="en-US" sz="1400" b="0" dirty="0" err="1"/>
              <a:t>strawpoll</a:t>
            </a:r>
            <a:r>
              <a:rPr lang="en-US" sz="1400" b="0" dirty="0"/>
              <a:t> (Y/N/A): 7/0/0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23434394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208086</TotalTime>
  <Words>8478</Words>
  <Application>Microsoft Office PowerPoint</Application>
  <PresentationFormat>Widescreen</PresentationFormat>
  <Paragraphs>1256</Paragraphs>
  <Slides>116</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116</vt:i4>
      </vt:variant>
    </vt:vector>
  </HeadingPairs>
  <TitlesOfParts>
    <vt:vector size="121"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Submission 11-24-574</vt:lpstr>
      <vt:lpstr>Submission 11-24-607</vt:lpstr>
      <vt:lpstr>Submission 11-24-601</vt:lpstr>
      <vt:lpstr>P802.11bk Reciculation WG ballot</vt:lpstr>
      <vt:lpstr>Approval of previous meeting minutes</vt:lpstr>
      <vt:lpstr>TG vice chair affirmation</vt:lpstr>
      <vt:lpstr>TG secretary affirmation</vt:lpstr>
      <vt:lpstr>Submission 11-24-787</vt:lpstr>
      <vt:lpstr>Submission 11-24-788</vt:lpstr>
      <vt:lpstr>Submission 11-24-785</vt:lpstr>
      <vt:lpstr>Submission 11-24-845</vt:lpstr>
      <vt:lpstr>Submission 11-24-846</vt:lpstr>
      <vt:lpstr>Submission 11-24-944</vt:lpstr>
      <vt:lpstr>Approval of previous meeting minutes</vt:lpstr>
      <vt:lpstr>Approval of previous meeting minutes</vt:lpstr>
      <vt:lpstr>Submission 11-24-951</vt:lpstr>
      <vt:lpstr>Submission 11-24-958</vt:lpstr>
      <vt:lpstr>Submission 11-24-1073</vt:lpstr>
      <vt:lpstr>MDR Feedback Approval 11-24-879</vt:lpstr>
      <vt:lpstr>Submission 11-24-966</vt:lpstr>
      <vt:lpstr>Submission 11-24-954</vt:lpstr>
      <vt:lpstr>Submission 11-24-1080</vt:lpstr>
      <vt:lpstr>P802.11bk Recirculation WG ballot</vt:lpstr>
      <vt:lpstr>Approval of previous meeting minutes</vt:lpstr>
      <vt:lpstr>Approval of previous meeting minutes</vt:lpstr>
      <vt:lpstr>Approve LB287 CR</vt:lpstr>
      <vt:lpstr>P802.11bk Unconditional SA Ballot</vt:lpstr>
      <vt:lpstr>TGbk CSD Re-affirmation</vt:lpstr>
      <vt:lpstr>TGbk PAR Re-affirmation</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515</cp:revision>
  <cp:lastPrinted>1601-01-01T00:00:00Z</cp:lastPrinted>
  <dcterms:created xsi:type="dcterms:W3CDTF">2018-08-06T10:28:59Z</dcterms:created>
  <dcterms:modified xsi:type="dcterms:W3CDTF">2024-09-10T03:01:13Z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