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2"/>
  </p:notesMasterIdLst>
  <p:handoutMasterIdLst>
    <p:handoutMasterId r:id="rId113"/>
  </p:handoutMasterIdLst>
  <p:sldIdLst>
    <p:sldId id="256" r:id="rId2"/>
    <p:sldId id="257" r:id="rId3"/>
    <p:sldId id="2543" r:id="rId4"/>
    <p:sldId id="2544" r:id="rId5"/>
    <p:sldId id="2545" r:id="rId6"/>
    <p:sldId id="2546" r:id="rId7"/>
    <p:sldId id="2547" r:id="rId8"/>
    <p:sldId id="2548" r:id="rId9"/>
    <p:sldId id="2549" r:id="rId10"/>
    <p:sldId id="2550" r:id="rId11"/>
    <p:sldId id="2551" r:id="rId12"/>
    <p:sldId id="2552" r:id="rId13"/>
    <p:sldId id="2553" r:id="rId14"/>
    <p:sldId id="2554" r:id="rId15"/>
    <p:sldId id="2555" r:id="rId16"/>
    <p:sldId id="2556" r:id="rId17"/>
    <p:sldId id="2557" r:id="rId18"/>
    <p:sldId id="2558" r:id="rId19"/>
    <p:sldId id="2559" r:id="rId20"/>
    <p:sldId id="2560" r:id="rId21"/>
    <p:sldId id="2561" r:id="rId22"/>
    <p:sldId id="2562" r:id="rId23"/>
    <p:sldId id="2563" r:id="rId24"/>
    <p:sldId id="2564" r:id="rId25"/>
    <p:sldId id="2565" r:id="rId26"/>
    <p:sldId id="2567" r:id="rId27"/>
    <p:sldId id="2566" r:id="rId28"/>
    <p:sldId id="2568" r:id="rId29"/>
    <p:sldId id="2569" r:id="rId30"/>
    <p:sldId id="2570" r:id="rId31"/>
    <p:sldId id="2576" r:id="rId32"/>
    <p:sldId id="2571" r:id="rId33"/>
    <p:sldId id="2577" r:id="rId34"/>
    <p:sldId id="2579" r:id="rId35"/>
    <p:sldId id="2578" r:id="rId36"/>
    <p:sldId id="2580" r:id="rId37"/>
    <p:sldId id="2581" r:id="rId38"/>
    <p:sldId id="2582" r:id="rId39"/>
    <p:sldId id="2583" r:id="rId40"/>
    <p:sldId id="2584" r:id="rId41"/>
    <p:sldId id="2585" r:id="rId42"/>
    <p:sldId id="2594" r:id="rId43"/>
    <p:sldId id="2587" r:id="rId44"/>
    <p:sldId id="2589" r:id="rId45"/>
    <p:sldId id="2590" r:id="rId46"/>
    <p:sldId id="2588" r:id="rId47"/>
    <p:sldId id="2586" r:id="rId48"/>
    <p:sldId id="2591" r:id="rId49"/>
    <p:sldId id="2592" r:id="rId50"/>
    <p:sldId id="2593" r:id="rId51"/>
    <p:sldId id="672" r:id="rId52"/>
    <p:sldId id="2595" r:id="rId53"/>
    <p:sldId id="2596" r:id="rId54"/>
    <p:sldId id="2597" r:id="rId55"/>
    <p:sldId id="2598" r:id="rId56"/>
    <p:sldId id="2599" r:id="rId57"/>
    <p:sldId id="2600" r:id="rId58"/>
    <p:sldId id="2601" r:id="rId59"/>
    <p:sldId id="2602" r:id="rId60"/>
    <p:sldId id="2604" r:id="rId61"/>
    <p:sldId id="2603" r:id="rId62"/>
    <p:sldId id="2605" r:id="rId63"/>
    <p:sldId id="2606" r:id="rId64"/>
    <p:sldId id="2607" r:id="rId65"/>
    <p:sldId id="2613" r:id="rId66"/>
    <p:sldId id="2608" r:id="rId67"/>
    <p:sldId id="2615" r:id="rId68"/>
    <p:sldId id="2609" r:id="rId69"/>
    <p:sldId id="2610" r:id="rId70"/>
    <p:sldId id="2611" r:id="rId71"/>
    <p:sldId id="2616" r:id="rId72"/>
    <p:sldId id="2617" r:id="rId73"/>
    <p:sldId id="2614" r:id="rId74"/>
    <p:sldId id="2618" r:id="rId75"/>
    <p:sldId id="2619" r:id="rId76"/>
    <p:sldId id="2620" r:id="rId77"/>
    <p:sldId id="2622" r:id="rId78"/>
    <p:sldId id="2623" r:id="rId79"/>
    <p:sldId id="2624" r:id="rId80"/>
    <p:sldId id="2625" r:id="rId81"/>
    <p:sldId id="2626" r:id="rId82"/>
    <p:sldId id="2627" r:id="rId83"/>
    <p:sldId id="2629" r:id="rId84"/>
    <p:sldId id="2630" r:id="rId85"/>
    <p:sldId id="2631" r:id="rId86"/>
    <p:sldId id="2628" r:id="rId87"/>
    <p:sldId id="2633" r:id="rId88"/>
    <p:sldId id="991" r:id="rId89"/>
    <p:sldId id="992" r:id="rId90"/>
    <p:sldId id="2634" r:id="rId91"/>
    <p:sldId id="2636" r:id="rId92"/>
    <p:sldId id="2637" r:id="rId93"/>
    <p:sldId id="2638" r:id="rId94"/>
    <p:sldId id="2639" r:id="rId95"/>
    <p:sldId id="2640" r:id="rId96"/>
    <p:sldId id="2632" r:id="rId97"/>
    <p:sldId id="2642" r:id="rId98"/>
    <p:sldId id="2635" r:id="rId99"/>
    <p:sldId id="2643" r:id="rId100"/>
    <p:sldId id="2641" r:id="rId101"/>
    <p:sldId id="2644" r:id="rId102"/>
    <p:sldId id="2645" r:id="rId103"/>
    <p:sldId id="2648" r:id="rId104"/>
    <p:sldId id="2649" r:id="rId105"/>
    <p:sldId id="2650" r:id="rId106"/>
    <p:sldId id="2538" r:id="rId107"/>
    <p:sldId id="2541" r:id="rId108"/>
    <p:sldId id="2542" r:id="rId109"/>
    <p:sldId id="2539" r:id="rId110"/>
    <p:sldId id="2540" r:id="rId1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January 2023 IEEE meeting" id="{E5F38EFF-564D-4A4E-9BA6-EC6FCEB6F96D}">
          <p14:sldIdLst>
            <p14:sldId id="2543"/>
            <p14:sldId id="2544"/>
            <p14:sldId id="2545"/>
            <p14:sldId id="2546"/>
            <p14:sldId id="2547"/>
            <p14:sldId id="2548"/>
            <p14:sldId id="2549"/>
            <p14:sldId id="2550"/>
            <p14:sldId id="2551"/>
            <p14:sldId id="2552"/>
            <p14:sldId id="2553"/>
            <p14:sldId id="2554"/>
            <p14:sldId id="2555"/>
            <p14:sldId id="2556"/>
            <p14:sldId id="2557"/>
          </p14:sldIdLst>
        </p14:section>
        <p14:section name="March 2023 IEEE meeting" id="{76797DBD-4CBD-434E-A594-BFF4819591F9}">
          <p14:sldIdLst>
            <p14:sldId id="2558"/>
            <p14:sldId id="2559"/>
            <p14:sldId id="2560"/>
          </p14:sldIdLst>
        </p14:section>
        <p14:section name="May 2023 IEEE meeting" id="{2233E1C0-D565-4E35-BC2D-58A9DE5C162D}">
          <p14:sldIdLst>
            <p14:sldId id="2561"/>
            <p14:sldId id="2562"/>
            <p14:sldId id="2563"/>
            <p14:sldId id="2564"/>
            <p14:sldId id="2565"/>
            <p14:sldId id="2567"/>
            <p14:sldId id="2566"/>
            <p14:sldId id="2568"/>
            <p14:sldId id="2569"/>
            <p14:sldId id="2570"/>
          </p14:sldIdLst>
        </p14:section>
        <p14:section name="July 2023 IEEE meeting" id="{39989FF6-E9DB-439B-9079-8D0DCF6A52EA}">
          <p14:sldIdLst>
            <p14:sldId id="2576"/>
            <p14:sldId id="2571"/>
            <p14:sldId id="2577"/>
            <p14:sldId id="2579"/>
            <p14:sldId id="2578"/>
            <p14:sldId id="2580"/>
            <p14:sldId id="2581"/>
            <p14:sldId id="2582"/>
          </p14:sldIdLst>
        </p14:section>
        <p14:section name="Aug. 2023 Motion telecon" id="{74935304-F017-461E-913D-1AB84E2C5392}">
          <p14:sldIdLst>
            <p14:sldId id="2583"/>
          </p14:sldIdLst>
        </p14:section>
        <p14:section name="Sep. 2023 IEEE meeting" id="{A07C987B-D398-4DF8-AF79-3BFAEBDB6E46}">
          <p14:sldIdLst>
            <p14:sldId id="2584"/>
            <p14:sldId id="2585"/>
            <p14:sldId id="2594"/>
          </p14:sldIdLst>
        </p14:section>
        <p14:section name="Nov. 2023 IEEE meeting" id="{84E14816-35E4-46AB-A2B1-347F148C8856}">
          <p14:sldIdLst>
            <p14:sldId id="2587"/>
            <p14:sldId id="2589"/>
            <p14:sldId id="2590"/>
            <p14:sldId id="2588"/>
            <p14:sldId id="2586"/>
            <p14:sldId id="2591"/>
            <p14:sldId id="2592"/>
            <p14:sldId id="2593"/>
            <p14:sldId id="672"/>
          </p14:sldIdLst>
        </p14:section>
        <p14:section name="Jan. 2024 IEEE meeting" id="{7BFCC1D1-A6FC-4CAE-8C1D-2CA6EB4E5CD3}">
          <p14:sldIdLst>
            <p14:sldId id="2595"/>
            <p14:sldId id="2596"/>
            <p14:sldId id="2597"/>
            <p14:sldId id="2598"/>
            <p14:sldId id="2599"/>
            <p14:sldId id="2600"/>
          </p14:sldIdLst>
        </p14:section>
        <p14:section name="Feb. motion telecon" id="{FDCCFBC5-8918-4E26-8800-786A1DDA3410}">
          <p14:sldIdLst>
            <p14:sldId id="2601"/>
            <p14:sldId id="2602"/>
          </p14:sldIdLst>
        </p14:section>
        <p14:section name="March motion telecon" id="{5B3B5ECF-F500-466F-AC13-77EA0B472B6A}">
          <p14:sldIdLst>
            <p14:sldId id="2604"/>
            <p14:sldId id="2603"/>
            <p14:sldId id="2605"/>
            <p14:sldId id="2606"/>
            <p14:sldId id="2607"/>
          </p14:sldIdLst>
        </p14:section>
        <p14:section name="March 2024 IEEE meeting" id="{8ED69B22-E838-4633-A5BE-9C25E12F46F2}">
          <p14:sldIdLst>
            <p14:sldId id="2613"/>
            <p14:sldId id="2608"/>
            <p14:sldId id="2615"/>
            <p14:sldId id="2609"/>
            <p14:sldId id="2610"/>
            <p14:sldId id="2611"/>
            <p14:sldId id="2616"/>
            <p14:sldId id="2617"/>
            <p14:sldId id="2614"/>
            <p14:sldId id="2618"/>
            <p14:sldId id="2619"/>
            <p14:sldId id="2620"/>
            <p14:sldId id="2622"/>
            <p14:sldId id="2623"/>
            <p14:sldId id="2624"/>
            <p14:sldId id="2625"/>
            <p14:sldId id="2626"/>
            <p14:sldId id="2627"/>
            <p14:sldId id="2629"/>
            <p14:sldId id="2630"/>
            <p14:sldId id="2631"/>
            <p14:sldId id="2628"/>
          </p14:sldIdLst>
        </p14:section>
        <p14:section name="May 2024 IEEE meeting" id="{8E3D94F8-13AA-4698-B7D9-3A564399EEE2}">
          <p14:sldIdLst>
            <p14:sldId id="2633"/>
            <p14:sldId id="991"/>
            <p14:sldId id="992"/>
            <p14:sldId id="2634"/>
            <p14:sldId id="2636"/>
            <p14:sldId id="2637"/>
            <p14:sldId id="2638"/>
            <p14:sldId id="2639"/>
            <p14:sldId id="2640"/>
          </p14:sldIdLst>
        </p14:section>
        <p14:section name="July 2024 IEEE meeting" id="{EC6D6FF2-F836-4DB4-8348-732DA2F18217}">
          <p14:sldIdLst>
            <p14:sldId id="2632"/>
            <p14:sldId id="2642"/>
            <p14:sldId id="2635"/>
            <p14:sldId id="2643"/>
            <p14:sldId id="2641"/>
            <p14:sldId id="2644"/>
            <p14:sldId id="2645"/>
            <p14:sldId id="2648"/>
            <p14:sldId id="2649"/>
            <p14:sldId id="2650"/>
          </p14:sldIdLst>
        </p14:section>
        <p14:section name="Motion template" id="{8B1CE7DB-DD5A-4C58-82E0-CA43567011FC}">
          <p14:sldIdLst>
            <p14:sldId id="2538"/>
            <p14:sldId id="2541"/>
            <p14:sldId id="2542"/>
            <p14:sldId id="2539"/>
            <p14:sldId id="254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D7E3FA-1C94-4CBC-A48D-AB2DAF87CE9A}" v="1" dt="2024-07-16T20:51:43.548"/>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24" autoAdjust="0"/>
    <p:restoredTop sz="94660"/>
  </p:normalViewPr>
  <p:slideViewPr>
    <p:cSldViewPr>
      <p:cViewPr varScale="1">
        <p:scale>
          <a:sx n="107" d="100"/>
          <a:sy n="107" d="100"/>
        </p:scale>
        <p:origin x="366"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9744"/>
    </p:cViewPr>
  </p:sorterViewPr>
  <p:notesViewPr>
    <p:cSldViewPr>
      <p:cViewPr>
        <p:scale>
          <a:sx n="85" d="100"/>
          <a:sy n="85" d="100"/>
        </p:scale>
        <p:origin x="2460" y="4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ableStyles" Target="tableStyle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handoutMaster" Target="handoutMasters/handoutMaster1.xml"/><Relationship Id="rId118" Type="http://schemas.microsoft.com/office/2016/11/relationships/changesInfo" Target="changesInfos/changesInfo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presProps" Target="presProps.xml"/><Relationship Id="rId119" Type="http://schemas.microsoft.com/office/2015/10/relationships/revisionInfo" Target="revisionInfo.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67D7E3FA-1C94-4CBC-A48D-AB2DAF87CE9A}"/>
    <pc:docChg chg="addSld delSld modSld modMainMaster modSection">
      <pc:chgData name="Segev, Jonathan" userId="7c67a1b0-8725-4553-8055-0888dbcaef94" providerId="ADAL" clId="{67D7E3FA-1C94-4CBC-A48D-AB2DAF87CE9A}" dt="2024-07-16T20:51:56.936" v="7" actId="47"/>
      <pc:docMkLst>
        <pc:docMk/>
      </pc:docMkLst>
      <pc:sldChg chg="del">
        <pc:chgData name="Segev, Jonathan" userId="7c67a1b0-8725-4553-8055-0888dbcaef94" providerId="ADAL" clId="{67D7E3FA-1C94-4CBC-A48D-AB2DAF87CE9A}" dt="2024-07-16T20:51:56.936" v="7" actId="47"/>
        <pc:sldMkLst>
          <pc:docMk/>
          <pc:sldMk cId="848551304" sldId="2646"/>
        </pc:sldMkLst>
      </pc:sldChg>
      <pc:sldChg chg="modSp add mod">
        <pc:chgData name="Segev, Jonathan" userId="7c67a1b0-8725-4553-8055-0888dbcaef94" providerId="ADAL" clId="{67D7E3FA-1C94-4CBC-A48D-AB2DAF87CE9A}" dt="2024-07-16T20:51:51.976" v="6" actId="6549"/>
        <pc:sldMkLst>
          <pc:docMk/>
          <pc:sldMk cId="572686097" sldId="2650"/>
        </pc:sldMkLst>
        <pc:spChg chg="mod">
          <ac:chgData name="Segev, Jonathan" userId="7c67a1b0-8725-4553-8055-0888dbcaef94" providerId="ADAL" clId="{67D7E3FA-1C94-4CBC-A48D-AB2DAF87CE9A}" dt="2024-07-16T20:51:51.976" v="6" actId="6549"/>
          <ac:spMkLst>
            <pc:docMk/>
            <pc:sldMk cId="572686097" sldId="2650"/>
            <ac:spMk id="3" creationId="{1D165AC7-E4EC-4AE6-BDBA-F236DC880E8F}"/>
          </ac:spMkLst>
        </pc:spChg>
      </pc:sldChg>
      <pc:sldMasterChg chg="modSp mod">
        <pc:chgData name="Segev, Jonathan" userId="7c67a1b0-8725-4553-8055-0888dbcaef94" providerId="ADAL" clId="{67D7E3FA-1C94-4CBC-A48D-AB2DAF87CE9A}" dt="2024-07-16T19:21:41.568" v="1" actId="20577"/>
        <pc:sldMasterMkLst>
          <pc:docMk/>
          <pc:sldMasterMk cId="0" sldId="2147483648"/>
        </pc:sldMasterMkLst>
        <pc:spChg chg="mod">
          <ac:chgData name="Segev, Jonathan" userId="7c67a1b0-8725-4553-8055-0888dbcaef94" providerId="ADAL" clId="{67D7E3FA-1C94-4CBC-A48D-AB2DAF87CE9A}" dt="2024-07-16T19:21:41.568"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29217" y="630216"/>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802.11-23/049r44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8" Type="http://schemas.openxmlformats.org/officeDocument/2006/relationships/hyperlink" Target="https://mentor.ieee.org/802.11/dcn/24/11-24-1080-01-00bk-lb286-comment-resolution-cid-2003.docx" TargetMode="External"/><Relationship Id="rId3" Type="http://schemas.openxmlformats.org/officeDocument/2006/relationships/hyperlink" Target="https://mentor.ieee.org/802.11/dcn/24/11-24-0951-01-00bk-lb286-cr-part-1.docx" TargetMode="External"/><Relationship Id="rId7" Type="http://schemas.openxmlformats.org/officeDocument/2006/relationships/hyperlink" Target="https://mentor.ieee.org/802.11/dcn/24/11-24-0954-04-00bk-proposed-resolutions-to-11bk-lb286-cids-on-passive-ranging.docx" TargetMode="External"/><Relationship Id="rId2" Type="http://schemas.openxmlformats.org/officeDocument/2006/relationships/hyperlink" Target="https://mentor.ieee.org/802.11/dcn/24/11-24-0754-05-00bk-lb286-comments-on-d2-0.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966-04-00bk-lb286-comment-resolution-for-emlsr-related-cid-2056.docx" TargetMode="External"/><Relationship Id="rId5" Type="http://schemas.openxmlformats.org/officeDocument/2006/relationships/hyperlink" Target="https://mentor.ieee.org/802.11/dcn/24/11-24-1073-01-00bk-lb286-editorial-comment-resolutions.xlsx" TargetMode="External"/><Relationship Id="rId4" Type="http://schemas.openxmlformats.org/officeDocument/2006/relationships/hyperlink" Target="https://mentor.ieee.org/802.11/dcn/24/11-24-0958-02-00bk-lb286-cr-part-2.docx" TargetMode="Externa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24/11-24-0232-02-00bk-lb279-comment-resolution-for-cid-1363-1029-1124-1391-1169.docx" TargetMode="External"/><Relationship Id="rId2" Type="http://schemas.openxmlformats.org/officeDocument/2006/relationships/hyperlink" Target="https://mentor.ieee.org/802.11/dcn/24/11-24-0013-07-00bk-lb279-comments-on-d1-0.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01-04-00bk-lb279-comment-resolution-for-emlsr-related-cids.docx" TargetMode="External"/><Relationship Id="rId5" Type="http://schemas.openxmlformats.org/officeDocument/2006/relationships/hyperlink" Target="https://mentor.ieee.org/802.11/dcn/24/11-24-0607-01-00bk-lb279-updated-editorial-cid-resolutions.xlsx" TargetMode="External"/><Relationship Id="rId4" Type="http://schemas.openxmlformats.org/officeDocument/2006/relationships/hyperlink" Target="https://mentor.ieee.org/802.11/dcn/24/11-24-0574-01-00bk-lb279-comment-resolution-eht-mac-phy-part-6.docx"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886968" y="60642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Motion Compendium</a:t>
            </a:r>
            <a:endParaRPr lang="en-GB" dirty="0"/>
          </a:p>
        </p:txBody>
      </p:sp>
      <p:sp>
        <p:nvSpPr>
          <p:cNvPr id="3074" name="Rectangle 2"/>
          <p:cNvSpPr>
            <a:spLocks noGrp="1" noChangeArrowheads="1"/>
          </p:cNvSpPr>
          <p:nvPr>
            <p:ph idx="1"/>
          </p:nvPr>
        </p:nvSpPr>
        <p:spPr>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2024-07-16</a:t>
            </a:r>
          </a:p>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p:txBody>
          <a:bodyPr/>
          <a:lstStyle/>
          <a:p>
            <a:r>
              <a:rPr lang="en-GB"/>
              <a:t>Jonathan Segev, Intel corporation</a:t>
            </a:r>
            <a:endParaRPr lang="en-GB" dirty="0"/>
          </a:p>
        </p:txBody>
      </p:sp>
      <p:sp>
        <p:nvSpPr>
          <p:cNvPr id="6" name="Date Placeholder 3"/>
          <p:cNvSpPr>
            <a:spLocks noGrp="1"/>
          </p:cNvSpPr>
          <p:nvPr>
            <p:ph type="dt" idx="15"/>
          </p:nvPr>
        </p:nvSpPr>
        <p:spPr/>
        <p:txBody>
          <a:bodyPr/>
          <a:lstStyle/>
          <a:p>
            <a:r>
              <a:rPr lang="en-US"/>
              <a:t>July 2024</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77616324"/>
              </p:ext>
            </p:extLst>
          </p:nvPr>
        </p:nvGraphicFramePr>
        <p:xfrm>
          <a:off x="940349" y="2802732"/>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40349" y="2802732"/>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1033097" y="223009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(202301-08)</a:t>
            </a:r>
            <a:r>
              <a:rPr lang="en-US" dirty="0"/>
              <a:t>:</a:t>
            </a:r>
          </a:p>
          <a:p>
            <a:r>
              <a:rPr lang="en-US" b="0" dirty="0"/>
              <a:t>Move to include in the SFD that “802.11bk will support up to eight EHT-LTF Repetition Blocks for both the EHT Ranging NDP and the EHT TB Ranging NDP, and will not support extra EHT LTFs”.</a:t>
            </a:r>
          </a:p>
          <a:p>
            <a:endParaRPr lang="en-US" b="0" dirty="0"/>
          </a:p>
          <a:p>
            <a:r>
              <a:rPr lang="en-US" b="0" dirty="0"/>
              <a:t>Moved: Steve Shellhammer </a:t>
            </a:r>
          </a:p>
          <a:p>
            <a:r>
              <a:rPr lang="en-US" b="0" dirty="0"/>
              <a:t>Second: Qinghua Li</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29598355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5C78-9D65-9D86-8046-173BED253300}"/>
              </a:ext>
            </a:extLst>
          </p:cNvPr>
          <p:cNvSpPr>
            <a:spLocks noGrp="1"/>
          </p:cNvSpPr>
          <p:nvPr>
            <p:ph type="title"/>
          </p:nvPr>
        </p:nvSpPr>
        <p:spPr/>
        <p:txBody>
          <a:bodyPr/>
          <a:lstStyle/>
          <a:p>
            <a:r>
              <a:rPr lang="en-US" dirty="0"/>
              <a:t>Submission 11-24-1073</a:t>
            </a:r>
          </a:p>
        </p:txBody>
      </p:sp>
      <p:sp>
        <p:nvSpPr>
          <p:cNvPr id="3" name="Content Placeholder 2">
            <a:extLst>
              <a:ext uri="{FF2B5EF4-FFF2-40B4-BE49-F238E27FC236}">
                <a16:creationId xmlns:a16="http://schemas.microsoft.com/office/drawing/2014/main" id="{4BC78A99-3757-7251-9C8F-8AFBCEF8A802}"/>
              </a:ext>
            </a:extLst>
          </p:cNvPr>
          <p:cNvSpPr>
            <a:spLocks noGrp="1"/>
          </p:cNvSpPr>
          <p:nvPr>
            <p:ph idx="1"/>
          </p:nvPr>
        </p:nvSpPr>
        <p:spPr/>
        <p:txBody>
          <a:bodyPr/>
          <a:lstStyle/>
          <a:p>
            <a:r>
              <a:rPr lang="en-US" dirty="0"/>
              <a:t>Motion </a:t>
            </a:r>
            <a:r>
              <a:rPr lang="en-US" b="0" dirty="0"/>
              <a:t>(202407-05) </a:t>
            </a:r>
            <a:r>
              <a:rPr lang="en-US" dirty="0"/>
              <a:t>:</a:t>
            </a:r>
          </a:p>
          <a:p>
            <a:pPr marL="0" indent="0"/>
            <a:r>
              <a:rPr lang="en-US" b="0" dirty="0"/>
              <a:t>Move to adopt the resolution depicted by document 11-24-1073r1 for editorial CIDs, instruct the technical editor to incorporate it in the P802.11bk draft and grant the editor editorial license. </a:t>
            </a:r>
          </a:p>
          <a:p>
            <a:endParaRPr lang="en-US" dirty="0"/>
          </a:p>
          <a:p>
            <a:r>
              <a:rPr lang="en-US" dirty="0"/>
              <a:t>Moved: </a:t>
            </a:r>
            <a:r>
              <a:rPr lang="en-US" b="0" dirty="0"/>
              <a:t>Roy Want</a:t>
            </a:r>
          </a:p>
          <a:p>
            <a:r>
              <a:rPr lang="en-US" dirty="0"/>
              <a:t>Second: </a:t>
            </a:r>
            <a:r>
              <a:rPr lang="en-US" b="0" dirty="0"/>
              <a:t>Christina Berger</a:t>
            </a:r>
            <a:endParaRPr lang="en-US" dirty="0"/>
          </a:p>
          <a:p>
            <a:r>
              <a:rPr lang="en-US" dirty="0"/>
              <a:t>Results (Y/N/A):</a:t>
            </a:r>
            <a:r>
              <a:rPr lang="en-US" b="0" dirty="0"/>
              <a:t> unanimous</a:t>
            </a:r>
            <a:endParaRPr lang="en-US" dirty="0"/>
          </a:p>
          <a:p>
            <a:endParaRPr lang="en-US" dirty="0"/>
          </a:p>
        </p:txBody>
      </p:sp>
      <p:sp>
        <p:nvSpPr>
          <p:cNvPr id="4" name="Slide Number Placeholder 3">
            <a:extLst>
              <a:ext uri="{FF2B5EF4-FFF2-40B4-BE49-F238E27FC236}">
                <a16:creationId xmlns:a16="http://schemas.microsoft.com/office/drawing/2014/main" id="{03A21A8B-A1AA-FB18-6BB9-0AF5CBA2472E}"/>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EE26628B-8839-A756-65A3-C12F3D3464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64E93B5-AF61-CE7B-4EF8-6BF55FC981D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69708371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5C78-9D65-9D86-8046-173BED253300}"/>
              </a:ext>
            </a:extLst>
          </p:cNvPr>
          <p:cNvSpPr>
            <a:spLocks noGrp="1"/>
          </p:cNvSpPr>
          <p:nvPr>
            <p:ph type="title"/>
          </p:nvPr>
        </p:nvSpPr>
        <p:spPr/>
        <p:txBody>
          <a:bodyPr/>
          <a:lstStyle/>
          <a:p>
            <a:r>
              <a:rPr lang="en-US" dirty="0"/>
              <a:t>MDR Feedback Approval 11-24-879</a:t>
            </a:r>
          </a:p>
        </p:txBody>
      </p:sp>
      <p:sp>
        <p:nvSpPr>
          <p:cNvPr id="3" name="Content Placeholder 2">
            <a:extLst>
              <a:ext uri="{FF2B5EF4-FFF2-40B4-BE49-F238E27FC236}">
                <a16:creationId xmlns:a16="http://schemas.microsoft.com/office/drawing/2014/main" id="{4BC78A99-3757-7251-9C8F-8AFBCEF8A802}"/>
              </a:ext>
            </a:extLst>
          </p:cNvPr>
          <p:cNvSpPr>
            <a:spLocks noGrp="1"/>
          </p:cNvSpPr>
          <p:nvPr>
            <p:ph idx="1"/>
          </p:nvPr>
        </p:nvSpPr>
        <p:spPr/>
        <p:txBody>
          <a:bodyPr/>
          <a:lstStyle/>
          <a:p>
            <a:r>
              <a:rPr lang="en-US" dirty="0"/>
              <a:t>Motion </a:t>
            </a:r>
            <a:r>
              <a:rPr lang="en-US" b="0" dirty="0"/>
              <a:t>(202407-06) </a:t>
            </a:r>
            <a:r>
              <a:rPr lang="en-US" dirty="0"/>
              <a:t>:</a:t>
            </a:r>
          </a:p>
          <a:p>
            <a:pPr marL="0" indent="0"/>
            <a:r>
              <a:rPr lang="en-US" b="0" dirty="0"/>
              <a:t>Move to adopt changes, resulting from MDR review, depicted by document 11-24-879r4, instruct the technical editor to incorporate it in the P802.11bk draft and grant the editor editorial license. </a:t>
            </a:r>
          </a:p>
          <a:p>
            <a:endParaRPr lang="en-US" dirty="0"/>
          </a:p>
          <a:p>
            <a:r>
              <a:rPr lang="en-US" dirty="0"/>
              <a:t>Moved: </a:t>
            </a:r>
            <a:r>
              <a:rPr lang="en-US" b="0" dirty="0"/>
              <a:t>Roy Want</a:t>
            </a:r>
          </a:p>
          <a:p>
            <a:r>
              <a:rPr lang="en-US" dirty="0"/>
              <a:t>Second: </a:t>
            </a:r>
            <a:r>
              <a:rPr lang="en-US" b="0" dirty="0"/>
              <a:t>Christian Berger</a:t>
            </a:r>
          </a:p>
          <a:p>
            <a:r>
              <a:rPr lang="en-US" dirty="0"/>
              <a:t>Results (Y/N/A): </a:t>
            </a:r>
            <a:r>
              <a:rPr lang="en-US" b="0" dirty="0"/>
              <a:t>unanimous</a:t>
            </a:r>
            <a:endParaRPr lang="en-US" dirty="0"/>
          </a:p>
          <a:p>
            <a:endParaRPr lang="en-US" dirty="0"/>
          </a:p>
        </p:txBody>
      </p:sp>
      <p:sp>
        <p:nvSpPr>
          <p:cNvPr id="4" name="Slide Number Placeholder 3">
            <a:extLst>
              <a:ext uri="{FF2B5EF4-FFF2-40B4-BE49-F238E27FC236}">
                <a16:creationId xmlns:a16="http://schemas.microsoft.com/office/drawing/2014/main" id="{03A21A8B-A1AA-FB18-6BB9-0AF5CBA2472E}"/>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EE26628B-8839-A756-65A3-C12F3D3464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64E93B5-AF61-CE7B-4EF8-6BF55FC981D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60433838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11-24-966</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(202407-07) </a:t>
            </a:r>
            <a:r>
              <a:rPr lang="en-US" dirty="0"/>
              <a:t>:</a:t>
            </a:r>
          </a:p>
          <a:p>
            <a:pPr marL="0" indent="0"/>
            <a:r>
              <a:rPr lang="en-US" b="0" dirty="0"/>
              <a:t>Move to adopt the resolution depicted by document 11-24-966r4 for CID 2056 (1 CID total), instruct the technical editor to incorporate it in the P802.11bk draft and grant the editor editorial license. </a:t>
            </a:r>
          </a:p>
          <a:p>
            <a:endParaRPr lang="en-US" dirty="0"/>
          </a:p>
          <a:p>
            <a:r>
              <a:rPr lang="en-US" dirty="0"/>
              <a:t>Moved: </a:t>
            </a:r>
            <a:r>
              <a:rPr lang="en-US" b="0" dirty="0"/>
              <a:t>Dibakar Das</a:t>
            </a:r>
          </a:p>
          <a:p>
            <a:r>
              <a:rPr lang="en-US" dirty="0"/>
              <a:t>Second: </a:t>
            </a:r>
            <a:r>
              <a:rPr lang="en-US" b="0" dirty="0"/>
              <a:t>Roy Want</a:t>
            </a:r>
            <a:endParaRPr lang="en-US" dirty="0"/>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97793676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11-24-954</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(202407-08) </a:t>
            </a:r>
            <a:r>
              <a:rPr lang="en-US" dirty="0"/>
              <a:t>:</a:t>
            </a:r>
          </a:p>
          <a:p>
            <a:pPr marL="0" indent="0"/>
            <a:r>
              <a:rPr lang="en-US" b="0" dirty="0"/>
              <a:t>Move to adopt the resolution depicted by document 11-24-954r4for CID 2060, 2061, 2133, 2134, 2106 (5 CID total), instruct the technical editor to incorporate it in the P802.11bk draft and grant the editor editorial license. </a:t>
            </a:r>
          </a:p>
          <a:p>
            <a:endParaRPr lang="en-US" dirty="0"/>
          </a:p>
          <a:p>
            <a:r>
              <a:rPr lang="en-US" dirty="0"/>
              <a:t>Moved: </a:t>
            </a:r>
            <a:r>
              <a:rPr lang="en-US" b="0" dirty="0"/>
              <a:t>Qi Wang</a:t>
            </a:r>
          </a:p>
          <a:p>
            <a:r>
              <a:rPr lang="en-US" dirty="0"/>
              <a:t>Second: </a:t>
            </a:r>
            <a:r>
              <a:rPr lang="en-US" b="0" dirty="0"/>
              <a:t>Dibakar Das</a:t>
            </a:r>
          </a:p>
          <a:p>
            <a:r>
              <a:rPr lang="en-US" dirty="0"/>
              <a:t>Results (Y/N/A): </a:t>
            </a:r>
            <a:endParaRPr lang="en-US" b="0" dirty="0"/>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78796228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11-24-1080</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(202407-09) </a:t>
            </a:r>
            <a:r>
              <a:rPr lang="en-US" dirty="0"/>
              <a:t>:</a:t>
            </a:r>
          </a:p>
          <a:p>
            <a:pPr marL="0" indent="0"/>
            <a:r>
              <a:rPr lang="en-US" b="0" dirty="0"/>
              <a:t>Move to adopt the resolution depicted by document 11-24-1080r1 for CID 2003 (1 CIDs total), instruct the technical editor to incorporate it in the P802.11bk draft and grant the editor editorial license. </a:t>
            </a:r>
          </a:p>
          <a:p>
            <a:endParaRPr lang="en-US" dirty="0"/>
          </a:p>
          <a:p>
            <a:r>
              <a:rPr lang="en-US" dirty="0"/>
              <a:t>Moved: </a:t>
            </a:r>
            <a:r>
              <a:rPr lang="en-US" b="0" dirty="0"/>
              <a:t>Christian Berger</a:t>
            </a:r>
          </a:p>
          <a:p>
            <a:r>
              <a:rPr lang="en-US" dirty="0"/>
              <a:t>Second: </a:t>
            </a:r>
            <a:r>
              <a:rPr lang="en-US" b="0" dirty="0"/>
              <a:t>Jonathan Segev</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83073496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Recirculation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202407-10: </a:t>
            </a:r>
          </a:p>
          <a:p>
            <a:pPr marL="0" indent="0"/>
            <a:r>
              <a:rPr lang="en-US" dirty="0" err="1"/>
              <a:t>TGbk</a:t>
            </a:r>
            <a:r>
              <a:rPr lang="en-US" dirty="0"/>
              <a:t> re-circulation letter ballot</a:t>
            </a:r>
          </a:p>
          <a:p>
            <a:pPr marL="0" indent="0"/>
            <a:r>
              <a:rPr lang="en-US" b="0" dirty="0"/>
              <a:t>Having approved comment resolutions for all of the comments received from LB286 on P802.11bk D2.0 as contained in documents </a:t>
            </a:r>
            <a:r>
              <a:rPr lang="en-US" b="0" dirty="0">
                <a:hlinkClick r:id="rId2"/>
              </a:rPr>
              <a:t>11-24-754r5</a:t>
            </a:r>
            <a:r>
              <a:rPr lang="en-US" b="0" dirty="0"/>
              <a:t>, </a:t>
            </a:r>
            <a:r>
              <a:rPr lang="en-US" b="0" dirty="0">
                <a:hlinkClick r:id="rId3"/>
              </a:rPr>
              <a:t>11-24-951r1</a:t>
            </a:r>
            <a:r>
              <a:rPr lang="en-US" b="0" dirty="0"/>
              <a:t>, </a:t>
            </a:r>
            <a:r>
              <a:rPr lang="en-US" b="0" dirty="0">
                <a:hlinkClick r:id="rId4"/>
              </a:rPr>
              <a:t>11-24-958r2</a:t>
            </a:r>
            <a:r>
              <a:rPr lang="en-US" b="0" dirty="0"/>
              <a:t>, </a:t>
            </a:r>
            <a:r>
              <a:rPr lang="en-US" b="0" dirty="0">
                <a:hlinkClick r:id="rId5"/>
              </a:rPr>
              <a:t>11-24-1073r1</a:t>
            </a:r>
            <a:r>
              <a:rPr lang="en-US" b="0" dirty="0"/>
              <a:t>, </a:t>
            </a:r>
            <a:r>
              <a:rPr lang="en-US" b="0" dirty="0">
                <a:hlinkClick r:id="rId6"/>
              </a:rPr>
              <a:t>11-24-966r4</a:t>
            </a:r>
            <a:r>
              <a:rPr lang="en-US" b="0" dirty="0"/>
              <a:t>, </a:t>
            </a:r>
            <a:r>
              <a:rPr lang="en-US" b="0" dirty="0">
                <a:hlinkClick r:id="rId7"/>
              </a:rPr>
              <a:t>11-24-954r4</a:t>
            </a:r>
            <a:r>
              <a:rPr lang="en-US" b="0" dirty="0"/>
              <a:t>, and </a:t>
            </a:r>
            <a:r>
              <a:rPr lang="en-US" b="0" dirty="0">
                <a:hlinkClick r:id="rId8"/>
              </a:rPr>
              <a:t>11-24-1080r1</a:t>
            </a:r>
            <a:r>
              <a:rPr lang="en-US" b="0" dirty="0"/>
              <a:t>, Instruct the editor to prepare D3.0 incorporating these resolutions and,</a:t>
            </a:r>
          </a:p>
          <a:p>
            <a:pPr marL="0" indent="0"/>
            <a:r>
              <a:rPr lang="en-US" b="0" dirty="0"/>
              <a:t>Approve a 15 day Working Group Recirculation Ballot asking the question “Should P802.11bk D3.0 be forwarded to SA Ballot?”</a:t>
            </a:r>
          </a:p>
          <a:p>
            <a:pPr marL="0" indent="0"/>
            <a:endParaRPr lang="en-US" b="0" dirty="0"/>
          </a:p>
          <a:p>
            <a:pPr marL="0" indent="0"/>
            <a:r>
              <a:rPr lang="en-US" b="0" dirty="0"/>
              <a:t>Moved: Christian Berger			</a:t>
            </a:r>
          </a:p>
          <a:p>
            <a:pPr marL="0" indent="0"/>
            <a:r>
              <a:rPr lang="en-US" b="0" dirty="0"/>
              <a:t>Second: Roy Want</a:t>
            </a:r>
          </a:p>
          <a:p>
            <a:pPr marL="0" indent="0"/>
            <a:r>
              <a:rPr lang="en-US" b="0" dirty="0"/>
              <a:t>Results </a:t>
            </a:r>
            <a:r>
              <a:rPr lang="en-US" dirty="0"/>
              <a:t>(Y/N/A)</a:t>
            </a:r>
            <a:r>
              <a:rPr lang="en-US" b="0" dirty="0"/>
              <a:t>: 9/0/0</a:t>
            </a:r>
          </a:p>
          <a:p>
            <a:pPr marL="0" indent="0"/>
            <a:endParaRPr lang="en-US"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105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57268609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 “Title” R? posted to Mentor &lt;Month&gt; &lt;Day&gt;.</a:t>
            </a:r>
          </a:p>
          <a:p>
            <a:endParaRPr lang="en-US" dirty="0"/>
          </a:p>
          <a:p>
            <a:r>
              <a:rPr lang="en-US" dirty="0"/>
              <a:t>Motion </a:t>
            </a:r>
            <a:r>
              <a:rPr lang="en-US" b="0" dirty="0"/>
              <a:t>(YYYYMM-#):</a:t>
            </a:r>
          </a:p>
          <a:p>
            <a:pPr marL="0" indent="0"/>
            <a:r>
              <a:rPr lang="en-US" b="0" dirty="0"/>
              <a:t>Move to approve document 11-23/???r? as </a:t>
            </a:r>
            <a:r>
              <a:rPr lang="en-US" b="0" dirty="0" err="1"/>
              <a:t>TGbk</a:t>
            </a:r>
            <a:r>
              <a:rPr lang="en-US" b="0" dirty="0"/>
              <a:t> meeting minutes for the &lt;Month Day&gt; telecon.</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9565519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A604E-CDB8-4A2A-9488-53A76CBC22CC}"/>
              </a:ext>
            </a:extLst>
          </p:cNvPr>
          <p:cNvSpPr>
            <a:spLocks noGrp="1"/>
          </p:cNvSpPr>
          <p:nvPr>
            <p:ph type="title"/>
          </p:nvPr>
        </p:nvSpPr>
        <p:spPr/>
        <p:txBody>
          <a:bodyPr/>
          <a:lstStyle/>
          <a:p>
            <a:r>
              <a:rPr lang="en-US" dirty="0"/>
              <a:t>Framework document</a:t>
            </a:r>
          </a:p>
        </p:txBody>
      </p:sp>
      <p:sp>
        <p:nvSpPr>
          <p:cNvPr id="3" name="Content Placeholder 2">
            <a:extLst>
              <a:ext uri="{FF2B5EF4-FFF2-40B4-BE49-F238E27FC236}">
                <a16:creationId xmlns:a16="http://schemas.microsoft.com/office/drawing/2014/main" id="{45CC812E-973E-4C7A-937F-B9D56F6A21CC}"/>
              </a:ext>
            </a:extLst>
          </p:cNvPr>
          <p:cNvSpPr>
            <a:spLocks noGrp="1"/>
          </p:cNvSpPr>
          <p:nvPr>
            <p:ph idx="1"/>
          </p:nvPr>
        </p:nvSpPr>
        <p:spPr/>
        <p:txBody>
          <a:bodyPr/>
          <a:lstStyle/>
          <a:p>
            <a:r>
              <a:rPr lang="en-US" sz="2000" dirty="0"/>
              <a:t>Motion: </a:t>
            </a:r>
            <a:r>
              <a:rPr lang="en-US" sz="2000" b="0" dirty="0"/>
              <a:t>(####)</a:t>
            </a:r>
          </a:p>
          <a:p>
            <a:pPr marL="0" indent="0"/>
            <a:r>
              <a:rPr lang="en-US" sz="2000" b="0" dirty="0"/>
              <a:t>Move to instruct the </a:t>
            </a:r>
            <a:r>
              <a:rPr lang="en-US" sz="2000" b="0" dirty="0" err="1"/>
              <a:t>TGbk</a:t>
            </a:r>
            <a:r>
              <a:rPr lang="en-US" sz="2000" b="0" dirty="0"/>
              <a:t> editor to add functionality depicted by slides ? - ? of submission 11-23-??? to the Framework working draft document.</a:t>
            </a:r>
          </a:p>
          <a:p>
            <a:endParaRPr lang="en-US" sz="2000" b="0" dirty="0"/>
          </a:p>
          <a:p>
            <a:r>
              <a:rPr lang="en-US" sz="2000" b="0" dirty="0"/>
              <a:t>Moved:</a:t>
            </a:r>
          </a:p>
          <a:p>
            <a:r>
              <a:rPr lang="en-US" sz="2000" b="0" dirty="0"/>
              <a:t>Second:</a:t>
            </a:r>
          </a:p>
          <a:p>
            <a:r>
              <a:rPr lang="en-US" sz="2000" b="0" dirty="0"/>
              <a:t>Results (Y/N/A): </a:t>
            </a:r>
          </a:p>
        </p:txBody>
      </p:sp>
      <p:sp>
        <p:nvSpPr>
          <p:cNvPr id="4" name="Slide Number Placeholder 3">
            <a:extLst>
              <a:ext uri="{FF2B5EF4-FFF2-40B4-BE49-F238E27FC236}">
                <a16:creationId xmlns:a16="http://schemas.microsoft.com/office/drawing/2014/main" id="{8C663FCC-464A-4020-A741-3853B954EAB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59016D38-821E-41A9-8647-D43A7953FE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30F84A-4F22-4FBC-86E7-9DEAE158B077}"/>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05482993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Adoption of amendment text </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a:t>
            </a:r>
          </a:p>
          <a:p>
            <a:pPr marL="0" indent="0"/>
            <a:r>
              <a:rPr lang="en-US" sz="2000" b="0" dirty="0"/>
              <a:t>Move to adopt document 11-23-????r?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a:t>
            </a:r>
          </a:p>
          <a:p>
            <a:r>
              <a:rPr lang="en-US" sz="2000" dirty="0"/>
              <a:t>Second:</a:t>
            </a:r>
            <a:endParaRPr lang="en-US" sz="2000" b="0" dirty="0"/>
          </a:p>
          <a:p>
            <a:r>
              <a:rPr lang="en-US" sz="2000" dirty="0"/>
              <a:t>Results </a:t>
            </a:r>
            <a:r>
              <a:rPr lang="en-US" sz="2000" b="0" dirty="0"/>
              <a:t>(Y/N/A)</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50912039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11-23-0??? &lt;Name &gt;</a:t>
            </a:r>
          </a:p>
          <a:p>
            <a:pPr marL="0" indent="0"/>
            <a:endParaRPr lang="en-US" dirty="0"/>
          </a:p>
          <a:p>
            <a:pPr marL="0" indent="0"/>
            <a:r>
              <a:rPr lang="en-US" sz="2000" dirty="0"/>
              <a:t>Motion </a:t>
            </a:r>
            <a:r>
              <a:rPr lang="en-US" sz="2000" b="0" dirty="0"/>
              <a:t>(YYYYMM-##)</a:t>
            </a:r>
            <a:endParaRPr lang="en-US" sz="2000" dirty="0"/>
          </a:p>
          <a:p>
            <a:pPr marL="0" indent="0"/>
            <a:r>
              <a:rPr lang="en-US" sz="2000" b="0" dirty="0"/>
              <a:t>Move to adopt the resolutions depicted by document 11-23-???r? for CIDs ???? and ??</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MM DD telecon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4713773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(202301-09)</a:t>
            </a:r>
            <a:r>
              <a:rPr lang="en-US" dirty="0"/>
              <a:t>:</a:t>
            </a:r>
          </a:p>
          <a:p>
            <a:r>
              <a:rPr lang="en-US" b="0" dirty="0"/>
              <a:t>Move to include in the SFD that “802.11bk will support secure LTF ranging, using AES-128 for pseudo random octet generation and use 64-QAM modulation”.</a:t>
            </a:r>
          </a:p>
          <a:p>
            <a:endParaRPr lang="en-US" b="0" dirty="0"/>
          </a:p>
          <a:p>
            <a:r>
              <a:rPr lang="en-US" b="0" dirty="0"/>
              <a:t>Moved: Steve Shellhammer</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52648698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a:t>
            </a:r>
            <a:r>
              <a:rPr lang="en-US" sz="2000" b="0" dirty="0"/>
              <a:t>):</a:t>
            </a:r>
          </a:p>
          <a:p>
            <a:r>
              <a:rPr lang="en-US" sz="2000" dirty="0"/>
              <a:t>•	</a:t>
            </a:r>
            <a:r>
              <a:rPr lang="en-US" sz="2000" b="0" dirty="0"/>
              <a:t>Having approved comment resolutions for all of the comments received from LB??? on </a:t>
            </a:r>
            <a:r>
              <a:rPr lang="en-US" sz="2000" b="0" dirty="0" err="1"/>
              <a:t>TGbk</a:t>
            </a:r>
            <a:r>
              <a:rPr lang="en-US" sz="2000" b="0" dirty="0"/>
              <a:t> D?.0 as contained in document 11-23-????r?, </a:t>
            </a:r>
          </a:p>
          <a:p>
            <a:r>
              <a:rPr lang="en-US" sz="2000" b="0" dirty="0"/>
              <a:t>•	Instruct the editor to prepare Draft D?.0 incorporating these resolutions and,</a:t>
            </a:r>
          </a:p>
          <a:p>
            <a:r>
              <a:rPr lang="en-US" sz="2000" b="0" dirty="0"/>
              <a:t>•	Approve a 15 day Working Group Recirculation Ballot asking the question “Should </a:t>
            </a:r>
            <a:r>
              <a:rPr lang="en-US" sz="2000" b="0" dirty="0" err="1"/>
              <a:t>TGbk</a:t>
            </a:r>
            <a:r>
              <a:rPr lang="en-US" sz="2000" b="0" dirty="0"/>
              <a:t> D?.0 be forwarded to SA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 </a:t>
            </a:r>
            <a:r>
              <a:rPr lang="en-US" sz="2000" b="0" dirty="0"/>
              <a:t>(count required)</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30952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914401" y="1700809"/>
            <a:ext cx="10361084" cy="4393606"/>
          </a:xfrm>
        </p:spPr>
        <p:txBody>
          <a:bodyPr/>
          <a:lstStyle/>
          <a:p>
            <a:r>
              <a:rPr lang="en-US" dirty="0"/>
              <a:t>Motion </a:t>
            </a:r>
            <a:r>
              <a:rPr lang="en-US" b="0" dirty="0"/>
              <a:t>(202301-10)</a:t>
            </a:r>
            <a:r>
              <a:rPr lang="en-US" dirty="0"/>
              <a:t>:</a:t>
            </a:r>
          </a:p>
          <a:p>
            <a:r>
              <a:rPr lang="en-US" b="0" dirty="0"/>
              <a:t>Move to include in the SFD that:</a:t>
            </a:r>
          </a:p>
          <a:p>
            <a:pPr>
              <a:buFont typeface="Arial" panose="020B0604020202020204" pitchFamily="34" charset="0"/>
              <a:buChar char="•"/>
            </a:pPr>
            <a:r>
              <a:rPr lang="en-US" b="0" dirty="0"/>
              <a:t> “802.11bk secure LTF ranging will use a 4-way octet parser to parse the pseudo random octets between the four 80-MHz segments, and that when a subchannel is punctured then the pseudo random octets which would have been sent to that punctured subchannel be dropped at both the transmitter and the receiver.” </a:t>
            </a:r>
          </a:p>
          <a:p>
            <a:pPr>
              <a:buFont typeface="Arial" panose="020B0604020202020204" pitchFamily="34" charset="0"/>
              <a:buChar char="•"/>
            </a:pPr>
            <a:r>
              <a:rPr lang="en-US" b="0" dirty="0"/>
              <a:t>And include figures as shown in slides 10-13 (doc 11-23/40r1) </a:t>
            </a:r>
          </a:p>
          <a:p>
            <a:pPr>
              <a:buFont typeface="Arial" panose="020B0604020202020204" pitchFamily="34" charset="0"/>
              <a:buChar char="•"/>
            </a:pPr>
            <a:endParaRPr lang="en-US" b="0" dirty="0"/>
          </a:p>
          <a:p>
            <a:r>
              <a:rPr lang="en-US" b="0" dirty="0"/>
              <a:t>Moved: Steve Shellhammer </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714437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(202301-11) </a:t>
            </a:r>
            <a:r>
              <a:rPr lang="en-US" dirty="0"/>
              <a:t>:</a:t>
            </a:r>
          </a:p>
          <a:p>
            <a:pPr marL="0" indent="0"/>
            <a:r>
              <a:rPr lang="en-US" b="0" dirty="0"/>
              <a:t>Move to include in the SFD that EHT TB Ranging NDP and the EHT Ranging NDP both use only the 2x LTF with 1.6 µs GI.</a:t>
            </a:r>
          </a:p>
          <a:p>
            <a:endParaRPr lang="en-US" b="0" dirty="0"/>
          </a:p>
          <a:p>
            <a:r>
              <a:rPr lang="en-US" b="0" dirty="0"/>
              <a:t>Moved: Steve Shellhammer </a:t>
            </a:r>
          </a:p>
          <a:p>
            <a:r>
              <a:rPr lang="en-US" b="0" dirty="0"/>
              <a:t>Second: Qinghua Li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76574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(202301-12) </a:t>
            </a:r>
            <a:r>
              <a:rPr lang="en-US" sz="2000" dirty="0"/>
              <a:t>:</a:t>
            </a:r>
          </a:p>
          <a:p>
            <a:pPr marL="0" indent="0"/>
            <a:r>
              <a:rPr lang="en-US" sz="2000" b="0" dirty="0"/>
              <a:t>Move to include in the SFD that: </a:t>
            </a:r>
          </a:p>
          <a:p>
            <a:pPr marL="0" indent="0"/>
            <a:r>
              <a:rPr lang="en-US" sz="2000" b="0" dirty="0"/>
              <a:t>“The Ranging NDP Announcement frame of 802.11bk will use existing Ranging NDP Announcement variant encoding of 802.11az and existing 320MHz indication of 802.11be:</a:t>
            </a:r>
          </a:p>
          <a:p>
            <a:pPr lvl="1">
              <a:buFont typeface="Arial" panose="020B0604020202020204" pitchFamily="34" charset="0"/>
              <a:buChar char="•"/>
            </a:pPr>
            <a:r>
              <a:rPr lang="en-US" dirty="0"/>
              <a:t>There is no change to the 802.11az Ranging NDP Announcement MAC content</a:t>
            </a:r>
          </a:p>
          <a:p>
            <a:pPr lvl="1">
              <a:buFont typeface="Arial" panose="020B0604020202020204" pitchFamily="34" charset="0"/>
              <a:buChar char="•"/>
            </a:pPr>
            <a:r>
              <a:rPr lang="en-US" sz="2000" b="0" dirty="0"/>
              <a:t>For a non-HT dup PPDU: set B7 in SERVICE field to 1 to indicate 320 MHz</a:t>
            </a:r>
          </a:p>
          <a:p>
            <a:pPr lvl="1">
              <a:buFont typeface="Arial" panose="020B0604020202020204" pitchFamily="34" charset="0"/>
              <a:buChar char="•"/>
            </a:pPr>
            <a:r>
              <a:rPr lang="en-US" sz="2000" b="0" dirty="0"/>
              <a:t>For an EHT MU PPDU: use the Bandwidth field in the U-SIG field to indicate 320 MHz “</a:t>
            </a:r>
          </a:p>
          <a:p>
            <a:pPr marL="0" indent="0"/>
            <a:endParaRPr lang="en-US" sz="2000" b="0" dirty="0"/>
          </a:p>
          <a:p>
            <a:r>
              <a:rPr lang="en-US" sz="2000" b="0" dirty="0"/>
              <a:t>Moved: Yanjun Sun</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124866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(202301-13) </a:t>
            </a:r>
            <a:r>
              <a:rPr lang="en-US" sz="2000" dirty="0"/>
              <a:t>:</a:t>
            </a:r>
          </a:p>
          <a:p>
            <a:pPr marL="0" indent="0"/>
            <a:r>
              <a:rPr lang="en-US" sz="2000" b="0" dirty="0"/>
              <a:t>Move to include in the SFD that: </a:t>
            </a:r>
          </a:p>
          <a:p>
            <a:pPr marL="0" indent="0"/>
            <a:r>
              <a:rPr lang="en-US" sz="2000" b="0" dirty="0"/>
              <a:t>“The Ranging Trigger frame in 802.11bk sets the Trigger Type subfield in the Common Info field to 8 as in 802.11az and includes the Special User Info field immediately after the Common Info field as defined in 802.11be”.</a:t>
            </a:r>
          </a:p>
          <a:p>
            <a:pPr marL="0" indent="0"/>
            <a:endParaRPr lang="en-US" sz="2000" b="0" dirty="0"/>
          </a:p>
          <a:p>
            <a:r>
              <a:rPr lang="en-US" sz="2000" b="0" dirty="0"/>
              <a:t>Moved: Yanjun Sun</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5967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(202301-14)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a:t>
            </a:r>
          </a:p>
          <a:p>
            <a:r>
              <a:rPr lang="en-US" sz="2000" b="0" dirty="0"/>
              <a:t>Results (Y/N/A): 17/7/5</a:t>
            </a:r>
          </a:p>
          <a:p>
            <a:r>
              <a:rPr lang="en-US" sz="2000" b="0" dirty="0"/>
              <a:t>Motion fails.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769134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(202301-15) </a:t>
            </a:r>
            <a:r>
              <a:rPr lang="en-US" sz="2000" dirty="0"/>
              <a:t>:</a:t>
            </a:r>
          </a:p>
          <a:p>
            <a:pPr marL="0" indent="0"/>
            <a:r>
              <a:rPr lang="en-US" sz="2000" b="0" dirty="0"/>
              <a:t>Move to include in the SFD that: </a:t>
            </a:r>
          </a:p>
          <a:p>
            <a:pPr marL="0" indent="0"/>
            <a:r>
              <a:rPr lang="en-US" sz="2000" b="0" dirty="0"/>
              <a:t>“802.11bk will extend the IFTMR and IFTM frames with a new </a:t>
            </a:r>
            <a:r>
              <a:rPr lang="en-US" sz="2000" b="0" dirty="0" err="1"/>
              <a:t>subelement</a:t>
            </a:r>
            <a:r>
              <a:rPr lang="en-US" sz="2000" b="0" dirty="0"/>
              <a:t> to indicate information on transmit power envelope of the BSS.”.</a:t>
            </a:r>
          </a:p>
          <a:p>
            <a:pPr marL="0" indent="0"/>
            <a:endParaRPr lang="en-US" sz="2000" b="0" dirty="0"/>
          </a:p>
          <a:p>
            <a:r>
              <a:rPr lang="en-US" sz="2000" b="0" dirty="0"/>
              <a:t>Moved: Yanjun Sun </a:t>
            </a:r>
          </a:p>
          <a:p>
            <a:r>
              <a:rPr lang="en-US" sz="2000" b="0" dirty="0"/>
              <a:t>Second: Steve Shellhammer</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921610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EE5AE-C077-42CD-A93C-4F73F2954EF6}"/>
              </a:ext>
            </a:extLst>
          </p:cNvPr>
          <p:cNvSpPr>
            <a:spLocks noGrp="1"/>
          </p:cNvSpPr>
          <p:nvPr>
            <p:ph type="title"/>
          </p:nvPr>
        </p:nvSpPr>
        <p:spPr/>
        <p:txBody>
          <a:bodyPr/>
          <a:lstStyle/>
          <a:p>
            <a:r>
              <a:rPr lang="en-US" dirty="0"/>
              <a:t>Previous meeting minutes approval</a:t>
            </a:r>
          </a:p>
        </p:txBody>
      </p:sp>
      <p:sp>
        <p:nvSpPr>
          <p:cNvPr id="3" name="Content Placeholder 2">
            <a:extLst>
              <a:ext uri="{FF2B5EF4-FFF2-40B4-BE49-F238E27FC236}">
                <a16:creationId xmlns:a16="http://schemas.microsoft.com/office/drawing/2014/main" id="{8E593249-ABA4-478D-BA6B-C74D2096A1F9}"/>
              </a:ext>
            </a:extLst>
          </p:cNvPr>
          <p:cNvSpPr>
            <a:spLocks noGrp="1"/>
          </p:cNvSpPr>
          <p:nvPr>
            <p:ph idx="1"/>
          </p:nvPr>
        </p:nvSpPr>
        <p:spPr/>
        <p:txBody>
          <a:bodyPr/>
          <a:lstStyle/>
          <a:p>
            <a:r>
              <a:rPr lang="en-US" dirty="0"/>
              <a:t>Motion </a:t>
            </a:r>
            <a:r>
              <a:rPr lang="en-US" b="0" dirty="0"/>
              <a:t>(20230301)</a:t>
            </a:r>
          </a:p>
          <a:p>
            <a:r>
              <a:rPr lang="en-US" b="0" dirty="0"/>
              <a:t>Move to approve document 11-23-0107r0 as </a:t>
            </a:r>
            <a:r>
              <a:rPr lang="en-US" b="0" dirty="0" err="1"/>
              <a:t>TGbk</a:t>
            </a:r>
            <a:r>
              <a:rPr lang="en-US" b="0" dirty="0"/>
              <a:t> meeting minutes for the </a:t>
            </a:r>
            <a:r>
              <a:rPr lang="en-US" b="0" dirty="0" err="1"/>
              <a:t>TGbk</a:t>
            </a:r>
            <a:r>
              <a:rPr lang="en-US" b="0" dirty="0"/>
              <a:t> January meeting.</a:t>
            </a:r>
          </a:p>
          <a:p>
            <a:endParaRPr lang="en-US" b="0" dirty="0"/>
          </a:p>
          <a:p>
            <a:r>
              <a:rPr lang="en-US" dirty="0"/>
              <a:t>Move</a:t>
            </a:r>
            <a:r>
              <a:rPr lang="en-US" b="0" dirty="0"/>
              <a:t>: Assaf Kasher </a:t>
            </a:r>
          </a:p>
          <a:p>
            <a:r>
              <a:rPr lang="en-US" dirty="0"/>
              <a:t>Second</a:t>
            </a:r>
            <a:r>
              <a:rPr lang="en-US" b="0" dirty="0"/>
              <a:t>: Ali Raissinia</a:t>
            </a:r>
          </a:p>
          <a:p>
            <a:endParaRPr lang="en-US" b="0" dirty="0"/>
          </a:p>
        </p:txBody>
      </p:sp>
      <p:sp>
        <p:nvSpPr>
          <p:cNvPr id="4" name="Slide Number Placeholder 3">
            <a:extLst>
              <a:ext uri="{FF2B5EF4-FFF2-40B4-BE49-F238E27FC236}">
                <a16:creationId xmlns:a16="http://schemas.microsoft.com/office/drawing/2014/main" id="{F24B7FA4-7136-4F60-B2F6-01A01271288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F80F679-9970-4804-AEDE-C2F90631E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417270-8FF2-4BFE-ADBA-696BEA117CC7}"/>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934786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(202303-02)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020676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is the motion compendium for </a:t>
            </a:r>
            <a:r>
              <a:rPr lang="en-US" altLang="en-US" dirty="0" err="1"/>
              <a:t>TGbk</a:t>
            </a:r>
            <a:r>
              <a:rPr lang="en-US" altLang="en-US" dirty="0"/>
              <a:t>.</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(202303-03) </a:t>
            </a:r>
            <a:r>
              <a:rPr lang="en-US" sz="2000" dirty="0"/>
              <a:t>:</a:t>
            </a:r>
          </a:p>
          <a:p>
            <a:pPr marL="0" indent="0"/>
            <a:r>
              <a:rPr lang="en-US" sz="2000" b="0" dirty="0"/>
              <a:t>Move to include in the SFD that: </a:t>
            </a:r>
          </a:p>
          <a:p>
            <a:pPr>
              <a:buFont typeface="Arial" panose="020B0604020202020204" pitchFamily="34" charset="0"/>
              <a:buChar char="•"/>
            </a:pPr>
            <a:r>
              <a:rPr lang="en-US" sz="2000" b="0" dirty="0"/>
              <a:t>IFTMR/IFTM frames of 802.11bk will use only a single reserved entry in the Format And Bandwidth subfield to indicate 320 </a:t>
            </a:r>
            <a:r>
              <a:rPr lang="en-US" sz="2000" b="0" dirty="0" err="1"/>
              <a:t>MHz.</a:t>
            </a:r>
            <a:endParaRPr lang="en-US" sz="2000" b="0" dirty="0"/>
          </a:p>
          <a:p>
            <a:pPr>
              <a:buFont typeface="Arial" panose="020B0604020202020204" pitchFamily="34" charset="0"/>
              <a:buChar char="•"/>
            </a:pPr>
            <a:r>
              <a:rPr lang="en-US" sz="2000" b="0" dirty="0"/>
              <a:t>The entry is for 320 MHz with a single RF LO.</a:t>
            </a:r>
          </a:p>
          <a:p>
            <a:pPr>
              <a:buFont typeface="Arial" panose="020B0604020202020204" pitchFamily="34" charset="0"/>
              <a:buChar char="•"/>
            </a:pPr>
            <a:r>
              <a:rPr lang="en-US" sz="2000" b="0" dirty="0"/>
              <a:t>If 320MHz is indicated in an IFTMR or IFTM frame, it indicates the support of 320 MHz with a single RF LO, 160 MHz with a single RF LO, 80 MHz, 40 MHz and 20 </a:t>
            </a:r>
            <a:r>
              <a:rPr lang="en-US" sz="2000" b="0" dirty="0" err="1"/>
              <a:t>MHz.</a:t>
            </a:r>
            <a:endParaRPr lang="en-US" sz="2000" b="0" dirty="0"/>
          </a:p>
          <a:p>
            <a:pPr marL="0" indent="0"/>
            <a:r>
              <a:rPr lang="en-US" sz="2000" b="0" dirty="0"/>
              <a:t>And assign editorial rights to the SFD editor. </a:t>
            </a:r>
          </a:p>
          <a:p>
            <a:endParaRPr lang="en-US" sz="2000" b="0" dirty="0"/>
          </a:p>
          <a:p>
            <a:r>
              <a:rPr lang="en-US" sz="2000" b="0" dirty="0"/>
              <a:t>Moved: Yanjun Sun </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735887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11-23/418 “March-2023-plenary-minutes” R0 posted to Mentor March 30</a:t>
            </a:r>
            <a:r>
              <a:rPr lang="en-US" b="0" baseline="30000" dirty="0"/>
              <a:t>th</a:t>
            </a:r>
            <a:r>
              <a:rPr lang="en-US" b="0" dirty="0"/>
              <a:t> .</a:t>
            </a:r>
          </a:p>
          <a:p>
            <a:endParaRPr lang="en-US" dirty="0"/>
          </a:p>
          <a:p>
            <a:r>
              <a:rPr lang="en-US" dirty="0"/>
              <a:t>Motion </a:t>
            </a:r>
            <a:r>
              <a:rPr lang="en-US" b="0" dirty="0"/>
              <a:t>(202305-01):</a:t>
            </a:r>
          </a:p>
          <a:p>
            <a:pPr marL="0" indent="0"/>
            <a:r>
              <a:rPr lang="en-US" b="0" dirty="0"/>
              <a:t>Move to approve document 11-23/418r0 as </a:t>
            </a:r>
            <a:r>
              <a:rPr lang="en-US" b="0" dirty="0" err="1"/>
              <a:t>TGbk</a:t>
            </a:r>
            <a:r>
              <a:rPr lang="en-US" b="0" dirty="0"/>
              <a:t> meeting minutes for the 2023 March IEEE meeting week.</a:t>
            </a:r>
          </a:p>
          <a:p>
            <a:pPr marL="0" indent="0"/>
            <a:endParaRPr lang="en-US" b="0" dirty="0"/>
          </a:p>
          <a:p>
            <a:r>
              <a:rPr lang="en-US" b="0" dirty="0"/>
              <a:t>Moved by: Assaf Kasher</a:t>
            </a:r>
          </a:p>
          <a:p>
            <a:r>
              <a:rPr lang="en-US" b="0" dirty="0"/>
              <a:t>Seconded by: James </a:t>
            </a:r>
            <a:r>
              <a:rPr lang="en-US" b="0" dirty="0" err="1"/>
              <a:t>Gilb</a:t>
            </a:r>
            <a:endParaRPr lang="en-US" b="0" dirty="0"/>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856376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11-23/808 “April-2023-telecon-minutes” R0 posted to Mentor May 10</a:t>
            </a:r>
            <a:r>
              <a:rPr lang="en-US" b="0" baseline="30000" dirty="0"/>
              <a:t>th</a:t>
            </a:r>
            <a:r>
              <a:rPr lang="en-US" b="0" dirty="0"/>
              <a:t>.</a:t>
            </a:r>
          </a:p>
          <a:p>
            <a:endParaRPr lang="en-US" dirty="0"/>
          </a:p>
          <a:p>
            <a:r>
              <a:rPr lang="en-US" dirty="0"/>
              <a:t>Motion </a:t>
            </a:r>
            <a:r>
              <a:rPr lang="en-US" b="0" dirty="0"/>
              <a:t>(202305-02):</a:t>
            </a:r>
          </a:p>
          <a:p>
            <a:pPr marL="0" indent="0"/>
            <a:r>
              <a:rPr lang="en-US" b="0" dirty="0"/>
              <a:t>Move to approve document 11-23/808r0 as </a:t>
            </a:r>
            <a:r>
              <a:rPr lang="en-US" b="0" dirty="0" err="1"/>
              <a:t>TGbk</a:t>
            </a:r>
            <a:r>
              <a:rPr lang="en-US" b="0" dirty="0"/>
              <a:t> meetings minutes for telecons running between the 2023 March and May IEEE meeting weeks.</a:t>
            </a:r>
          </a:p>
          <a:p>
            <a:pPr marL="0" indent="0"/>
            <a:endParaRPr lang="en-US" b="0" dirty="0"/>
          </a:p>
          <a:p>
            <a:r>
              <a:rPr lang="en-US" b="0" dirty="0"/>
              <a:t>Moved by: Dibakar Das</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525830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11-23-390r4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(202305-03):</a:t>
            </a:r>
            <a:endParaRPr lang="en-US" sz="2000" dirty="0"/>
          </a:p>
          <a:p>
            <a:pPr marL="0" indent="0"/>
            <a:r>
              <a:rPr lang="en-US" sz="2000" b="0" dirty="0"/>
              <a:t>Move to adopt document 11-23-390r4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Steve Shellhammer </a:t>
            </a:r>
          </a:p>
          <a:p>
            <a:r>
              <a:rPr lang="en-US" sz="2000" dirty="0"/>
              <a:t>Results </a:t>
            </a:r>
            <a:r>
              <a:rPr lang="en-US" sz="2000" b="0" dirty="0"/>
              <a:t>(Y/N/A): unanimous </a:t>
            </a:r>
          </a:p>
          <a:p>
            <a:endParaRPr lang="en-US" sz="2000" dirty="0"/>
          </a:p>
          <a:p>
            <a:r>
              <a:rPr lang="en-US" sz="2000" dirty="0"/>
              <a:t>Results during the Apr. 25</a:t>
            </a:r>
            <a:r>
              <a:rPr lang="en-US" sz="2000" baseline="30000" dirty="0"/>
              <a:t>th</a:t>
            </a:r>
            <a:r>
              <a:rPr lang="en-US" sz="2000" dirty="0"/>
              <a:t> Telecon: </a:t>
            </a:r>
            <a:r>
              <a:rPr lang="en-US" sz="2000" b="0" dirty="0"/>
              <a:t>8/0/1</a:t>
            </a:r>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169012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Secretary Affirmation</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r>
              <a:rPr lang="en-US" dirty="0"/>
              <a:t>Motion </a:t>
            </a:r>
            <a:r>
              <a:rPr lang="en-US" b="0" dirty="0"/>
              <a:t>(202305-04):</a:t>
            </a:r>
            <a:endParaRPr lang="en-US" dirty="0"/>
          </a:p>
          <a:p>
            <a:r>
              <a:rPr lang="en-US" b="0" dirty="0"/>
              <a:t>Move to confirm Dibakar Das for the position of TG Secretary.</a:t>
            </a:r>
          </a:p>
          <a:p>
            <a:endParaRPr lang="en-US" dirty="0"/>
          </a:p>
          <a:p>
            <a:r>
              <a:rPr lang="en-US" dirty="0"/>
              <a:t>Move: </a:t>
            </a:r>
            <a:r>
              <a:rPr lang="en-US" b="0" dirty="0"/>
              <a:t>Roy Want</a:t>
            </a:r>
          </a:p>
          <a:p>
            <a:r>
              <a:rPr lang="en-US" dirty="0"/>
              <a:t>Second:</a:t>
            </a:r>
            <a:r>
              <a:rPr lang="en-US" b="0" dirty="0"/>
              <a:t> Qinghua Li </a:t>
            </a:r>
            <a:endParaRPr lang="en-US" dirty="0"/>
          </a:p>
          <a:p>
            <a:r>
              <a:rPr lang="en-US" dirty="0"/>
              <a:t>Results (Y/N/A): </a:t>
            </a:r>
            <a:r>
              <a:rPr lang="en-US" b="0" dirty="0"/>
              <a:t>unanimous</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430590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11-23-698</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(202305-05):</a:t>
            </a:r>
            <a:endParaRPr lang="en-US" sz="2000" dirty="0"/>
          </a:p>
          <a:p>
            <a:pPr marL="0" indent="0"/>
            <a:r>
              <a:rPr lang="en-US" sz="2000" b="0" dirty="0"/>
              <a:t>Move to adopt document 11-23-698r2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Steve Shellhammer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82409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ABF4-C467-D779-5291-CA1398DB3945}"/>
              </a:ext>
            </a:extLst>
          </p:cNvPr>
          <p:cNvSpPr>
            <a:spLocks noGrp="1"/>
          </p:cNvSpPr>
          <p:nvPr>
            <p:ph type="title"/>
          </p:nvPr>
        </p:nvSpPr>
        <p:spPr/>
        <p:txBody>
          <a:bodyPr/>
          <a:lstStyle/>
          <a:p>
            <a:r>
              <a:rPr lang="en-US" dirty="0"/>
              <a:t>Spec Framework Document</a:t>
            </a:r>
          </a:p>
        </p:txBody>
      </p:sp>
      <p:sp>
        <p:nvSpPr>
          <p:cNvPr id="3" name="Content Placeholder 2">
            <a:extLst>
              <a:ext uri="{FF2B5EF4-FFF2-40B4-BE49-F238E27FC236}">
                <a16:creationId xmlns:a16="http://schemas.microsoft.com/office/drawing/2014/main" id="{4330B301-62E0-7E18-F2B8-DB29BB9F5F5C}"/>
              </a:ext>
            </a:extLst>
          </p:cNvPr>
          <p:cNvSpPr>
            <a:spLocks noGrp="1"/>
          </p:cNvSpPr>
          <p:nvPr>
            <p:ph idx="1"/>
          </p:nvPr>
        </p:nvSpPr>
        <p:spPr/>
        <p:txBody>
          <a:bodyPr/>
          <a:lstStyle/>
          <a:p>
            <a:r>
              <a:rPr lang="en-US" dirty="0"/>
              <a:t>Motion</a:t>
            </a:r>
          </a:p>
          <a:p>
            <a:r>
              <a:rPr lang="en-US" b="0" dirty="0"/>
              <a:t>We agree that the SFD is now complete, and additional protocol considerations will follow a technical presentation as needed and proposed draft text for adoption by the group.</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1F4AE4D5-72E1-1081-FA01-42BF1907FFA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2B3D357-2D78-53B3-CAE2-132714A9C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B14F60B-C1C7-BC48-6573-0C02E4DA5CE1}"/>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555989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11-23-415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(202305-06):</a:t>
            </a:r>
            <a:endParaRPr lang="en-US" sz="2000" dirty="0"/>
          </a:p>
          <a:p>
            <a:pPr marL="0" indent="0"/>
            <a:r>
              <a:rPr lang="en-US" sz="2000" b="0" dirty="0"/>
              <a:t>Move to adopt document 11-23-415r4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Steve Shellhammer</a:t>
            </a:r>
          </a:p>
          <a:p>
            <a:r>
              <a:rPr lang="en-US" sz="2000" dirty="0"/>
              <a:t>Second: </a:t>
            </a:r>
            <a:r>
              <a:rPr lang="en-US" sz="2000" b="0" dirty="0"/>
              <a:t>Christian Berger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209633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11-23-864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(202305-07):</a:t>
            </a:r>
            <a:endParaRPr lang="en-US" sz="2000" dirty="0"/>
          </a:p>
          <a:p>
            <a:pPr marL="0" indent="0"/>
            <a:r>
              <a:rPr lang="en-US" sz="2000" b="0" dirty="0"/>
              <a:t>Move to adopt document 11-23-864r2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279328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(202305-08):</a:t>
            </a:r>
            <a:endParaRPr lang="en-US" sz="2000" dirty="0"/>
          </a:p>
          <a:p>
            <a:pPr marL="0" indent="0"/>
            <a:r>
              <a:rPr lang="en-US" sz="2000" b="0" dirty="0"/>
              <a:t>Move to adopt document 11-23-874r1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137271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(202301-01)</a:t>
            </a:r>
          </a:p>
          <a:p>
            <a:r>
              <a:rPr lang="en-US" b="0" dirty="0"/>
              <a:t>Move to elect Assaf Kasher as </a:t>
            </a:r>
            <a:r>
              <a:rPr lang="en-US" b="0" dirty="0" err="1"/>
              <a:t>TGbk</a:t>
            </a:r>
            <a:r>
              <a:rPr lang="en-US" b="0" dirty="0"/>
              <a:t> vice chair. </a:t>
            </a:r>
          </a:p>
          <a:p>
            <a:endParaRPr lang="en-US" b="0" dirty="0"/>
          </a:p>
          <a:p>
            <a:r>
              <a:rPr lang="en-US" b="0" dirty="0"/>
              <a:t>Moved by: Ali Raissinia</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80164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(202305-09):</a:t>
            </a:r>
            <a:endParaRPr lang="en-US" sz="2000" dirty="0"/>
          </a:p>
          <a:p>
            <a:pPr marL="0" indent="0"/>
            <a:r>
              <a:rPr lang="en-US" sz="2000" b="0" dirty="0"/>
              <a:t>Move to adopt document 11-23-875r1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 </a:t>
            </a:r>
          </a:p>
          <a:p>
            <a:r>
              <a:rPr lang="en-US" sz="2000" dirty="0"/>
              <a:t>Second: </a:t>
            </a:r>
            <a:r>
              <a:rPr lang="en-US" sz="2000" b="0" dirty="0"/>
              <a:t>Qinghua Li</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292439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July 31</a:t>
            </a:r>
            <a:r>
              <a:rPr lang="en-US" b="0" baseline="30000" dirty="0"/>
              <a:t>st</a:t>
            </a:r>
            <a:r>
              <a:rPr lang="en-US" b="0" dirty="0"/>
              <a:t>.</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Sep. May IEEE meeting week.</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0912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11-23/1089 “June 2023 telecon minutes” R0 posted to Mentor June 29</a:t>
            </a:r>
            <a:r>
              <a:rPr lang="en-US" b="0" baseline="30000" dirty="0"/>
              <a:t>th</a:t>
            </a:r>
            <a:r>
              <a:rPr lang="en-US" b="0" dirty="0"/>
              <a:t>.</a:t>
            </a:r>
          </a:p>
          <a:p>
            <a:endParaRPr lang="en-US" dirty="0"/>
          </a:p>
          <a:p>
            <a:r>
              <a:rPr lang="en-US" dirty="0"/>
              <a:t>Motion </a:t>
            </a:r>
            <a:r>
              <a:rPr lang="en-US" b="0" dirty="0"/>
              <a:t>(202307-02):</a:t>
            </a:r>
          </a:p>
          <a:p>
            <a:pPr marL="0" indent="0"/>
            <a:r>
              <a:rPr lang="en-US" b="0" dirty="0"/>
              <a:t>Move to approve document 11-23/1089r0 as </a:t>
            </a:r>
            <a:r>
              <a:rPr lang="en-US" b="0" dirty="0" err="1"/>
              <a:t>TGbk</a:t>
            </a:r>
            <a:r>
              <a:rPr lang="en-US" b="0" dirty="0"/>
              <a:t> meetings minutes for telecons running between the 2023 May and July IEEE meeting weeks.</a:t>
            </a:r>
          </a:p>
          <a:p>
            <a:pPr marL="0" indent="0"/>
            <a:endParaRPr lang="en-US" b="0" dirty="0"/>
          </a:p>
          <a:p>
            <a:r>
              <a:rPr lang="en-US" b="0" dirty="0"/>
              <a:t>Moved by: Roy Want </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500519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11-23-887</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(202307-03):</a:t>
            </a:r>
            <a:endParaRPr lang="en-US" sz="2000" dirty="0"/>
          </a:p>
          <a:p>
            <a:pPr marL="0" indent="0"/>
            <a:r>
              <a:rPr lang="en-US" sz="2000" b="0" dirty="0"/>
              <a:t>Move to adopt document 11-23-887r3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Ali Raissinia </a:t>
            </a:r>
          </a:p>
          <a:p>
            <a:r>
              <a:rPr lang="en-US" sz="2000" dirty="0"/>
              <a:t>Results </a:t>
            </a:r>
            <a:r>
              <a:rPr lang="en-US" sz="2000" b="0" dirty="0"/>
              <a:t>(Y/N/A): unanimous </a:t>
            </a:r>
          </a:p>
          <a:p>
            <a:endParaRPr lang="en-US" sz="2000" b="0" dirty="0"/>
          </a:p>
          <a:p>
            <a:r>
              <a:rPr lang="en-US" sz="2000" b="0" dirty="0"/>
              <a:t>Results during the June 27</a:t>
            </a:r>
            <a:r>
              <a:rPr lang="en-US" sz="2000" b="0" baseline="30000" dirty="0"/>
              <a:t>th</a:t>
            </a:r>
            <a:r>
              <a:rPr lang="en-US" sz="2000" b="0" dirty="0"/>
              <a:t> telecon 6/0/1 (Y/N/A  )</a:t>
            </a:r>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72340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11-23-1052</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(202307-04):</a:t>
            </a:r>
            <a:endParaRPr lang="en-US" sz="2000" dirty="0"/>
          </a:p>
          <a:p>
            <a:pPr marL="0" indent="0"/>
            <a:r>
              <a:rPr lang="en-US" sz="2000" b="0" dirty="0"/>
              <a:t>Move to adopt document 11-23-1052r1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Ali Raissinia</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4525213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444D-AB53-7549-E9B1-0082380D0516}"/>
              </a:ext>
            </a:extLst>
          </p:cNvPr>
          <p:cNvSpPr>
            <a:spLocks noGrp="1"/>
          </p:cNvSpPr>
          <p:nvPr>
            <p:ph type="title"/>
          </p:nvPr>
        </p:nvSpPr>
        <p:spPr/>
        <p:txBody>
          <a:bodyPr/>
          <a:lstStyle/>
          <a:p>
            <a:r>
              <a:rPr lang="en-US" dirty="0"/>
              <a:t>Submission 11-23-1067</a:t>
            </a:r>
          </a:p>
        </p:txBody>
      </p:sp>
      <p:sp>
        <p:nvSpPr>
          <p:cNvPr id="3" name="Content Placeholder 2">
            <a:extLst>
              <a:ext uri="{FF2B5EF4-FFF2-40B4-BE49-F238E27FC236}">
                <a16:creationId xmlns:a16="http://schemas.microsoft.com/office/drawing/2014/main" id="{439F5642-CC1A-AE1C-9795-935C86687AB6}"/>
              </a:ext>
            </a:extLst>
          </p:cNvPr>
          <p:cNvSpPr>
            <a:spLocks noGrp="1"/>
          </p:cNvSpPr>
          <p:nvPr>
            <p:ph idx="1"/>
          </p:nvPr>
        </p:nvSpPr>
        <p:spPr/>
        <p:txBody>
          <a:bodyPr/>
          <a:lstStyle/>
          <a:p>
            <a:r>
              <a:rPr lang="en-US" dirty="0"/>
              <a:t>Motion</a:t>
            </a:r>
            <a:r>
              <a:rPr lang="en-US" b="0" dirty="0"/>
              <a:t> </a:t>
            </a:r>
            <a:r>
              <a:rPr lang="en-US" sz="2400" b="0" dirty="0"/>
              <a:t>(202307-05)</a:t>
            </a:r>
            <a:r>
              <a:rPr lang="en-US" b="0" dirty="0"/>
              <a:t>:</a:t>
            </a:r>
          </a:p>
          <a:p>
            <a:pPr marL="0" indent="0"/>
            <a:r>
              <a:rPr lang="en-US" b="0" dirty="0"/>
              <a:t>Move to agree that the TB measurement sequence using a 320MHz bandwidth for the measurement sounding phase shall follow the below behavior:</a:t>
            </a:r>
          </a:p>
          <a:p>
            <a:r>
              <a:rPr lang="en-US" b="0" dirty="0"/>
              <a:t>1. the R2I LMR shall be sent in an EHT MU PPDU.</a:t>
            </a:r>
          </a:p>
          <a:p>
            <a:r>
              <a:rPr lang="en-US" b="0" dirty="0"/>
              <a:t>2. the TF Ranging LMR shall solicit EHT TB PPDUs.</a:t>
            </a:r>
          </a:p>
          <a:p>
            <a:endParaRPr lang="en-US" b="0" dirty="0"/>
          </a:p>
          <a:p>
            <a:r>
              <a:rPr lang="en-US" b="0" dirty="0"/>
              <a:t>Move: Christian Berger</a:t>
            </a:r>
          </a:p>
          <a:p>
            <a:r>
              <a:rPr lang="en-US" b="0" dirty="0"/>
              <a:t>Second: Ali Raissinia</a:t>
            </a:r>
          </a:p>
          <a:p>
            <a:r>
              <a:rPr lang="en-US" b="0" dirty="0"/>
              <a:t>Results (Y/N/A): unanimous </a:t>
            </a:r>
          </a:p>
        </p:txBody>
      </p:sp>
      <p:sp>
        <p:nvSpPr>
          <p:cNvPr id="4" name="Slide Number Placeholder 3">
            <a:extLst>
              <a:ext uri="{FF2B5EF4-FFF2-40B4-BE49-F238E27FC236}">
                <a16:creationId xmlns:a16="http://schemas.microsoft.com/office/drawing/2014/main" id="{D8B28BE2-B415-EB90-DCD0-A043863BA586}"/>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09464F9-47D8-CEAF-D7AA-D8B10E67E2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D8F830-2B7E-BC3C-C246-69080BF7E3F8}"/>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477866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11-23-1234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(202307-06):</a:t>
            </a:r>
            <a:endParaRPr lang="en-US" sz="2000" dirty="0"/>
          </a:p>
          <a:p>
            <a:pPr marL="0" indent="0"/>
            <a:r>
              <a:rPr lang="en-US" sz="2000" b="0" dirty="0"/>
              <a:t>Move to adopt document 11-23-1234r2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123781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11-23-1253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(202307-07):</a:t>
            </a:r>
            <a:endParaRPr lang="en-US" sz="2000" dirty="0"/>
          </a:p>
          <a:p>
            <a:pPr marL="0" indent="0"/>
            <a:r>
              <a:rPr lang="en-US" sz="2000" b="0" dirty="0"/>
              <a:t>Move to adopt document 11-23-1253r1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Roy Want</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274842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11-23-1270</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(202307-08):</a:t>
            </a:r>
            <a:endParaRPr lang="en-US" sz="2000" dirty="0"/>
          </a:p>
          <a:p>
            <a:pPr marL="0" indent="0"/>
            <a:r>
              <a:rPr lang="en-US" sz="2000" b="0" dirty="0"/>
              <a:t>Move to adopt document 11-23-1270r1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8134576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(202308-01):</a:t>
            </a:r>
            <a:endParaRPr lang="en-US" sz="2000" dirty="0"/>
          </a:p>
          <a:p>
            <a:pPr marL="0" indent="0"/>
            <a:r>
              <a:rPr lang="en-US" sz="2000" b="0" dirty="0"/>
              <a:t>Move to adopt document 11-23-393r6 to the P802.11bk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Christian Berger</a:t>
            </a:r>
          </a:p>
          <a:p>
            <a:r>
              <a:rPr lang="en-US" sz="2000" dirty="0"/>
              <a:t>Results </a:t>
            </a:r>
            <a:r>
              <a:rPr lang="en-US" sz="2000" b="0" dirty="0"/>
              <a:t>(Y/N/A</a:t>
            </a:r>
            <a:r>
              <a:rPr lang="en-US" sz="2000" b="0"/>
              <a:t>): unanimous </a:t>
            </a:r>
            <a:endParaRPr lang="en-US" sz="2000" b="0" dirty="0"/>
          </a:p>
          <a:p>
            <a:endParaRPr lang="en-US" sz="20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004848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Technical Editor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(202301-02)</a:t>
            </a:r>
          </a:p>
          <a:p>
            <a:r>
              <a:rPr lang="en-US" b="0" dirty="0"/>
              <a:t>Move to elect Roy Want as </a:t>
            </a:r>
            <a:r>
              <a:rPr lang="en-US" b="0" dirty="0" err="1"/>
              <a:t>TGbk</a:t>
            </a:r>
            <a:r>
              <a:rPr lang="en-US" b="0" dirty="0"/>
              <a:t> Technical Editor. </a:t>
            </a:r>
          </a:p>
          <a:p>
            <a:endParaRPr lang="en-US" b="0" dirty="0"/>
          </a:p>
          <a:p>
            <a:r>
              <a:rPr lang="en-US" b="0" dirty="0"/>
              <a:t>Moved by: Christian Berger</a:t>
            </a:r>
          </a:p>
          <a:p>
            <a:r>
              <a:rPr lang="en-US" b="0" dirty="0"/>
              <a:t>Seconded by: Ali Raissinia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065531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August 3</a:t>
            </a:r>
            <a:r>
              <a:rPr lang="en-US" b="0" baseline="30000" dirty="0"/>
              <a:t>rd</a:t>
            </a:r>
            <a:r>
              <a:rPr lang="en-US" b="0" dirty="0"/>
              <a:t>. </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July IEEE meeting week.</a:t>
            </a:r>
          </a:p>
          <a:p>
            <a:pPr marL="0" indent="0"/>
            <a:endParaRPr lang="en-US" b="0" dirty="0"/>
          </a:p>
          <a:p>
            <a:r>
              <a:rPr lang="en-US" b="0" dirty="0"/>
              <a:t>Moved by: Dibakar Das</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635315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11-23/1557 “</a:t>
            </a:r>
            <a:r>
              <a:rPr lang="en-US" b="0" dirty="0" err="1"/>
              <a:t>TGbk</a:t>
            </a:r>
            <a:r>
              <a:rPr lang="en-US" b="0" dirty="0"/>
              <a:t> August telecon meeting minutes” R0 posted to Mentor Sep. 10</a:t>
            </a:r>
            <a:r>
              <a:rPr lang="en-US" b="0" baseline="30000" dirty="0"/>
              <a:t>th</a:t>
            </a:r>
            <a:r>
              <a:rPr lang="en-US" b="0" dirty="0"/>
              <a:t>. </a:t>
            </a:r>
          </a:p>
          <a:p>
            <a:endParaRPr lang="en-US" dirty="0"/>
          </a:p>
          <a:p>
            <a:r>
              <a:rPr lang="en-US" dirty="0"/>
              <a:t>Motion </a:t>
            </a:r>
            <a:r>
              <a:rPr lang="en-US" b="0" dirty="0"/>
              <a:t>(202309-02):</a:t>
            </a:r>
          </a:p>
          <a:p>
            <a:pPr marL="0" indent="0"/>
            <a:r>
              <a:rPr lang="en-US" b="0" dirty="0"/>
              <a:t>Move to approve document 11-23/1557r0 as </a:t>
            </a:r>
            <a:r>
              <a:rPr lang="en-US" b="0" dirty="0" err="1"/>
              <a:t>TGbk</a:t>
            </a:r>
            <a:r>
              <a:rPr lang="en-US" b="0" dirty="0"/>
              <a:t> telecons running between Aug. 1</a:t>
            </a:r>
            <a:r>
              <a:rPr lang="en-US" b="0" baseline="30000" dirty="0"/>
              <a:t>st </a:t>
            </a:r>
            <a:r>
              <a:rPr lang="en-US" b="0" dirty="0"/>
              <a:t>to Aug. 29</a:t>
            </a:r>
            <a:r>
              <a:rPr lang="en-US" b="0" baseline="30000" dirty="0"/>
              <a:t>th</a:t>
            </a:r>
            <a:r>
              <a:rPr lang="en-US" b="0" dirty="0"/>
              <a:t>.</a:t>
            </a:r>
          </a:p>
          <a:p>
            <a:pPr marL="0" indent="0"/>
            <a:endParaRPr lang="en-US" b="0" dirty="0"/>
          </a:p>
          <a:p>
            <a:r>
              <a:rPr lang="en-US" b="0" dirty="0"/>
              <a:t>Moved by: Dibakar Das</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2422741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F927C-A083-ED9F-92DB-F91B8A750D6E}"/>
              </a:ext>
            </a:extLst>
          </p:cNvPr>
          <p:cNvSpPr>
            <a:spLocks noGrp="1"/>
          </p:cNvSpPr>
          <p:nvPr>
            <p:ph type="title"/>
          </p:nvPr>
        </p:nvSpPr>
        <p:spPr/>
        <p:txBody>
          <a:bodyPr/>
          <a:lstStyle/>
          <a:p>
            <a:r>
              <a:rPr lang="en-US" dirty="0"/>
              <a:t>Submission 11-23-1626</a:t>
            </a:r>
          </a:p>
        </p:txBody>
      </p:sp>
      <p:sp>
        <p:nvSpPr>
          <p:cNvPr id="3" name="Content Placeholder 2">
            <a:extLst>
              <a:ext uri="{FF2B5EF4-FFF2-40B4-BE49-F238E27FC236}">
                <a16:creationId xmlns:a16="http://schemas.microsoft.com/office/drawing/2014/main" id="{2805BEBC-0052-3901-7D81-60A24A1E926C}"/>
              </a:ext>
            </a:extLst>
          </p:cNvPr>
          <p:cNvSpPr>
            <a:spLocks noGrp="1"/>
          </p:cNvSpPr>
          <p:nvPr>
            <p:ph idx="1"/>
          </p:nvPr>
        </p:nvSpPr>
        <p:spPr/>
        <p:txBody>
          <a:bodyPr/>
          <a:lstStyle/>
          <a:p>
            <a:r>
              <a:rPr lang="en-US" b="0" dirty="0"/>
              <a:t>Move to adopt 11-23-1626r1 to the 802.11bk draft, instruct the technical editor to incorporate it in the 802.11bk draft amendment text and grant editorial rights to the technical editor. </a:t>
            </a:r>
          </a:p>
          <a:p>
            <a:r>
              <a:rPr lang="en-US" dirty="0"/>
              <a:t>Moved: </a:t>
            </a:r>
            <a:r>
              <a:rPr lang="en-US" b="0" dirty="0"/>
              <a:t>Christian Berger</a:t>
            </a:r>
          </a:p>
          <a:p>
            <a:r>
              <a:rPr lang="en-US" dirty="0"/>
              <a:t>Second: </a:t>
            </a:r>
            <a:r>
              <a:rPr lang="en-US" b="0" dirty="0"/>
              <a:t>Roy Want</a:t>
            </a:r>
          </a:p>
          <a:p>
            <a:r>
              <a:rPr lang="en-US" dirty="0"/>
              <a:t>Results</a:t>
            </a:r>
            <a:r>
              <a:rPr lang="en-US" b="0" dirty="0"/>
              <a:t> (Y/N/A): unanimous</a:t>
            </a:r>
          </a:p>
          <a:p>
            <a:endParaRPr lang="en-US" dirty="0"/>
          </a:p>
        </p:txBody>
      </p:sp>
      <p:sp>
        <p:nvSpPr>
          <p:cNvPr id="4" name="Slide Number Placeholder 3">
            <a:extLst>
              <a:ext uri="{FF2B5EF4-FFF2-40B4-BE49-F238E27FC236}">
                <a16:creationId xmlns:a16="http://schemas.microsoft.com/office/drawing/2014/main" id="{4852BEDC-985D-4320-2EEA-8F2AE8B167F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D5F284B-2807-DD17-4BFE-B4E387969DB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26E058-C9C6-0763-7362-DDF7FB2F8C9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320072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11-23/1754 “</a:t>
            </a:r>
            <a:r>
              <a:rPr lang="en-US" b="0" dirty="0" err="1"/>
              <a:t>TGbk</a:t>
            </a:r>
            <a:r>
              <a:rPr lang="en-US" b="0" dirty="0"/>
              <a:t> September meeting minutes” R0 posted to Mentor Oct. 13</a:t>
            </a:r>
            <a:r>
              <a:rPr lang="en-US" b="0" baseline="30000" dirty="0"/>
              <a:t>th</a:t>
            </a:r>
            <a:r>
              <a:rPr lang="en-US" b="0" dirty="0"/>
              <a:t> . </a:t>
            </a:r>
          </a:p>
          <a:p>
            <a:endParaRPr lang="en-US" dirty="0"/>
          </a:p>
          <a:p>
            <a:r>
              <a:rPr lang="en-US" dirty="0"/>
              <a:t>Motion </a:t>
            </a:r>
            <a:r>
              <a:rPr lang="en-US" b="0" dirty="0"/>
              <a:t>(202311-01):</a:t>
            </a:r>
          </a:p>
          <a:p>
            <a:pPr marL="0" indent="0"/>
            <a:r>
              <a:rPr lang="en-US" b="0" dirty="0"/>
              <a:t>Move to approve document 11-23/1754r0 as </a:t>
            </a:r>
            <a:r>
              <a:rPr lang="en-US" b="0" dirty="0" err="1"/>
              <a:t>TGbk</a:t>
            </a:r>
            <a:r>
              <a:rPr lang="en-US" b="0" dirty="0"/>
              <a:t> meeting minutes for the 2023 September IEEE meeting week.</a:t>
            </a:r>
          </a:p>
          <a:p>
            <a:pPr marL="0" indent="0"/>
            <a:endParaRPr lang="en-US" b="0" dirty="0"/>
          </a:p>
          <a:p>
            <a:r>
              <a:rPr lang="en-US" b="0" dirty="0"/>
              <a:t>Moved by: Ali Raissinia </a:t>
            </a:r>
          </a:p>
          <a:p>
            <a:r>
              <a:rPr lang="en-US" b="0" dirty="0"/>
              <a:t>Seconded by: Roy Want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3901480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11-23-1827</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(202311-02):</a:t>
            </a:r>
            <a:endParaRPr lang="en-US" sz="2400" dirty="0"/>
          </a:p>
          <a:p>
            <a:pPr marL="0" indent="0"/>
            <a:r>
              <a:rPr lang="en-US" sz="2400" b="0" dirty="0"/>
              <a:t>Move to adopt document 11-23-1827r2 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 </a:t>
            </a:r>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591199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(202311-03)</a:t>
            </a:r>
            <a:endParaRPr lang="en-US" dirty="0"/>
          </a:p>
          <a:p>
            <a:r>
              <a:rPr lang="en-US" b="0" dirty="0"/>
              <a:t>Move to define the subset and full set of puncturing as follows:</a:t>
            </a:r>
          </a:p>
          <a:p>
            <a:pPr>
              <a:buFont typeface="Arial" panose="020B0604020202020204" pitchFamily="34" charset="0"/>
              <a:buChar char="•"/>
            </a:pPr>
            <a:r>
              <a:rPr lang="en-US" b="0" dirty="0"/>
              <a:t>Puncturing subset - 11bk FTM session supports 320MHz and the two contiguous 240MHz preamble puncture patterns</a:t>
            </a:r>
          </a:p>
          <a:p>
            <a:pPr>
              <a:buFont typeface="Arial" panose="020B0604020202020204" pitchFamily="34" charset="0"/>
              <a:buChar char="•"/>
            </a:pPr>
            <a:r>
              <a:rPr lang="en-US" b="0" dirty="0"/>
              <a:t>Puncturing full set - 11bk FTM session supports all preamble puncture patterns (320MHz puncturing is defined in table 36-30)</a:t>
            </a:r>
          </a:p>
          <a:p>
            <a:r>
              <a:rPr lang="en-US" dirty="0"/>
              <a:t>Move: </a:t>
            </a:r>
            <a:r>
              <a:rPr lang="en-US" b="0" dirty="0"/>
              <a:t>Tianyu Wu</a:t>
            </a:r>
            <a:endParaRPr lang="en-US" dirty="0"/>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6488101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11-23/2051 “</a:t>
            </a:r>
            <a:r>
              <a:rPr lang="en-US" b="0" dirty="0" err="1"/>
              <a:t>TGbk</a:t>
            </a:r>
            <a:r>
              <a:rPr lang="en-US" b="0" dirty="0"/>
              <a:t> conference calls meeting mins” R0 posted to Mentor Nov. 13</a:t>
            </a:r>
            <a:r>
              <a:rPr lang="en-US" b="0" baseline="30000" dirty="0"/>
              <a:t>th</a:t>
            </a:r>
            <a:r>
              <a:rPr lang="en-US" b="0" dirty="0"/>
              <a:t> . </a:t>
            </a:r>
          </a:p>
          <a:p>
            <a:endParaRPr lang="en-US" dirty="0"/>
          </a:p>
          <a:p>
            <a:r>
              <a:rPr lang="en-US" dirty="0"/>
              <a:t>Motion </a:t>
            </a:r>
            <a:r>
              <a:rPr lang="en-US" b="0" dirty="0"/>
              <a:t>(202311-04):</a:t>
            </a:r>
          </a:p>
          <a:p>
            <a:pPr marL="0" indent="0"/>
            <a:r>
              <a:rPr lang="en-US" b="0" dirty="0"/>
              <a:t>Move to approve document 11-23/2051r0 as </a:t>
            </a:r>
            <a:r>
              <a:rPr lang="en-US" b="0" dirty="0" err="1"/>
              <a:t>TGbk</a:t>
            </a:r>
            <a:r>
              <a:rPr lang="en-US" b="0" dirty="0"/>
              <a:t> meeting minutes for telecons running between the 2023 September and November IEEE meeting weeks.</a:t>
            </a:r>
          </a:p>
          <a:p>
            <a:pPr marL="0" indent="0"/>
            <a:endParaRPr lang="en-US" b="0" dirty="0"/>
          </a:p>
          <a:p>
            <a:r>
              <a:rPr lang="en-US" b="0" dirty="0"/>
              <a:t>Moved by: Christian Berger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796931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2</a:t>
            </a:r>
            <a:r>
              <a:rPr lang="en-US" baseline="30000" dirty="0"/>
              <a:t>nd</a:t>
            </a:r>
            <a:r>
              <a:rPr lang="en-US" dirty="0"/>
              <a:t>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(202311-05)</a:t>
            </a:r>
          </a:p>
          <a:p>
            <a:r>
              <a:rPr lang="en-US" b="0" dirty="0"/>
              <a:t>Move to elect Ali Raissinia as </a:t>
            </a:r>
            <a:r>
              <a:rPr lang="en-US" b="0" dirty="0" err="1"/>
              <a:t>TGbk</a:t>
            </a:r>
            <a:r>
              <a:rPr lang="en-US" b="0" dirty="0"/>
              <a:t> 2</a:t>
            </a:r>
            <a:r>
              <a:rPr lang="en-US" b="0" baseline="30000" dirty="0"/>
              <a:t>nd</a:t>
            </a:r>
            <a:r>
              <a:rPr lang="en-US" b="0" dirty="0"/>
              <a:t> vice chair. </a:t>
            </a:r>
          </a:p>
          <a:p>
            <a:endParaRPr lang="en-US" b="0" dirty="0"/>
          </a:p>
          <a:p>
            <a:r>
              <a:rPr lang="en-US" b="0" dirty="0"/>
              <a:t>Moved by: Roy Want </a:t>
            </a:r>
          </a:p>
          <a:p>
            <a:r>
              <a:rPr lang="en-US" b="0" dirty="0"/>
              <a:t>Seconded by: Christian Berger</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005219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11-23-2066</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(202311-06):</a:t>
            </a:r>
            <a:endParaRPr lang="en-US" sz="2400" dirty="0"/>
          </a:p>
          <a:p>
            <a:pPr marL="0" indent="0"/>
            <a:r>
              <a:rPr lang="en-US" sz="2400" b="0" dirty="0"/>
              <a:t>Move to adopt document 11-23-2066r1to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 </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8244098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11-23-1830</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(202311-07):</a:t>
            </a:r>
            <a:endParaRPr lang="en-US" sz="2400" dirty="0"/>
          </a:p>
          <a:p>
            <a:pPr marL="0" indent="0"/>
            <a:r>
              <a:rPr lang="en-US" sz="2400" b="0" dirty="0"/>
              <a:t>Move to adopt document 11-23-1830r0</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04310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Secretary</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(202301-03)</a:t>
            </a:r>
          </a:p>
          <a:p>
            <a:r>
              <a:rPr lang="en-US" b="0" dirty="0"/>
              <a:t>Move to elect Assaf Kasher as </a:t>
            </a:r>
            <a:r>
              <a:rPr lang="en-US" b="0" dirty="0" err="1"/>
              <a:t>TGbk</a:t>
            </a:r>
            <a:r>
              <a:rPr lang="en-US" b="0" dirty="0"/>
              <a:t> Secretary. </a:t>
            </a:r>
          </a:p>
          <a:p>
            <a:endParaRPr lang="en-US" b="0" dirty="0"/>
          </a:p>
          <a:p>
            <a:r>
              <a:rPr lang="en-US" b="0" dirty="0"/>
              <a:t>Moved by: Chao Chun wang </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3087402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11-23-2094</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(202311-08):</a:t>
            </a:r>
            <a:endParaRPr lang="en-US" sz="2400" dirty="0"/>
          </a:p>
          <a:p>
            <a:pPr marL="0" indent="0"/>
            <a:r>
              <a:rPr lang="en-US" sz="2400" b="0" dirty="0"/>
              <a:t>Move to adopt document 11-23-2094r3</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a:t>
            </a:r>
            <a:r>
              <a:rPr lang="en-US" b="0" dirty="0"/>
              <a:t> Christian Berger</a:t>
            </a:r>
            <a:endParaRPr lang="en-US" sz="2400" b="0" dirty="0"/>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2419733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P802.11bk initial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Motion </a:t>
            </a:r>
            <a:r>
              <a:rPr lang="en-US" b="0" dirty="0"/>
              <a:t>(202311-09):</a:t>
            </a:r>
          </a:p>
          <a:p>
            <a:r>
              <a:rPr lang="en-US" b="0" dirty="0"/>
              <a:t>Having approved 11-23-049r18, instruct the editor to prepare P802.11bk D1.0,  </a:t>
            </a:r>
          </a:p>
          <a:p>
            <a:r>
              <a:rPr lang="en-US" b="0" dirty="0"/>
              <a:t>and approve a 30 day Working Group Technical Letter Ballot asking the question “Should P802.11bk D1.0 be forwarded to SA Ballot?”</a:t>
            </a:r>
          </a:p>
          <a:p>
            <a:endParaRPr lang="en-US" b="0" dirty="0"/>
          </a:p>
          <a:p>
            <a:endParaRPr lang="en-US" b="0" dirty="0"/>
          </a:p>
          <a:p>
            <a:r>
              <a:rPr lang="en-US" b="0" dirty="0"/>
              <a:t>Moved: Roy Want</a:t>
            </a:r>
          </a:p>
          <a:p>
            <a:r>
              <a:rPr lang="en-US" b="0" dirty="0"/>
              <a:t>Second: Christian Berger</a:t>
            </a:r>
          </a:p>
          <a:p>
            <a:endParaRPr lang="en-US" b="0" dirty="0"/>
          </a:p>
          <a:p>
            <a:r>
              <a:rPr lang="en-US" b="0" dirty="0"/>
              <a:t>Result (Y/N/A): 11 | 0 | </a:t>
            </a:r>
            <a:r>
              <a:rPr lang="en-US" b="0"/>
              <a:t>0 motion passes</a:t>
            </a:r>
            <a:endParaRPr lang="en-US" b="0" dirty="0"/>
          </a:p>
          <a:p>
            <a:endParaRPr lang="en-US" sz="2000"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11-23/2201 “</a:t>
            </a:r>
            <a:r>
              <a:rPr lang="en-US" b="0" dirty="0" err="1"/>
              <a:t>TGbk</a:t>
            </a:r>
            <a:r>
              <a:rPr lang="en-US" b="0" dirty="0"/>
              <a:t> 2023 Nov plenary meeting mins” R0 posted to Mentor Nov. 18</a:t>
            </a:r>
            <a:r>
              <a:rPr lang="en-US" b="0" baseline="30000" dirty="0"/>
              <a:t>th</a:t>
            </a:r>
            <a:r>
              <a:rPr lang="en-US" b="0" dirty="0"/>
              <a:t> , R1 posted Nov. 18</a:t>
            </a:r>
            <a:r>
              <a:rPr lang="en-US" b="0" baseline="30000" dirty="0"/>
              <a:t>th</a:t>
            </a:r>
            <a:r>
              <a:rPr lang="en-US" b="0" dirty="0"/>
              <a:t>. </a:t>
            </a:r>
          </a:p>
          <a:p>
            <a:endParaRPr lang="en-US" dirty="0"/>
          </a:p>
          <a:p>
            <a:r>
              <a:rPr lang="en-US" dirty="0"/>
              <a:t>Motion </a:t>
            </a:r>
            <a:r>
              <a:rPr lang="en-US" b="0" dirty="0"/>
              <a:t>(202401-01):</a:t>
            </a:r>
          </a:p>
          <a:p>
            <a:pPr marL="0" indent="0"/>
            <a:r>
              <a:rPr lang="en-US" b="0" dirty="0"/>
              <a:t>Move to approve document 11-23/2201r1 as </a:t>
            </a:r>
            <a:r>
              <a:rPr lang="en-US" b="0" dirty="0" err="1"/>
              <a:t>TGbk</a:t>
            </a:r>
            <a:r>
              <a:rPr lang="en-US" b="0" dirty="0"/>
              <a:t> meeting minutes for the 2023 November IEEE meeting week.</a:t>
            </a:r>
          </a:p>
          <a:p>
            <a:pPr marL="0" indent="0"/>
            <a:endParaRPr lang="en-US" b="0" dirty="0"/>
          </a:p>
          <a:p>
            <a:r>
              <a:rPr lang="en-US" b="0" dirty="0"/>
              <a:t>Moved by: Roy Want</a:t>
            </a:r>
          </a:p>
          <a:p>
            <a:r>
              <a:rPr lang="en-US" b="0" dirty="0"/>
              <a:t>Seconded by: Ali Raissinia </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6680329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11-24-038</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(202401-02)</a:t>
            </a:r>
            <a:endParaRPr lang="en-US" dirty="0"/>
          </a:p>
          <a:p>
            <a:r>
              <a:rPr lang="en-US" b="0" dirty="0"/>
              <a:t>Move to adopt submission 11-24-038r1 as resolution for LB279 CID 1044 and assign the editor editorial license.</a:t>
            </a:r>
          </a:p>
          <a:p>
            <a:r>
              <a:rPr lang="en-US" b="0" dirty="0"/>
              <a:t>   </a:t>
            </a:r>
          </a:p>
          <a:p>
            <a:r>
              <a:rPr lang="en-US" dirty="0"/>
              <a:t>Move: </a:t>
            </a:r>
            <a:r>
              <a:rPr lang="en-US" b="0" dirty="0"/>
              <a:t>Christian Berger</a:t>
            </a:r>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7519884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11-24-165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202401-03) </a:t>
            </a:r>
            <a:r>
              <a:rPr lang="en-US" b="0" dirty="0"/>
              <a:t>:</a:t>
            </a:r>
          </a:p>
          <a:p>
            <a:pPr marL="0" indent="0"/>
            <a:r>
              <a:rPr lang="en-US" b="0" dirty="0"/>
              <a:t>Move to adopt the resolution depicted by document 11-24-165r1 for CIDs 1296, 1300, 1304, 1312, 1316 (total of 5 CID), instruct the technical editor to incorporate it in the P802.11bk draft and grant the editor editorial license. </a:t>
            </a:r>
          </a:p>
          <a:p>
            <a:endParaRPr lang="en-US" b="0" dirty="0"/>
          </a:p>
          <a:p>
            <a:r>
              <a:rPr lang="en-US" b="0" dirty="0"/>
              <a:t>Moved: Christian Berger</a:t>
            </a:r>
          </a:p>
          <a:p>
            <a:r>
              <a:rPr lang="en-US" b="0" dirty="0"/>
              <a:t>Second: Roy Want</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6422836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202401-04) </a:t>
            </a:r>
            <a:r>
              <a:rPr lang="en-US" b="0" dirty="0"/>
              <a:t>:</a:t>
            </a:r>
          </a:p>
          <a:p>
            <a:pPr marL="0" indent="0"/>
            <a:r>
              <a:rPr lang="en-US" b="0" dirty="0"/>
              <a:t>Move to adopt the resolution depicted by document 11-24-152r1  for CIDs 1282, 1331 (total of 2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2746639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202401-05) </a:t>
            </a:r>
            <a:r>
              <a:rPr lang="en-US" b="0" dirty="0"/>
              <a:t>:</a:t>
            </a:r>
          </a:p>
          <a:p>
            <a:pPr marL="0" indent="0"/>
            <a:r>
              <a:rPr lang="en-US" b="0" dirty="0"/>
              <a:t>Move to adopt the resolution depicted by document 11-24-183r1  for CIDs 1345, 1350, 1351, 1354, and 1355 (total of 5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4496565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a:t>
            </a:r>
            <a:r>
              <a:rPr lang="en-US" b="0" dirty="0"/>
              <a:t>7</a:t>
            </a:r>
            <a:r>
              <a:rPr lang="en-US" sz="2400" b="0" dirty="0"/>
              <a:t>) </a:t>
            </a:r>
            <a:r>
              <a:rPr lang="en-US" b="0" dirty="0"/>
              <a:t>:</a:t>
            </a:r>
          </a:p>
          <a:p>
            <a:r>
              <a:rPr lang="en-US" b="0" dirty="0"/>
              <a:t>We commit to Option 2 timeline of </a:t>
            </a:r>
            <a:r>
              <a:rPr lang="en-US" b="0" dirty="0" err="1"/>
              <a:t>TGbk</a:t>
            </a:r>
            <a:r>
              <a:rPr lang="en-US" b="0" dirty="0"/>
              <a:t> as identified in 11-24-2124r3.</a:t>
            </a:r>
          </a:p>
          <a:p>
            <a:endParaRPr lang="en-US" b="0" dirty="0"/>
          </a:p>
          <a:p>
            <a:r>
              <a:rPr lang="en-US" b="0" dirty="0"/>
              <a:t>Moved: Ali Raissinia </a:t>
            </a:r>
          </a:p>
          <a:p>
            <a:r>
              <a:rPr lang="en-US" b="0" dirty="0"/>
              <a:t>Second: Roy Want </a:t>
            </a:r>
          </a:p>
          <a:p>
            <a:r>
              <a:rPr lang="en-US" b="0" dirty="0"/>
              <a:t>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08866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202402-01) </a:t>
            </a:r>
            <a:r>
              <a:rPr lang="en-US" b="0" dirty="0"/>
              <a:t>:</a:t>
            </a:r>
          </a:p>
          <a:p>
            <a:pPr marL="0" indent="0"/>
            <a:r>
              <a:rPr lang="en-US" b="0" dirty="0"/>
              <a:t>Move to adopt the resolution depicted by document 11-24-182r1 for CIDs 1341 and 1161 (total of 2 CIDs),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8173449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202402-02) </a:t>
            </a:r>
            <a:r>
              <a:rPr lang="en-US" b="0" dirty="0"/>
              <a:t>:</a:t>
            </a:r>
          </a:p>
          <a:p>
            <a:pPr marL="0" indent="0"/>
            <a:r>
              <a:rPr lang="en-US" b="0" dirty="0"/>
              <a:t>Move to adopt the resolution depicted by document 11-24-233r0 for CIDs specified in the document (total of 207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70688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(202301-04)</a:t>
            </a:r>
          </a:p>
          <a:p>
            <a:pPr marL="0" indent="0"/>
            <a:r>
              <a:rPr lang="en-US" b="0" dirty="0"/>
              <a:t>Move to adopt the process depicted in 11-22-2192r3 slide 32 as </a:t>
            </a:r>
            <a:r>
              <a:rPr lang="en-US" b="0" dirty="0" err="1"/>
              <a:t>TGbk</a:t>
            </a:r>
            <a:r>
              <a:rPr lang="en-US" b="0" dirty="0"/>
              <a:t> amendment text development process.</a:t>
            </a:r>
          </a:p>
          <a:p>
            <a:endParaRPr lang="en-US" b="0" dirty="0"/>
          </a:p>
          <a:p>
            <a:endParaRPr lang="en-US" b="0" dirty="0"/>
          </a:p>
          <a:p>
            <a:r>
              <a:rPr lang="en-US" b="0" dirty="0"/>
              <a:t>Moved by: Chao Chun Wang</a:t>
            </a:r>
          </a:p>
          <a:p>
            <a:r>
              <a:rPr lang="en-US" b="0" dirty="0"/>
              <a:t>Seconded by: Alecsander Eitan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472568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202403-01) </a:t>
            </a:r>
            <a:r>
              <a:rPr lang="en-US" b="0" dirty="0"/>
              <a:t>:</a:t>
            </a:r>
          </a:p>
          <a:p>
            <a:pPr marL="0" indent="0"/>
            <a:r>
              <a:rPr lang="en-US" b="0" dirty="0"/>
              <a:t>Move to adopt the resolution depicted by document 11-24-212r3 for CIDs 1098, 1099, 1383, 1135, 1023, 1024, 1071, 1385, 1025, 1028, 1386, 1190, 1192, 1131, 1026, and 1073 (16 total),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9/0/1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0370259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202403-02) </a:t>
            </a:r>
            <a:r>
              <a:rPr lang="en-US" b="0" dirty="0"/>
              <a:t>:</a:t>
            </a:r>
          </a:p>
          <a:p>
            <a:pPr marL="0" indent="0"/>
            <a:r>
              <a:rPr lang="en-US" b="0" dirty="0"/>
              <a:t>Move to adopt the resolutions depicted by document 11-24-213r2 for CIDs 1193, 1196, 1198, 1400, 1074, 1027, 1388, 1207, 1389, 1212, 1041, 1366, 1216, 1217, 1109, 1019, and 1075 (17 total), instruct the technical editor to incorporate it in the P802.11bk draft and grant the editor editorial license. </a:t>
            </a:r>
          </a:p>
          <a:p>
            <a:endParaRPr lang="en-US" b="0" dirty="0"/>
          </a:p>
          <a:p>
            <a:r>
              <a:rPr lang="en-US" b="0" dirty="0"/>
              <a:t>Moved: Ali Raissinia</a:t>
            </a:r>
          </a:p>
          <a:p>
            <a:r>
              <a:rPr lang="en-US" b="0" dirty="0"/>
              <a:t>Second: Christian Berger </a:t>
            </a:r>
          </a:p>
          <a:p>
            <a:r>
              <a:rPr lang="en-US" b="0" dirty="0"/>
              <a:t>Unanimous</a:t>
            </a:r>
          </a:p>
          <a:p>
            <a:r>
              <a:rPr lang="en-US" sz="2000" dirty="0" err="1"/>
              <a:t>Strawpoll</a:t>
            </a:r>
            <a:r>
              <a:rPr lang="en-US" sz="2000" dirty="0"/>
              <a:t> results (Y/N/A): </a:t>
            </a:r>
            <a:r>
              <a:rPr lang="en-US" sz="2000" b="0" dirty="0"/>
              <a:t>8/0/1</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5647622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202403-03) </a:t>
            </a:r>
            <a:r>
              <a:rPr lang="en-US" b="0" dirty="0"/>
              <a:t>:</a:t>
            </a:r>
          </a:p>
          <a:p>
            <a:pPr marL="0" indent="0"/>
            <a:r>
              <a:rPr lang="en-US" b="0" dirty="0"/>
              <a:t>Move to adopt the resolution depicted by document 11-24-214r2 for CIDs 1110, 1147, 1011, 1076, 1220, 1221, 1222, and 1226 (8 total),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1800" dirty="0" err="1"/>
              <a:t>Strawpoll</a:t>
            </a:r>
            <a:r>
              <a:rPr lang="en-US" sz="1800" dirty="0"/>
              <a:t> results (Y/N/A): </a:t>
            </a:r>
            <a:r>
              <a:rPr lang="en-US" sz="1800" b="0" dirty="0"/>
              <a:t>5/0/0</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6625844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202403-04) </a:t>
            </a:r>
            <a:r>
              <a:rPr lang="en-US" b="0" dirty="0"/>
              <a:t>:</a:t>
            </a:r>
          </a:p>
          <a:p>
            <a:pPr marL="0" indent="0"/>
            <a:r>
              <a:rPr lang="en-US" b="0" dirty="0"/>
              <a:t>Move to adopt the resolution depicted by document 11-24-155r2 for CIDs for CIDs 1357, 1006, 1089, 1119, 1120, 1127, 1369 (total of 7),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2000" dirty="0" err="1"/>
              <a:t>Strawpoll</a:t>
            </a:r>
            <a:r>
              <a:rPr lang="en-US" sz="2000" dirty="0"/>
              <a:t> results (Y/N/A): </a:t>
            </a:r>
            <a:r>
              <a:rPr lang="en-US" sz="2000" b="0" dirty="0"/>
              <a:t>6/0/0</a:t>
            </a:r>
          </a:p>
          <a:p>
            <a:endParaRPr lang="en-US" sz="2000"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545206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11-24-257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202403-05) </a:t>
            </a:r>
            <a:r>
              <a:rPr lang="en-US" b="0" dirty="0"/>
              <a:t>:</a:t>
            </a:r>
          </a:p>
          <a:p>
            <a:pPr marL="0" indent="0"/>
            <a:r>
              <a:rPr lang="en-US" b="0" dirty="0"/>
              <a:t>Move to adopt the resolution depicted by document 11-24-257r1 for CIDs 1358, 1090, 1121, 1128, 1129 (total of 5 CIDs),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7/0/0</a:t>
            </a:r>
          </a:p>
          <a:p>
            <a:endParaRPr lang="en-US"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190085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11-24/287 “Minutes for January 2024” R0 posted to Mentor Feb. 10</a:t>
            </a:r>
            <a:r>
              <a:rPr lang="en-US" b="0" baseline="30000" dirty="0"/>
              <a:t>th</a:t>
            </a:r>
            <a:r>
              <a:rPr lang="en-US" b="0" dirty="0"/>
              <a:t>, R1 posted Feb. 10</a:t>
            </a:r>
            <a:r>
              <a:rPr lang="en-US" b="0" baseline="30000" dirty="0"/>
              <a:t>th</a:t>
            </a:r>
            <a:r>
              <a:rPr lang="en-US" b="0" dirty="0"/>
              <a:t>. </a:t>
            </a:r>
          </a:p>
          <a:p>
            <a:endParaRPr lang="en-US" dirty="0"/>
          </a:p>
          <a:p>
            <a:r>
              <a:rPr lang="en-US" dirty="0"/>
              <a:t>Motion </a:t>
            </a:r>
            <a:r>
              <a:rPr lang="en-US" b="0" dirty="0"/>
              <a:t>(202403-06):</a:t>
            </a:r>
          </a:p>
          <a:p>
            <a:pPr marL="0" indent="0"/>
            <a:r>
              <a:rPr lang="en-US" b="0" dirty="0"/>
              <a:t>Move to approve document 11-24/287r1 as </a:t>
            </a:r>
            <a:r>
              <a:rPr lang="en-US" b="0" dirty="0" err="1"/>
              <a:t>TGbk</a:t>
            </a:r>
            <a:r>
              <a:rPr lang="en-US" b="0" dirty="0"/>
              <a:t> meeting minutes for the 2024 January meeting week.</a:t>
            </a:r>
          </a:p>
          <a:p>
            <a:pPr marL="0" indent="0"/>
            <a:endParaRPr lang="en-US" b="0" dirty="0"/>
          </a:p>
          <a:p>
            <a:r>
              <a:rPr lang="en-US" b="0" dirty="0"/>
              <a:t>Moved by: Roy Want</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8053131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202403-07) </a:t>
            </a:r>
            <a:r>
              <a:rPr lang="en-US" b="0" dirty="0"/>
              <a:t>:</a:t>
            </a:r>
          </a:p>
          <a:p>
            <a:pPr marL="0" indent="0"/>
            <a:r>
              <a:rPr lang="en-US" b="0" dirty="0"/>
              <a:t>Move to adopt the resolution depicted by document 11-24-285r1 for CIDs 1323, 1329, 1332, 1333, 1337, 1395, 1396, and 1340 (total of 8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8/0/0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1734457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8</a:t>
            </a:r>
            <a:r>
              <a:rPr lang="en-US" sz="2400" b="0" dirty="0"/>
              <a:t>) </a:t>
            </a:r>
            <a:r>
              <a:rPr lang="en-US" b="0" dirty="0"/>
              <a:t>:</a:t>
            </a:r>
          </a:p>
          <a:p>
            <a:pPr marL="0" indent="0"/>
            <a:r>
              <a:rPr lang="en-US" b="0" dirty="0"/>
              <a:t>Move to adopt the resolution depicted by document 11-24-285r1 for CID 1330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1676820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9</a:t>
            </a:r>
            <a:r>
              <a:rPr lang="en-US" sz="2400" b="0" dirty="0"/>
              <a:t>) </a:t>
            </a:r>
            <a:r>
              <a:rPr lang="en-US" b="0" dirty="0"/>
              <a:t>:</a:t>
            </a:r>
          </a:p>
          <a:p>
            <a:pPr marL="0" indent="0"/>
            <a:r>
              <a:rPr lang="en-US" b="0" dirty="0"/>
              <a:t>Move to adopt the resolution depicted by document 11-24-215r2 for CIDs 1136, 1010, 1045, 1046, 1165, 1229, 1231, 1243, 1244, 1246, 1247, 1249, and 1250 (13 total), instruct the technical editor to incorporate it in the P802.11bk draft and grant the editor editorial license. </a:t>
            </a:r>
          </a:p>
          <a:p>
            <a:endParaRPr lang="en-US" b="0" dirty="0"/>
          </a:p>
          <a:p>
            <a:r>
              <a:rPr lang="en-US" b="0" dirty="0"/>
              <a:t>Moved: Ali Raissinia</a:t>
            </a:r>
          </a:p>
          <a:p>
            <a:r>
              <a:rPr lang="en-US" b="0" dirty="0"/>
              <a:t>Second: Christian Berger</a:t>
            </a:r>
          </a:p>
          <a:p>
            <a:r>
              <a:rPr lang="en-US" b="0" dirty="0"/>
              <a:t> Results: Unanimous </a:t>
            </a:r>
          </a:p>
          <a:p>
            <a:r>
              <a:rPr lang="en-US" sz="1800" dirty="0" err="1"/>
              <a:t>Strawpoll</a:t>
            </a:r>
            <a:r>
              <a:rPr lang="en-US" sz="1800" dirty="0"/>
              <a:t> results (Y/N/A): </a:t>
            </a:r>
            <a:r>
              <a:rPr lang="en-US" sz="1800" b="0" dirty="0"/>
              <a:t>8/0/1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4602276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11-24-225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202403-10) </a:t>
            </a:r>
            <a:r>
              <a:rPr lang="en-US" b="0" dirty="0"/>
              <a:t>:</a:t>
            </a:r>
          </a:p>
          <a:p>
            <a:pPr marL="0" indent="0"/>
            <a:r>
              <a:rPr lang="en-US" b="0" dirty="0"/>
              <a:t>Move to adopt the resolution depicted by document 11-24-225r2 for CID 1085(total of 1 CID), instruct the technical editor to incorporate it in the P802.11bk draft and grant the editor editorial license. </a:t>
            </a:r>
          </a:p>
          <a:p>
            <a:endParaRPr lang="en-US" b="0" dirty="0"/>
          </a:p>
          <a:p>
            <a:r>
              <a:rPr lang="en-US" b="0" dirty="0"/>
              <a:t>Moved: Christian Berger </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6/0/0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151734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(202301-05):</a:t>
            </a:r>
            <a:endParaRPr lang="en-US" dirty="0"/>
          </a:p>
          <a:p>
            <a:pPr>
              <a:buFont typeface="Arial" panose="020B0604020202020204" pitchFamily="34" charset="0"/>
              <a:buChar char="•"/>
            </a:pPr>
            <a:r>
              <a:rPr lang="en-US" b="0" dirty="0"/>
              <a:t>Move to adopt EHT MU PPDU preamble for the 802.11bk EHT Ranging NDP.</a:t>
            </a:r>
          </a:p>
          <a:p>
            <a:endParaRPr lang="en-US" b="0" dirty="0"/>
          </a:p>
          <a:p>
            <a:r>
              <a:rPr lang="en-US" b="0" dirty="0"/>
              <a:t>Moved: Steve Shellhammer </a:t>
            </a:r>
          </a:p>
          <a:p>
            <a:r>
              <a:rPr lang="en-US" b="0" dirty="0"/>
              <a:t>Second: Chao Chun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6168628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202403-11) </a:t>
            </a:r>
            <a:r>
              <a:rPr lang="en-US" b="0" dirty="0"/>
              <a:t>:</a:t>
            </a:r>
          </a:p>
          <a:p>
            <a:pPr marL="0" indent="0"/>
            <a:r>
              <a:rPr lang="en-US" b="0" dirty="0"/>
              <a:t>Move to adopt the resolution depicted by document 11-24-272r4 for CIDs 1081, 1234, 1278, 1156, 1279, 1034, 1082, 1137, 1138, 1367, 1368, 1083, 1035, 1084, 1287, 1288, 1391, 1158, 1159 (total of 19),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a:p>
            <a:r>
              <a:rPr lang="en-US" sz="1800" dirty="0" err="1"/>
              <a:t>Strawpoll</a:t>
            </a:r>
            <a:r>
              <a:rPr lang="en-US" sz="1800" dirty="0"/>
              <a:t> results (Y/N/A): </a:t>
            </a:r>
            <a:r>
              <a:rPr lang="en-US" sz="1800" b="0" dirty="0"/>
              <a:t>9/0/0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462931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202403-12) </a:t>
            </a:r>
            <a:r>
              <a:rPr lang="en-US" b="0" dirty="0"/>
              <a:t>:</a:t>
            </a:r>
          </a:p>
          <a:p>
            <a:pPr marL="0" indent="0"/>
            <a:r>
              <a:rPr lang="en-US" b="0" dirty="0"/>
              <a:t>Move to adopt the resolution depicted by document 11-24-278r3 for CID 1016 </a:t>
            </a:r>
          </a:p>
          <a:p>
            <a:pPr marL="0" indent="0"/>
            <a:r>
              <a:rPr lang="en-US" b="0" dirty="0"/>
              <a:t>(total of 1), instruct the technical editor to incorporate it in the P802.11bk draft and grant the editor editorial license. </a:t>
            </a:r>
          </a:p>
          <a:p>
            <a:endParaRPr lang="en-US" b="0" dirty="0"/>
          </a:p>
          <a:p>
            <a:r>
              <a:rPr lang="en-US" b="0" dirty="0"/>
              <a:t>Moved: Julia Feng</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551132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202403-13) </a:t>
            </a:r>
            <a:r>
              <a:rPr lang="en-US" b="0" dirty="0"/>
              <a:t>:</a:t>
            </a:r>
          </a:p>
          <a:p>
            <a:pPr marL="0" indent="0"/>
            <a:r>
              <a:rPr lang="en-US" b="0" dirty="0"/>
              <a:t>Move to adopt the resolution depicted by document 11-24-288r1 for CIDs 1059, 1080, 1113, 1123, 1125 (total of 5 CIDs), instruct the technical editor to incorporate it in the P802.11bk draft and grant the editor editorial license. </a:t>
            </a:r>
          </a:p>
          <a:p>
            <a:endParaRPr lang="en-US" b="0" dirty="0"/>
          </a:p>
          <a:p>
            <a:r>
              <a:rPr lang="en-US" b="0" dirty="0"/>
              <a:t>Moved: Stephan Sand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2807859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telecon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11-24/432 “Minutes for January – March 2024 telecon” R0 posted to Mentor March 10th. </a:t>
            </a:r>
          </a:p>
          <a:p>
            <a:endParaRPr lang="en-US" dirty="0"/>
          </a:p>
          <a:p>
            <a:r>
              <a:rPr lang="en-US" dirty="0"/>
              <a:t>Motion </a:t>
            </a:r>
            <a:r>
              <a:rPr lang="en-US" b="0" dirty="0"/>
              <a:t>(202403-14):</a:t>
            </a:r>
          </a:p>
          <a:p>
            <a:pPr marL="0" indent="0"/>
            <a:r>
              <a:rPr lang="en-US" b="0" dirty="0"/>
              <a:t>Move to approve document 11-24/432r0 as </a:t>
            </a:r>
            <a:r>
              <a:rPr lang="en-US" b="0" dirty="0" err="1"/>
              <a:t>TGbk</a:t>
            </a:r>
            <a:r>
              <a:rPr lang="en-US" b="0" dirty="0"/>
              <a:t> meeting minutes for telecon running between the January and March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8297440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11-24-295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5</a:t>
            </a:r>
            <a:r>
              <a:rPr lang="en-US" sz="2400" b="0" dirty="0"/>
              <a:t>) </a:t>
            </a:r>
            <a:r>
              <a:rPr lang="en-US" b="0" dirty="0"/>
              <a:t>:</a:t>
            </a:r>
          </a:p>
          <a:p>
            <a:pPr marL="0" indent="0"/>
            <a:r>
              <a:rPr lang="en-US" b="0" dirty="0"/>
              <a:t>Move to adopt the resolution depicted by document 11-24-295r1 for CID 1050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3612591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11-24-422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6</a:t>
            </a:r>
            <a:r>
              <a:rPr lang="en-US" sz="2400" b="0" dirty="0"/>
              <a:t>) </a:t>
            </a:r>
            <a:r>
              <a:rPr lang="en-US" b="0" dirty="0"/>
              <a:t>:</a:t>
            </a:r>
          </a:p>
          <a:p>
            <a:pPr marL="0" indent="0"/>
            <a:r>
              <a:rPr lang="en-US" b="0" dirty="0"/>
              <a:t>Move to adopt the resolution depicted by document 11-24-422r1 for CIDs </a:t>
            </a:r>
          </a:p>
          <a:p>
            <a:pPr marL="0" indent="0"/>
            <a:r>
              <a:rPr lang="en-US" b="0" dirty="0"/>
              <a:t>1182, 1213, 1126, 1155, 1270, 1271, and 1272 (7 CIDs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755047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202403-17) </a:t>
            </a:r>
            <a:r>
              <a:rPr lang="en-US" b="0" dirty="0"/>
              <a:t>:</a:t>
            </a:r>
          </a:p>
          <a:p>
            <a:pPr marL="0" indent="0"/>
            <a:r>
              <a:rPr lang="en-US" b="0" dirty="0"/>
              <a:t>Move to adopt the resolution depicted by document 11-24-271r4 for CIDs </a:t>
            </a:r>
          </a:p>
          <a:p>
            <a:pPr marL="0" indent="0"/>
            <a:r>
              <a:rPr lang="en-US" b="0" dirty="0"/>
              <a:t>1163, 1124 (2 CIDs total), instruct the technical editor to incorporate it in the P802.11bk draft and grant the editor editorial license. </a:t>
            </a:r>
          </a:p>
          <a:p>
            <a:endParaRPr lang="en-US" b="0" dirty="0"/>
          </a:p>
          <a:p>
            <a:r>
              <a:rPr lang="en-US" b="0" dirty="0"/>
              <a:t>Moved: Christian Berger</a:t>
            </a:r>
          </a:p>
          <a:p>
            <a:r>
              <a:rPr lang="en-US" b="0" dirty="0"/>
              <a:t>Second: Dibakar Das</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0765176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202403-18) </a:t>
            </a:r>
            <a:r>
              <a:rPr lang="en-US" b="0" dirty="0"/>
              <a:t>:</a:t>
            </a:r>
          </a:p>
          <a:p>
            <a:pPr marL="0" indent="0"/>
            <a:r>
              <a:rPr lang="en-US" b="0" dirty="0"/>
              <a:t>Move to adopt the resolution depicted by document 11-24-596r0 for CIDs 1038, 1100, 1101, 1102, 1104, 1105, 1106, 1107, 1108, 1111, 1130, 1144, 1359, 1364, </a:t>
            </a:r>
          </a:p>
          <a:p>
            <a:pPr marL="0" indent="0"/>
            <a:r>
              <a:rPr lang="en-US" b="0" dirty="0"/>
              <a:t>1365, 1373, 1384, 1390 (18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0362191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202403-19) </a:t>
            </a:r>
            <a:r>
              <a:rPr lang="en-US" b="0" dirty="0"/>
              <a:t>:</a:t>
            </a:r>
          </a:p>
          <a:p>
            <a:pPr marL="0" indent="0"/>
            <a:r>
              <a:rPr lang="en-US" b="0" dirty="0"/>
              <a:t>Move to adopt the resolution depicted by document 11-24-597r0 for CIDs 1007, 1012, 1017, 1018, 1036, 1072, 1091, 1092, 1093, 1180, 1184, 1187, 1269, 1274,</a:t>
            </a:r>
          </a:p>
          <a:p>
            <a:pPr marL="0" indent="0"/>
            <a:r>
              <a:rPr lang="en-US" b="0" dirty="0"/>
              <a:t>1275, 1276, 1374 (17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8332579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11-24-506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202403-20) </a:t>
            </a:r>
            <a:r>
              <a:rPr lang="en-US" b="0" dirty="0"/>
              <a:t>:</a:t>
            </a:r>
          </a:p>
          <a:p>
            <a:pPr marL="0" indent="0"/>
            <a:r>
              <a:rPr lang="en-US" b="0" dirty="0"/>
              <a:t>Move to adopt the resolution depicted by document 11-24-506r0 for CIDs 1191, 1253, 1257, 1393, 1356, 1188, 1189, 1095, 1096, 1097 and 1146 (total of 11 CIDs), instruct the technical editor to incorporate it in the P802.11bk draft and grant the editor editorial license. </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303139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(202301-06) </a:t>
            </a:r>
            <a:r>
              <a:rPr lang="en-US" dirty="0"/>
              <a:t>:</a:t>
            </a:r>
          </a:p>
          <a:p>
            <a:pPr>
              <a:buFont typeface="Arial" panose="020B0604020202020204" pitchFamily="34" charset="0"/>
              <a:buChar char="•"/>
            </a:pPr>
            <a:r>
              <a:rPr lang="en-US" b="0" dirty="0"/>
              <a:t>Move to adopt the 2x LTF with 1.6 µs GI for both the EHT Ranging NDP and the EHT TB Ranging NDP.</a:t>
            </a:r>
          </a:p>
          <a:p>
            <a:endParaRPr lang="en-US" b="0" dirty="0"/>
          </a:p>
          <a:p>
            <a:r>
              <a:rPr lang="en-US" b="0" dirty="0"/>
              <a:t>Moved: Steve Shellhammer</a:t>
            </a:r>
          </a:p>
          <a:p>
            <a:r>
              <a:rPr lang="en-US" b="0" dirty="0"/>
              <a:t>Second: Qinghua Li</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022715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202403-21) </a:t>
            </a:r>
            <a:r>
              <a:rPr lang="en-US" b="0" dirty="0"/>
              <a:t>:</a:t>
            </a:r>
          </a:p>
          <a:p>
            <a:pPr marL="0" indent="0"/>
            <a:r>
              <a:rPr lang="en-US" b="0" dirty="0"/>
              <a:t>Move to adopt the resolution depicted by document 11-24-570r1 for CIDs 1086,1087,1318 (total of 3 CIDs), instruct the technical editor to incorporate it in the P802.11bk draft and grant the editor editorial license. </a:t>
            </a:r>
          </a:p>
          <a:p>
            <a:endParaRPr lang="en-US" b="0" dirty="0"/>
          </a:p>
          <a:p>
            <a:r>
              <a:rPr lang="en-US" b="0" dirty="0"/>
              <a:t>Moved: Niranjan Grandhe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9879958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11-24-580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202403-22) </a:t>
            </a:r>
            <a:r>
              <a:rPr lang="en-US" b="0" dirty="0"/>
              <a:t>:</a:t>
            </a:r>
          </a:p>
          <a:p>
            <a:pPr marL="0" indent="0"/>
            <a:r>
              <a:rPr lang="en-US" b="0" dirty="0"/>
              <a:t>Move to adopt the resolution depicted by document 11-24-580r2 for CIDs 1078,  1112, 1166, 1167, 1168, 1273, 1378, 1392, 1077, 1259 (total of 10 CIDs), instruct the technical editor to incorporate it in the P802.11bk draft and grant the editor editorial license. </a:t>
            </a:r>
          </a:p>
          <a:p>
            <a:endParaRPr lang="en-US" b="0" dirty="0"/>
          </a:p>
          <a:p>
            <a:r>
              <a:rPr lang="en-US" b="0" dirty="0"/>
              <a:t>Moved: Dibakar Das</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9647131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202403-23) </a:t>
            </a:r>
            <a:r>
              <a:rPr lang="en-US" b="0" dirty="0"/>
              <a:t>:</a:t>
            </a:r>
          </a:p>
          <a:p>
            <a:pPr marL="0" indent="0"/>
            <a:r>
              <a:rPr lang="en-US" b="0" dirty="0"/>
              <a:t>Move to adopt the resolution depicted by document 11-24-232r2 for CIDs 1363, 1029, 1391, 1169 (total of 4 CIDs), instruct the technical editor to incorporate it in the P802.11bk draft and grant the editor editorial license. </a:t>
            </a:r>
          </a:p>
          <a:p>
            <a:endParaRPr lang="en-US" b="0" dirty="0"/>
          </a:p>
          <a:p>
            <a:r>
              <a:rPr lang="en-US" b="0" dirty="0"/>
              <a:t>Moved: Julia Feng</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7642727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202403-24) </a:t>
            </a:r>
            <a:r>
              <a:rPr lang="en-US" b="0" dirty="0"/>
              <a:t>:</a:t>
            </a:r>
          </a:p>
          <a:p>
            <a:pPr marL="0" indent="0"/>
            <a:r>
              <a:rPr lang="en-US" b="0" dirty="0"/>
              <a:t>Move to adopt the resolution depicted by document 11-24-574r1 for CIDs 1037, 1094, 1005, and 1088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9228162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202403-25) </a:t>
            </a:r>
            <a:r>
              <a:rPr lang="en-US" b="0" dirty="0"/>
              <a:t>:</a:t>
            </a:r>
          </a:p>
          <a:p>
            <a:pPr marL="0" indent="0"/>
            <a:r>
              <a:rPr lang="en-US" b="0" dirty="0"/>
              <a:t>Move to adopt the resolution depicted by document 11-24-607r1 for CIDs </a:t>
            </a:r>
            <a:r>
              <a:rPr lang="pt-BR" b="0" dirty="0"/>
              <a:t>1195, 1214, 1237, 1240, 1248, 1255, 1264, 1289, 1294, 1313 and 1320 </a:t>
            </a:r>
            <a:r>
              <a:rPr lang="en-US" b="0" dirty="0"/>
              <a:t>(total of 11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0180631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202403-26) </a:t>
            </a:r>
            <a:r>
              <a:rPr lang="en-US" b="0" dirty="0"/>
              <a:t>:</a:t>
            </a:r>
          </a:p>
          <a:p>
            <a:pPr marL="0" indent="0"/>
            <a:r>
              <a:rPr lang="en-US" b="0" dirty="0"/>
              <a:t>Move to adopt the resolution depicted by document 11-24-601r4 for CIDs 1162 </a:t>
            </a:r>
            <a:r>
              <a:rPr lang="pt-BR" b="0" dirty="0"/>
              <a:t>and 1164 </a:t>
            </a:r>
            <a:r>
              <a:rPr lang="en-US" b="0" dirty="0"/>
              <a:t>(total of 2 CIDs), instruct the technical editor to incorporate it in the P802.11bk draft and grant the editor editorial license. </a:t>
            </a:r>
          </a:p>
          <a:p>
            <a:endParaRPr lang="en-US" b="0" dirty="0"/>
          </a:p>
          <a:p>
            <a:r>
              <a:rPr lang="en-US" b="0" dirty="0"/>
              <a:t>Moved: Ali Raissinia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23607761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a:t>
            </a:r>
            <a:r>
              <a:rPr lang="en-US" dirty="0" err="1"/>
              <a:t>Reciculation</a:t>
            </a:r>
            <a:r>
              <a:rPr lang="en-US" dirty="0"/>
              <a:t>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202403-27: </a:t>
            </a:r>
            <a:r>
              <a:rPr lang="en-US" dirty="0" err="1"/>
              <a:t>TGbk</a:t>
            </a:r>
            <a:r>
              <a:rPr lang="en-US" dirty="0"/>
              <a:t> re-circulation letter ballot</a:t>
            </a:r>
          </a:p>
          <a:p>
            <a:pPr marL="0" indent="0"/>
            <a:r>
              <a:rPr lang="en-US" b="0" dirty="0"/>
              <a:t>Having approved comment resolutions for all of the comments received from LB279 on P802.11bk D1.0 as contained in documents </a:t>
            </a:r>
            <a:r>
              <a:rPr lang="en-US" b="0" dirty="0">
                <a:hlinkClick r:id="rId2"/>
              </a:rPr>
              <a:t>11-24-13r7</a:t>
            </a:r>
            <a:r>
              <a:rPr lang="en-US" b="0" dirty="0"/>
              <a:t>, </a:t>
            </a:r>
            <a:r>
              <a:rPr lang="en-US" b="0" dirty="0">
                <a:hlinkClick r:id="rId3"/>
              </a:rPr>
              <a:t>11-24-232r2</a:t>
            </a:r>
            <a:r>
              <a:rPr lang="en-US" b="0" dirty="0"/>
              <a:t>, </a:t>
            </a:r>
            <a:r>
              <a:rPr lang="en-US" b="0" dirty="0">
                <a:hlinkClick r:id="rId4"/>
              </a:rPr>
              <a:t>11-24-574r1</a:t>
            </a:r>
            <a:r>
              <a:rPr lang="en-US" b="0" dirty="0"/>
              <a:t>, 1</a:t>
            </a:r>
            <a:r>
              <a:rPr lang="en-US" b="0" dirty="0">
                <a:hlinkClick r:id="rId5"/>
              </a:rPr>
              <a:t>1-24-607r1</a:t>
            </a:r>
            <a:r>
              <a:rPr lang="en-US" b="0" dirty="0"/>
              <a:t> and </a:t>
            </a:r>
            <a:r>
              <a:rPr lang="en-US" b="0" dirty="0">
                <a:hlinkClick r:id="rId6"/>
              </a:rPr>
              <a:t>11-24-601r4</a:t>
            </a:r>
            <a:r>
              <a:rPr lang="en-US" b="0" dirty="0"/>
              <a:t>, Instruct the editor to prepare D2.0 incorporating these resolutions and,</a:t>
            </a:r>
          </a:p>
          <a:p>
            <a:pPr marL="0" indent="0"/>
            <a:r>
              <a:rPr lang="en-US" b="0" dirty="0"/>
              <a:t>Approve a 15 day Working Group Recirculation Ballot asking the question “Should P802.11bk D2.0 be forwarded to SA Ballot?”</a:t>
            </a:r>
          </a:p>
          <a:p>
            <a:pPr marL="0" indent="0"/>
            <a:endParaRPr lang="en-US" b="0" dirty="0"/>
          </a:p>
          <a:p>
            <a:pPr marL="0" indent="0"/>
            <a:r>
              <a:rPr lang="en-US" b="0" dirty="0"/>
              <a:t>Moved: Roy Want			Second: Dibakar Das</a:t>
            </a:r>
          </a:p>
          <a:p>
            <a:pPr marL="0" indent="0"/>
            <a:r>
              <a:rPr lang="en-US" b="0" dirty="0"/>
              <a:t>Results: 8/0/1</a:t>
            </a:r>
          </a:p>
          <a:p>
            <a:pPr marL="0" indent="0"/>
            <a:r>
              <a:rPr lang="en-US" b="0"/>
              <a:t>Motion passes</a:t>
            </a:r>
            <a:endParaRPr lang="en-US"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86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269502629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11-24/899 “Meeting minutes </a:t>
            </a:r>
            <a:r>
              <a:rPr lang="en-US" b="0" dirty="0" err="1"/>
              <a:t>april</a:t>
            </a:r>
            <a:r>
              <a:rPr lang="en-US" b="0" dirty="0"/>
              <a:t>-may 2024” R0 posted to Mentor May 12</a:t>
            </a:r>
            <a:r>
              <a:rPr lang="en-US" b="0" baseline="30000" dirty="0"/>
              <a:t>th</a:t>
            </a:r>
            <a:r>
              <a:rPr lang="en-US" b="0" dirty="0"/>
              <a:t>, and R1 posted May 13</a:t>
            </a:r>
            <a:r>
              <a:rPr lang="en-US" b="0" baseline="30000" dirty="0"/>
              <a:t>th</a:t>
            </a:r>
            <a:r>
              <a:rPr lang="en-US" b="0" dirty="0"/>
              <a:t>. </a:t>
            </a:r>
          </a:p>
          <a:p>
            <a:endParaRPr lang="en-US" dirty="0"/>
          </a:p>
          <a:p>
            <a:r>
              <a:rPr lang="en-US" dirty="0"/>
              <a:t>Motion </a:t>
            </a:r>
            <a:r>
              <a:rPr lang="en-US" b="0" dirty="0"/>
              <a:t>(202405-02):</a:t>
            </a:r>
          </a:p>
          <a:p>
            <a:pPr marL="0" indent="0"/>
            <a:r>
              <a:rPr lang="en-US" b="0" dirty="0"/>
              <a:t>Move to approve document 11-24/899r1 as </a:t>
            </a:r>
            <a:r>
              <a:rPr lang="en-US" b="0" dirty="0" err="1"/>
              <a:t>TGbk</a:t>
            </a:r>
            <a:r>
              <a:rPr lang="en-US" b="0" dirty="0"/>
              <a:t> meeting minutes for telecon running between March and May 2024 IEEE meeting weeks.</a:t>
            </a:r>
          </a:p>
          <a:p>
            <a:pPr marL="0" indent="0"/>
            <a:endParaRPr lang="en-US" b="0" dirty="0"/>
          </a:p>
          <a:p>
            <a:r>
              <a:rPr lang="en-US" b="0" dirty="0"/>
              <a:t>Moved by: Dibakar Das</a:t>
            </a:r>
          </a:p>
          <a:p>
            <a:r>
              <a:rPr lang="en-US" b="0" dirty="0"/>
              <a:t>Seconded by: Roy Want</a:t>
            </a:r>
          </a:p>
          <a:p>
            <a:r>
              <a:rPr lang="en-US" b="0" dirty="0"/>
              <a:t>Results (Y/N/A</a:t>
            </a:r>
            <a:r>
              <a:rPr lang="en-US" b="0"/>
              <a:t>):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1984211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202405-</a:t>
            </a:r>
            <a:r>
              <a:rPr lang="en-US" b="0" dirty="0"/>
              <a:t>03</a:t>
            </a:r>
            <a:r>
              <a:rPr lang="en-US" sz="2400" b="0" dirty="0"/>
              <a:t>): </a:t>
            </a:r>
          </a:p>
          <a:p>
            <a:pPr marL="0" indent="0"/>
            <a:r>
              <a:rPr lang="en-US" sz="2400" b="0" dirty="0"/>
              <a:t>Move to approve Ali Raissinia and Assaf Kasher as </a:t>
            </a:r>
            <a:r>
              <a:rPr lang="en-US" sz="2400" b="0" dirty="0" err="1"/>
              <a:t>TGbk</a:t>
            </a:r>
            <a:r>
              <a:rPr lang="en-US" sz="2400" b="0" dirty="0"/>
              <a:t> vice chairs.</a:t>
            </a:r>
          </a:p>
          <a:p>
            <a:endParaRPr lang="en-US" sz="2400" b="0" dirty="0"/>
          </a:p>
          <a:p>
            <a:r>
              <a:rPr lang="en-US" sz="2400" b="0" dirty="0"/>
              <a:t>Moved by: Roy Want</a:t>
            </a:r>
          </a:p>
          <a:p>
            <a:r>
              <a:rPr lang="en-US" sz="2400" b="0" dirty="0"/>
              <a:t>Seconded by: Dibakar</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a:t>
            </a:r>
            <a:r>
              <a:rPr lang="en-US" b="0" dirty="0"/>
              <a:t>4</a:t>
            </a:r>
            <a:r>
              <a:rPr lang="en-US" sz="2400" b="0" dirty="0"/>
              <a:t>05-0</a:t>
            </a:r>
            <a:r>
              <a:rPr lang="en-US" b="0" dirty="0"/>
              <a:t>4</a:t>
            </a:r>
            <a:r>
              <a:rPr lang="en-US" sz="2400" b="0" dirty="0"/>
              <a:t>): </a:t>
            </a:r>
          </a:p>
          <a:p>
            <a:pPr marL="0" indent="0"/>
            <a:r>
              <a:rPr lang="en-US" sz="2400" b="0" dirty="0"/>
              <a:t>Move to reaffirm Dibakar Das as </a:t>
            </a:r>
            <a:r>
              <a:rPr lang="en-US" sz="2400" b="0" dirty="0" err="1"/>
              <a:t>TGbk</a:t>
            </a:r>
            <a:r>
              <a:rPr lang="en-US" sz="2400" b="0" dirty="0"/>
              <a:t> secretary. </a:t>
            </a:r>
          </a:p>
          <a:p>
            <a:endParaRPr lang="en-US" sz="2400" b="0" dirty="0"/>
          </a:p>
          <a:p>
            <a:r>
              <a:rPr lang="en-US" sz="2400" b="0" dirty="0"/>
              <a:t>Moved by: Roy Want </a:t>
            </a:r>
          </a:p>
          <a:p>
            <a:r>
              <a:rPr lang="en-US" sz="2400" b="0" dirty="0"/>
              <a:t>Seconded by: Christian Berger</a:t>
            </a:r>
          </a:p>
          <a:p>
            <a:r>
              <a:rPr lang="en-US" sz="2400" b="0" dirty="0"/>
              <a:t>Results (Y/N/A): unanimous</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(202301-07)</a:t>
            </a:r>
            <a:r>
              <a:rPr lang="en-US" dirty="0"/>
              <a:t>:</a:t>
            </a:r>
          </a:p>
          <a:p>
            <a:r>
              <a:rPr lang="en-US" b="0" dirty="0"/>
              <a:t>Move that the 802.11bk TB Ranging NDP uses the EHT TB PPDU preamble.</a:t>
            </a:r>
          </a:p>
          <a:p>
            <a:endParaRPr lang="en-US" b="0" dirty="0"/>
          </a:p>
          <a:p>
            <a:r>
              <a:rPr lang="en-US" b="0" dirty="0"/>
              <a:t>Moved: Steve Shellhammer</a:t>
            </a:r>
          </a:p>
          <a:p>
            <a:r>
              <a:rPr lang="en-US" b="0" dirty="0"/>
              <a:t>Second: </a:t>
            </a:r>
            <a:r>
              <a:rPr lang="en-US" b="0" dirty="0" err="1"/>
              <a:t>Jianhan</a:t>
            </a:r>
            <a:r>
              <a:rPr lang="en-US" b="0" dirty="0"/>
              <a:t> Liu</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18705617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202405-05) </a:t>
            </a:r>
            <a:r>
              <a:rPr lang="en-US" b="0" dirty="0"/>
              <a:t>:</a:t>
            </a:r>
          </a:p>
          <a:p>
            <a:pPr marL="0" indent="0"/>
            <a:r>
              <a:rPr lang="en-US" b="0" dirty="0"/>
              <a:t>Move to adopt the resolution depicted by document 11-24-787r2 for CIDs 2017, 2018, 2023, 2095, 2024, 2045, 2046, 2047, 2048, 2079, 2080, 2086, 2087, 2129, and 2130 (15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67400143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202405-06) </a:t>
            </a:r>
            <a:r>
              <a:rPr lang="en-US" b="0" dirty="0"/>
              <a:t>:</a:t>
            </a:r>
          </a:p>
          <a:p>
            <a:pPr marL="0" indent="0"/>
            <a:r>
              <a:rPr lang="en-US" b="0" dirty="0"/>
              <a:t>Move to adopt the resolution depicted by document 11-24-788r2 for CIDs 2049, 2067, 2069, 2073, 2074, 2085, 2090, 2100, 2102, 2123, 2124, 2128 and 2131 (13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27197058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202405-07) </a:t>
            </a:r>
            <a:r>
              <a:rPr lang="en-US" b="0" dirty="0"/>
              <a:t>:</a:t>
            </a:r>
          </a:p>
          <a:p>
            <a:pPr marL="0" indent="0"/>
            <a:r>
              <a:rPr lang="en-US" b="0" dirty="0"/>
              <a:t>Move to adopt the resolution depicted by document 11-24-785r4 for CIDs 2094, 2026, 2027, 2098, 2029, 2030, 2050, 2052, 2053 and 2058 (total of 10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76828165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11-24-845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202405-08) </a:t>
            </a:r>
            <a:r>
              <a:rPr lang="en-US" b="0" dirty="0"/>
              <a:t>:</a:t>
            </a:r>
          </a:p>
          <a:p>
            <a:pPr marL="0" indent="0"/>
            <a:r>
              <a:rPr lang="en-US" b="0" dirty="0"/>
              <a:t>Move to adopt the resolution depicted by document 11-24-845r2 for CIDs 2057, 2062, 2063, 2108, 2109, 2110 and 2111 (total of 7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a:t>
            </a:r>
            <a:r>
              <a:rPr lang="en-US" b="0"/>
              <a:t>): unanimous</a:t>
            </a:r>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100454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11-24-846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202405-09) </a:t>
            </a:r>
            <a:r>
              <a:rPr lang="en-US" b="0" dirty="0"/>
              <a:t>:</a:t>
            </a:r>
          </a:p>
          <a:p>
            <a:pPr marL="0" indent="0"/>
            <a:r>
              <a:rPr lang="en-US" b="0" dirty="0"/>
              <a:t>Move to adopt the resolution depicted by document 11-24-846r1 for CIDs 2068, 2101, 2103, and 2104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53538616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11-24-944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202405-10) </a:t>
            </a:r>
            <a:r>
              <a:rPr lang="en-US" b="0" dirty="0"/>
              <a:t>:</a:t>
            </a:r>
          </a:p>
          <a:p>
            <a:pPr marL="0" indent="0"/>
            <a:r>
              <a:rPr lang="en-US" b="0" dirty="0"/>
              <a:t>Move to adopt the resolution depicted by document 11-24-944r1 for CID 2051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95866828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11-24/1025 “Minutes for May 2024 interim” R0 posted to Mentor June 14</a:t>
            </a:r>
            <a:r>
              <a:rPr lang="en-US" b="0" baseline="30000" dirty="0"/>
              <a:t>th</a:t>
            </a:r>
            <a:r>
              <a:rPr lang="en-US" b="0" dirty="0"/>
              <a:t>. </a:t>
            </a:r>
          </a:p>
          <a:p>
            <a:endParaRPr lang="en-US" dirty="0"/>
          </a:p>
          <a:p>
            <a:r>
              <a:rPr lang="en-US" dirty="0"/>
              <a:t>Motion </a:t>
            </a:r>
            <a:r>
              <a:rPr lang="en-US" b="0" dirty="0"/>
              <a:t>(202407-01):</a:t>
            </a:r>
          </a:p>
          <a:p>
            <a:pPr marL="0" indent="0"/>
            <a:r>
              <a:rPr lang="en-US" b="0" dirty="0"/>
              <a:t>Move to approve document 11-24/1025r0 as </a:t>
            </a:r>
            <a:r>
              <a:rPr lang="en-US" b="0" dirty="0" err="1"/>
              <a:t>TGbk</a:t>
            </a:r>
            <a:r>
              <a:rPr lang="en-US" b="0" dirty="0"/>
              <a:t> meeting minutes for the 2024 May meeting week.</a:t>
            </a:r>
          </a:p>
          <a:p>
            <a:pPr marL="0" indent="0"/>
            <a:endParaRPr lang="en-US" b="0" dirty="0"/>
          </a:p>
          <a:p>
            <a:r>
              <a:rPr lang="en-US" b="0" dirty="0"/>
              <a:t>Moved by: Dibakar Das</a:t>
            </a:r>
          </a:p>
          <a:p>
            <a:r>
              <a:rPr lang="en-US" b="0" dirty="0"/>
              <a:t>Seconded by: Christian Berger</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38616849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17DC7-CA46-6B19-529B-4AA62F53DF40}"/>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EA4C0569-F6A9-B758-0FD4-0148344E0EF4}"/>
              </a:ext>
            </a:extLst>
          </p:cNvPr>
          <p:cNvSpPr>
            <a:spLocks noGrp="1"/>
          </p:cNvSpPr>
          <p:nvPr>
            <p:ph idx="1"/>
          </p:nvPr>
        </p:nvSpPr>
        <p:spPr/>
        <p:txBody>
          <a:bodyPr/>
          <a:lstStyle/>
          <a:p>
            <a:r>
              <a:rPr lang="en-US" dirty="0"/>
              <a:t>Motion </a:t>
            </a:r>
            <a:r>
              <a:rPr lang="en-US" b="0" dirty="0"/>
              <a:t>(202407-02):</a:t>
            </a:r>
          </a:p>
          <a:p>
            <a:pPr marL="0" indent="0"/>
            <a:r>
              <a:rPr lang="en-US" b="0" dirty="0"/>
              <a:t>Move to approve document 11-24/1223r1 as </a:t>
            </a:r>
            <a:r>
              <a:rPr lang="en-US" b="0" dirty="0" err="1"/>
              <a:t>TGbk</a:t>
            </a:r>
            <a:r>
              <a:rPr lang="en-US" b="0" dirty="0"/>
              <a:t> meeting minutes for telecon running between May and July 2024 IEEE meeting weeks.</a:t>
            </a:r>
          </a:p>
          <a:p>
            <a:pPr marL="0" indent="0"/>
            <a:endParaRPr lang="en-US" b="0" dirty="0"/>
          </a:p>
          <a:p>
            <a:r>
              <a:rPr lang="en-US" b="0" dirty="0"/>
              <a:t>Moved by: Dibakar Das</a:t>
            </a:r>
          </a:p>
          <a:p>
            <a:r>
              <a:rPr lang="en-US" b="0" dirty="0"/>
              <a:t>Seconded by: Roy Want</a:t>
            </a:r>
          </a:p>
          <a:p>
            <a:r>
              <a:rPr lang="en-US" b="0" dirty="0"/>
              <a:t>Results (Y/N/A): </a:t>
            </a:r>
            <a:r>
              <a:rPr lang="en-US" b="0" dirty="0" err="1"/>
              <a:t>unaninous</a:t>
            </a:r>
            <a:endParaRPr lang="en-US" dirty="0"/>
          </a:p>
          <a:p>
            <a:endParaRPr lang="en-US" dirty="0">
              <a:solidFill>
                <a:srgbClr val="FF0000"/>
              </a:solidFill>
            </a:endParaRPr>
          </a:p>
          <a:p>
            <a:endParaRPr lang="en-US" dirty="0">
              <a:solidFill>
                <a:srgbClr val="FF0000"/>
              </a:solidFill>
            </a:endParaRPr>
          </a:p>
        </p:txBody>
      </p:sp>
      <p:sp>
        <p:nvSpPr>
          <p:cNvPr id="4" name="Slide Number Placeholder 3">
            <a:extLst>
              <a:ext uri="{FF2B5EF4-FFF2-40B4-BE49-F238E27FC236}">
                <a16:creationId xmlns:a16="http://schemas.microsoft.com/office/drawing/2014/main" id="{79F25011-4B6B-FABA-EF08-425264F7CA1B}"/>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03F947B-C902-70E0-2539-86A13B8BA2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9645535-7D74-CD53-6EA9-1106F17DC753}"/>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10832926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7E9A-B60A-8DC0-6C65-02F09B581D0C}"/>
              </a:ext>
            </a:extLst>
          </p:cNvPr>
          <p:cNvSpPr>
            <a:spLocks noGrp="1"/>
          </p:cNvSpPr>
          <p:nvPr>
            <p:ph type="title"/>
          </p:nvPr>
        </p:nvSpPr>
        <p:spPr/>
        <p:txBody>
          <a:bodyPr/>
          <a:lstStyle/>
          <a:p>
            <a:r>
              <a:rPr lang="en-US" dirty="0"/>
              <a:t>Submission 11-24-951</a:t>
            </a:r>
          </a:p>
        </p:txBody>
      </p:sp>
      <p:sp>
        <p:nvSpPr>
          <p:cNvPr id="3" name="Content Placeholder 2">
            <a:extLst>
              <a:ext uri="{FF2B5EF4-FFF2-40B4-BE49-F238E27FC236}">
                <a16:creationId xmlns:a16="http://schemas.microsoft.com/office/drawing/2014/main" id="{7F6902C5-46EF-3889-AF0F-720E3B22EB5D}"/>
              </a:ext>
            </a:extLst>
          </p:cNvPr>
          <p:cNvSpPr>
            <a:spLocks noGrp="1"/>
          </p:cNvSpPr>
          <p:nvPr>
            <p:ph idx="1"/>
          </p:nvPr>
        </p:nvSpPr>
        <p:spPr/>
        <p:txBody>
          <a:bodyPr/>
          <a:lstStyle/>
          <a:p>
            <a:r>
              <a:rPr lang="en-US" dirty="0"/>
              <a:t>Motion </a:t>
            </a:r>
            <a:r>
              <a:rPr lang="en-US" b="0" dirty="0"/>
              <a:t>(202407-03)</a:t>
            </a:r>
            <a:r>
              <a:rPr lang="en-US" dirty="0"/>
              <a:t> :</a:t>
            </a:r>
          </a:p>
          <a:p>
            <a:pPr marL="0" indent="0"/>
            <a:r>
              <a:rPr lang="en-US" b="0" dirty="0"/>
              <a:t>Move to adopt the resolution depicted by document 11-24-951r1 for CIDs 2004, 2005, 2006, 2009, 2016, 2037, 2038, 2039, 2043, 2044, 2055 (11 CIDs total), instruct the technical editor to incorporate it in the P802.11bk draft and grant the editor editorial license. </a:t>
            </a:r>
          </a:p>
          <a:p>
            <a:endParaRPr lang="en-US" dirty="0"/>
          </a:p>
          <a:p>
            <a:r>
              <a:rPr lang="en-US" dirty="0"/>
              <a:t>Moved: </a:t>
            </a:r>
            <a:r>
              <a:rPr lang="en-US" b="0" dirty="0"/>
              <a:t>Jonathan Segev</a:t>
            </a:r>
          </a:p>
          <a:p>
            <a:r>
              <a:rPr lang="en-US" dirty="0"/>
              <a:t>Second: </a:t>
            </a:r>
            <a:r>
              <a:rPr lang="en-US" b="0" dirty="0"/>
              <a:t>Christian Berger</a:t>
            </a:r>
          </a:p>
          <a:p>
            <a:r>
              <a:rPr lang="en-US" dirty="0"/>
              <a:t>Results (Y/N/A): </a:t>
            </a:r>
            <a:r>
              <a:rPr lang="en-US" b="0" dirty="0"/>
              <a:t>unanimous </a:t>
            </a:r>
            <a:endParaRPr lang="en-US" dirty="0"/>
          </a:p>
          <a:p>
            <a:r>
              <a:rPr lang="en-US" sz="1400" b="0" dirty="0"/>
              <a:t>Results from June 4</a:t>
            </a:r>
            <a:r>
              <a:rPr lang="en-US" sz="1400" b="0" baseline="30000" dirty="0"/>
              <a:t>th</a:t>
            </a:r>
            <a:r>
              <a:rPr lang="en-US" sz="1400" b="0" dirty="0"/>
              <a:t> telecon </a:t>
            </a:r>
            <a:r>
              <a:rPr lang="en-US" sz="1400" b="0" dirty="0" err="1"/>
              <a:t>strawpoll</a:t>
            </a:r>
            <a:r>
              <a:rPr lang="en-US" sz="1400" b="0" dirty="0"/>
              <a:t> (Y/N/A): 4/0/0</a:t>
            </a:r>
          </a:p>
          <a:p>
            <a:endParaRPr lang="en-US" dirty="0"/>
          </a:p>
        </p:txBody>
      </p:sp>
      <p:sp>
        <p:nvSpPr>
          <p:cNvPr id="4" name="Slide Number Placeholder 3">
            <a:extLst>
              <a:ext uri="{FF2B5EF4-FFF2-40B4-BE49-F238E27FC236}">
                <a16:creationId xmlns:a16="http://schemas.microsoft.com/office/drawing/2014/main" id="{3B2B8699-DE6C-2848-7B98-651293DF5B2B}"/>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A59B506-230A-B842-FBEE-6ACD2A5CC14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11382E-2DC8-0366-3420-D225935FB9B5}"/>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15241688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7E9A-B60A-8DC0-6C65-02F09B581D0C}"/>
              </a:ext>
            </a:extLst>
          </p:cNvPr>
          <p:cNvSpPr>
            <a:spLocks noGrp="1"/>
          </p:cNvSpPr>
          <p:nvPr>
            <p:ph type="title"/>
          </p:nvPr>
        </p:nvSpPr>
        <p:spPr/>
        <p:txBody>
          <a:bodyPr/>
          <a:lstStyle/>
          <a:p>
            <a:r>
              <a:rPr lang="en-US" dirty="0"/>
              <a:t>Submission 11-24-958</a:t>
            </a:r>
          </a:p>
        </p:txBody>
      </p:sp>
      <p:sp>
        <p:nvSpPr>
          <p:cNvPr id="3" name="Content Placeholder 2">
            <a:extLst>
              <a:ext uri="{FF2B5EF4-FFF2-40B4-BE49-F238E27FC236}">
                <a16:creationId xmlns:a16="http://schemas.microsoft.com/office/drawing/2014/main" id="{7F6902C5-46EF-3889-AF0F-720E3B22EB5D}"/>
              </a:ext>
            </a:extLst>
          </p:cNvPr>
          <p:cNvSpPr>
            <a:spLocks noGrp="1"/>
          </p:cNvSpPr>
          <p:nvPr>
            <p:ph idx="1"/>
          </p:nvPr>
        </p:nvSpPr>
        <p:spPr>
          <a:xfrm>
            <a:off x="407368" y="1981201"/>
            <a:ext cx="11377264" cy="4113213"/>
          </a:xfrm>
        </p:spPr>
        <p:txBody>
          <a:bodyPr/>
          <a:lstStyle/>
          <a:p>
            <a:r>
              <a:rPr lang="en-US" dirty="0"/>
              <a:t>Motion </a:t>
            </a:r>
            <a:r>
              <a:rPr lang="en-US" b="0" dirty="0"/>
              <a:t>(202407-04) </a:t>
            </a:r>
            <a:r>
              <a:rPr lang="en-US" dirty="0"/>
              <a:t>:</a:t>
            </a:r>
          </a:p>
          <a:p>
            <a:pPr marL="0" indent="0"/>
            <a:r>
              <a:rPr lang="en-US" b="0" dirty="0"/>
              <a:t>Move to adopt the resolution depicted by document 11-24-958r2 for CIDs 2041, 2071, 2075, 2076, 2078, 2112, 2115, 2117, 2118, 2119, 2121, 2127, 2132 (13 CIDs total), instruct the technical editor to incorporate it in the P802.11bk draft and grant the editor editorial license. </a:t>
            </a:r>
          </a:p>
          <a:p>
            <a:endParaRPr lang="en-US" dirty="0"/>
          </a:p>
          <a:p>
            <a:r>
              <a:rPr lang="en-US" dirty="0"/>
              <a:t>Moved: </a:t>
            </a:r>
            <a:r>
              <a:rPr lang="en-US" b="0" dirty="0"/>
              <a:t>Jonathan Segev</a:t>
            </a:r>
          </a:p>
          <a:p>
            <a:r>
              <a:rPr lang="en-US" dirty="0"/>
              <a:t>Second:</a:t>
            </a:r>
            <a:r>
              <a:rPr lang="en-US" b="0" dirty="0"/>
              <a:t> Christian Berger</a:t>
            </a:r>
            <a:endParaRPr lang="en-US" dirty="0"/>
          </a:p>
          <a:p>
            <a:r>
              <a:rPr lang="en-US" dirty="0"/>
              <a:t>Results (Y/N/A): </a:t>
            </a:r>
            <a:r>
              <a:rPr lang="en-US" b="0" dirty="0"/>
              <a:t>unanimous</a:t>
            </a:r>
          </a:p>
          <a:p>
            <a:r>
              <a:rPr lang="en-US" sz="1400" b="0" dirty="0"/>
              <a:t>Results from July 9</a:t>
            </a:r>
            <a:r>
              <a:rPr lang="en-US" sz="1400" b="0" baseline="30000" dirty="0"/>
              <a:t>th</a:t>
            </a:r>
            <a:r>
              <a:rPr lang="en-US" sz="1400" b="0" dirty="0"/>
              <a:t> telecon </a:t>
            </a:r>
            <a:r>
              <a:rPr lang="en-US" sz="1400" b="0" dirty="0" err="1"/>
              <a:t>strawpoll</a:t>
            </a:r>
            <a:r>
              <a:rPr lang="en-US" sz="1400" b="0" dirty="0"/>
              <a:t> (Y/N/A): 7/0/0</a:t>
            </a:r>
          </a:p>
          <a:p>
            <a:endParaRPr lang="en-US" dirty="0"/>
          </a:p>
        </p:txBody>
      </p:sp>
      <p:sp>
        <p:nvSpPr>
          <p:cNvPr id="4" name="Slide Number Placeholder 3">
            <a:extLst>
              <a:ext uri="{FF2B5EF4-FFF2-40B4-BE49-F238E27FC236}">
                <a16:creationId xmlns:a16="http://schemas.microsoft.com/office/drawing/2014/main" id="{3B2B8699-DE6C-2848-7B98-651293DF5B2B}"/>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A59B506-230A-B842-FBEE-6ACD2A5CC14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11382E-2DC8-0366-3420-D225935FB9B5}"/>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34343945"/>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802-11-Submission-16-9</Template>
  <TotalTime>205010</TotalTime>
  <Words>7942</Words>
  <Application>Microsoft Office PowerPoint</Application>
  <PresentationFormat>Widescreen</PresentationFormat>
  <Paragraphs>1186</Paragraphs>
  <Slides>110</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110</vt:i4>
      </vt:variant>
    </vt:vector>
  </HeadingPairs>
  <TitlesOfParts>
    <vt:vector size="115" baseType="lpstr">
      <vt:lpstr>Arial</vt:lpstr>
      <vt:lpstr>Arial Unicode MS</vt:lpstr>
      <vt:lpstr>Times New Roman</vt:lpstr>
      <vt:lpstr>Office Theme</vt:lpstr>
      <vt:lpstr>Document</vt:lpstr>
      <vt:lpstr>TGbk Motion Compendium</vt:lpstr>
      <vt:lpstr>Abstract</vt:lpstr>
      <vt:lpstr>Leadership Elections/Affirmation – TG vice chair</vt:lpstr>
      <vt:lpstr>Leadership Elections/Affirmation – TG Technical Editor</vt:lpstr>
      <vt:lpstr>Leadership Elections/Affirmation – TG Secretary</vt:lpstr>
      <vt:lpstr>Amendment Text Development Process</vt:lpstr>
      <vt:lpstr>Submission 11-23-040</vt:lpstr>
      <vt:lpstr>Submission 11-23-040</vt:lpstr>
      <vt:lpstr>Submission 11-23-040</vt:lpstr>
      <vt:lpstr>Submission 11-23-040</vt:lpstr>
      <vt:lpstr>Submission 11-23-040</vt:lpstr>
      <vt:lpstr>Submission 11-23-040</vt:lpstr>
      <vt:lpstr>Submission 11-23-040</vt:lpstr>
      <vt:lpstr>Submission 11-23-048</vt:lpstr>
      <vt:lpstr>Submission 11-23-048</vt:lpstr>
      <vt:lpstr>Submission 11-23-130</vt:lpstr>
      <vt:lpstr>Submission 11-23-48</vt:lpstr>
      <vt:lpstr>Previous meeting minutes approval</vt:lpstr>
      <vt:lpstr>Submission 11-23-130</vt:lpstr>
      <vt:lpstr>Submission 11-23-48</vt:lpstr>
      <vt:lpstr>Approval of previous meeting minutes</vt:lpstr>
      <vt:lpstr>Approval of previous meeting minutes</vt:lpstr>
      <vt:lpstr>Submission 11-23-390r4</vt:lpstr>
      <vt:lpstr>Secretary Affirmation</vt:lpstr>
      <vt:lpstr>Submission 11-23-698</vt:lpstr>
      <vt:lpstr>Spec Framework Document</vt:lpstr>
      <vt:lpstr>Submission 11-23-415</vt:lpstr>
      <vt:lpstr>Submission 11-23-864</vt:lpstr>
      <vt:lpstr>Submission 11-23-874</vt:lpstr>
      <vt:lpstr>Submission 11-23-875</vt:lpstr>
      <vt:lpstr>Approval of previous meeting minutes</vt:lpstr>
      <vt:lpstr>Approval of previous meeting minutes</vt:lpstr>
      <vt:lpstr>Submission 11-23-887</vt:lpstr>
      <vt:lpstr>Submission 11-23-1052</vt:lpstr>
      <vt:lpstr>Submission 11-23-1067</vt:lpstr>
      <vt:lpstr>Submission 11-23-1234</vt:lpstr>
      <vt:lpstr>Submission 11-23-1253</vt:lpstr>
      <vt:lpstr>Submission 11-23-1270</vt:lpstr>
      <vt:lpstr>Submission 11-23-393</vt:lpstr>
      <vt:lpstr>Approval of previous meeting minutes</vt:lpstr>
      <vt:lpstr>Approval of previous meeting minutes</vt:lpstr>
      <vt:lpstr>Submission 11-23-1626</vt:lpstr>
      <vt:lpstr>Approval of previous meeting minutes</vt:lpstr>
      <vt:lpstr>Submission 11-23-1827</vt:lpstr>
      <vt:lpstr>Submission 11-23-2054</vt:lpstr>
      <vt:lpstr>Approval of previous meeting minutes</vt:lpstr>
      <vt:lpstr>Leadership Elections/Affirmation – 2nd TG vice chair</vt:lpstr>
      <vt:lpstr>Submission 11-23-2066</vt:lpstr>
      <vt:lpstr>Submission 11-23-1830</vt:lpstr>
      <vt:lpstr>Submission 11-23-2094</vt:lpstr>
      <vt:lpstr>P802.11bk initial WG ballot</vt:lpstr>
      <vt:lpstr>Approval of previous meeting minutes</vt:lpstr>
      <vt:lpstr>Submission 11-24-038</vt:lpstr>
      <vt:lpstr>Submission 11-24-165</vt:lpstr>
      <vt:lpstr>Submission 11-24-152</vt:lpstr>
      <vt:lpstr>Submission 11-24-183</vt:lpstr>
      <vt:lpstr>Submission 11-24-2124</vt:lpstr>
      <vt:lpstr>Submission 11-24-182</vt:lpstr>
      <vt:lpstr>Submission 11-24-233</vt:lpstr>
      <vt:lpstr>Submission 11-24-212</vt:lpstr>
      <vt:lpstr>Submission 11-24-213</vt:lpstr>
      <vt:lpstr>Submission 11-24-214</vt:lpstr>
      <vt:lpstr>Submission 11-24-155</vt:lpstr>
      <vt:lpstr>Submission 11-24-257</vt:lpstr>
      <vt:lpstr>Approval of previous meeting minutes</vt:lpstr>
      <vt:lpstr>Submission 11-24-285</vt:lpstr>
      <vt:lpstr>Submission 11-24-285</vt:lpstr>
      <vt:lpstr>Submission 11-24-215</vt:lpstr>
      <vt:lpstr>Submission 11-24-225</vt:lpstr>
      <vt:lpstr>Submission 11-24-272</vt:lpstr>
      <vt:lpstr>Submission 11-24-278</vt:lpstr>
      <vt:lpstr>Submission 11-24-288</vt:lpstr>
      <vt:lpstr>Approval of previous telecon minutes</vt:lpstr>
      <vt:lpstr>Submission 11-24-295</vt:lpstr>
      <vt:lpstr>Submission 11-24-422</vt:lpstr>
      <vt:lpstr>Submission 11-24-271</vt:lpstr>
      <vt:lpstr>Submission 11-24-596</vt:lpstr>
      <vt:lpstr>Submission 11-24-597</vt:lpstr>
      <vt:lpstr>Submission 11-24-506</vt:lpstr>
      <vt:lpstr>Submission 11-24-570</vt:lpstr>
      <vt:lpstr>Submission 11-24-580</vt:lpstr>
      <vt:lpstr>Submission 11-24-232</vt:lpstr>
      <vt:lpstr>Submission 11-24-574</vt:lpstr>
      <vt:lpstr>Submission 11-24-607</vt:lpstr>
      <vt:lpstr>Submission 11-24-601</vt:lpstr>
      <vt:lpstr>P802.11bk Reciculation WG ballot</vt:lpstr>
      <vt:lpstr>Approval of previous meeting minutes</vt:lpstr>
      <vt:lpstr>TG vice chair affirmation</vt:lpstr>
      <vt:lpstr>TG secretary affirmation</vt:lpstr>
      <vt:lpstr>Submission 11-24-787</vt:lpstr>
      <vt:lpstr>Submission 11-24-788</vt:lpstr>
      <vt:lpstr>Submission 11-24-785</vt:lpstr>
      <vt:lpstr>Submission 11-24-845</vt:lpstr>
      <vt:lpstr>Submission 11-24-846</vt:lpstr>
      <vt:lpstr>Submission 11-24-944</vt:lpstr>
      <vt:lpstr>Approval of previous meeting minutes</vt:lpstr>
      <vt:lpstr>Approval of previous meeting minutes</vt:lpstr>
      <vt:lpstr>Submission 11-24-951</vt:lpstr>
      <vt:lpstr>Submission 11-24-958</vt:lpstr>
      <vt:lpstr>Submission 11-24-1073</vt:lpstr>
      <vt:lpstr>MDR Feedback Approval 11-24-879</vt:lpstr>
      <vt:lpstr>Submission 11-24-966</vt:lpstr>
      <vt:lpstr>Submission 11-24-954</vt:lpstr>
      <vt:lpstr>Submission 11-24-1080</vt:lpstr>
      <vt:lpstr>P802.11bk Recirculation WG ballot</vt:lpstr>
      <vt:lpstr>Approval of previous meeting minutes</vt:lpstr>
      <vt:lpstr>Framework document</vt:lpstr>
      <vt:lpstr>Adoption of amendment text </vt:lpstr>
      <vt:lpstr>Comment Resolution</vt:lpstr>
      <vt:lpstr>Recirculation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514</cp:revision>
  <cp:lastPrinted>1601-01-01T00:00:00Z</cp:lastPrinted>
  <dcterms:created xsi:type="dcterms:W3CDTF">2018-08-06T10:28:59Z</dcterms:created>
  <dcterms:modified xsi:type="dcterms:W3CDTF">2024-07-16T20:52:03Z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