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256" r:id="rId2"/>
    <p:sldId id="257" r:id="rId3"/>
    <p:sldId id="2543" r:id="rId4"/>
    <p:sldId id="2544" r:id="rId5"/>
    <p:sldId id="2545" r:id="rId6"/>
    <p:sldId id="2546" r:id="rId7"/>
    <p:sldId id="2547" r:id="rId8"/>
    <p:sldId id="2548" r:id="rId9"/>
    <p:sldId id="2549" r:id="rId10"/>
    <p:sldId id="2550" r:id="rId11"/>
    <p:sldId id="2551" r:id="rId12"/>
    <p:sldId id="2552" r:id="rId13"/>
    <p:sldId id="2553" r:id="rId14"/>
    <p:sldId id="2554" r:id="rId15"/>
    <p:sldId id="2555" r:id="rId16"/>
    <p:sldId id="2556" r:id="rId17"/>
    <p:sldId id="2557" r:id="rId18"/>
    <p:sldId id="2558" r:id="rId19"/>
    <p:sldId id="2559" r:id="rId20"/>
    <p:sldId id="2560" r:id="rId21"/>
    <p:sldId id="2561" r:id="rId22"/>
    <p:sldId id="2562" r:id="rId23"/>
    <p:sldId id="2563" r:id="rId24"/>
    <p:sldId id="2564" r:id="rId25"/>
    <p:sldId id="2565" r:id="rId26"/>
    <p:sldId id="2567" r:id="rId27"/>
    <p:sldId id="2566" r:id="rId28"/>
    <p:sldId id="2568" r:id="rId29"/>
    <p:sldId id="2569" r:id="rId30"/>
    <p:sldId id="2570" r:id="rId31"/>
    <p:sldId id="2576" r:id="rId32"/>
    <p:sldId id="2571" r:id="rId33"/>
    <p:sldId id="2577" r:id="rId34"/>
    <p:sldId id="2579" r:id="rId35"/>
    <p:sldId id="2578" r:id="rId36"/>
    <p:sldId id="2580" r:id="rId37"/>
    <p:sldId id="2581" r:id="rId38"/>
    <p:sldId id="2582" r:id="rId39"/>
    <p:sldId id="2583" r:id="rId40"/>
    <p:sldId id="2584" r:id="rId41"/>
    <p:sldId id="2585" r:id="rId42"/>
    <p:sldId id="2538" r:id="rId43"/>
    <p:sldId id="2541" r:id="rId44"/>
    <p:sldId id="2542" r:id="rId45"/>
    <p:sldId id="2539" r:id="rId46"/>
    <p:sldId id="2540" r:id="rId4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8973D93-2AC3-4BCE-B3DD-E81D965CD1E9}">
          <p14:sldIdLst>
            <p14:sldId id="256"/>
            <p14:sldId id="257"/>
          </p14:sldIdLst>
        </p14:section>
        <p14:section name="January 2023 IEEE meeting" id="{E5F38EFF-564D-4A4E-9BA6-EC6FCEB6F96D}">
          <p14:sldIdLst>
            <p14:sldId id="2543"/>
            <p14:sldId id="2544"/>
            <p14:sldId id="2545"/>
            <p14:sldId id="2546"/>
            <p14:sldId id="2547"/>
            <p14:sldId id="2548"/>
            <p14:sldId id="2549"/>
            <p14:sldId id="2550"/>
            <p14:sldId id="2551"/>
            <p14:sldId id="2552"/>
            <p14:sldId id="2553"/>
            <p14:sldId id="2554"/>
            <p14:sldId id="2555"/>
            <p14:sldId id="2556"/>
            <p14:sldId id="2557"/>
          </p14:sldIdLst>
        </p14:section>
        <p14:section name="March 2023 IEEE meeting" id="{76797DBD-4CBD-434E-A594-BFF4819591F9}">
          <p14:sldIdLst>
            <p14:sldId id="2558"/>
            <p14:sldId id="2559"/>
            <p14:sldId id="2560"/>
          </p14:sldIdLst>
        </p14:section>
        <p14:section name="May 2023 IEEE meeting" id="{2233E1C0-D565-4E35-BC2D-58A9DE5C162D}">
          <p14:sldIdLst>
            <p14:sldId id="2561"/>
            <p14:sldId id="2562"/>
            <p14:sldId id="2563"/>
            <p14:sldId id="2564"/>
            <p14:sldId id="2565"/>
            <p14:sldId id="2567"/>
            <p14:sldId id="2566"/>
            <p14:sldId id="2568"/>
            <p14:sldId id="2569"/>
            <p14:sldId id="2570"/>
          </p14:sldIdLst>
        </p14:section>
        <p14:section name="July 2023 IEEE meeting" id="{39989FF6-E9DB-439B-9079-8D0DCF6A52EA}">
          <p14:sldIdLst>
            <p14:sldId id="2576"/>
            <p14:sldId id="2571"/>
            <p14:sldId id="2577"/>
            <p14:sldId id="2579"/>
            <p14:sldId id="2578"/>
            <p14:sldId id="2580"/>
            <p14:sldId id="2581"/>
            <p14:sldId id="2582"/>
          </p14:sldIdLst>
        </p14:section>
        <p14:section name="Aug. 2023 Motion telecon" id="{74935304-F017-461E-913D-1AB84E2C5392}">
          <p14:sldIdLst>
            <p14:sldId id="2583"/>
          </p14:sldIdLst>
        </p14:section>
        <p14:section name="Sep. 2023 IEEE meeting" id="{A07C987B-D398-4DF8-AF79-3BFAEBDB6E46}">
          <p14:sldIdLst>
            <p14:sldId id="2584"/>
            <p14:sldId id="2585"/>
          </p14:sldIdLst>
        </p14:section>
        <p14:section name="Motion template" id="{8B1CE7DB-DD5A-4C58-82E0-CA43567011FC}">
          <p14:sldIdLst>
            <p14:sldId id="2538"/>
            <p14:sldId id="2541"/>
            <p14:sldId id="2542"/>
            <p14:sldId id="2539"/>
            <p14:sldId id="254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F8BB274-FAEA-46CD-8012-0B8FEB0E84B9}" v="2" dt="2023-09-11T14:46:41.443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0585" autoAdjust="0"/>
    <p:restoredTop sz="94660"/>
  </p:normalViewPr>
  <p:slideViewPr>
    <p:cSldViewPr>
      <p:cViewPr varScale="1">
        <p:scale>
          <a:sx n="114" d="100"/>
          <a:sy n="114" d="100"/>
        </p:scale>
        <p:origin x="144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85" d="100"/>
          <a:sy n="85" d="100"/>
        </p:scale>
        <p:origin x="2460" y="49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55" Type="http://schemas.microsoft.com/office/2015/10/relationships/revisionInfo" Target="revisionInfo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 Raissinia" userId="e547df78-357b-4255-b50e-eb60a45b2240" providerId="ADAL" clId="{FF3123D0-2847-4092-8357-6FAC41BF5A61}"/>
    <pc:docChg chg="custSel modSld modMainMaster">
      <pc:chgData name="Ali Raissinia" userId="e547df78-357b-4255-b50e-eb60a45b2240" providerId="ADAL" clId="{FF3123D0-2847-4092-8357-6FAC41BF5A61}" dt="2023-09-11T21:55:53.537" v="2" actId="20577"/>
      <pc:docMkLst>
        <pc:docMk/>
      </pc:docMkLst>
      <pc:sldChg chg="modSp mod modClrScheme chgLayout">
        <pc:chgData name="Ali Raissinia" userId="e547df78-357b-4255-b50e-eb60a45b2240" providerId="ADAL" clId="{FF3123D0-2847-4092-8357-6FAC41BF5A61}" dt="2023-09-11T20:53:33.444" v="0" actId="700"/>
        <pc:sldMkLst>
          <pc:docMk/>
          <pc:sldMk cId="0" sldId="256"/>
        </pc:sldMkLst>
        <pc:spChg chg="mod ord">
          <ac:chgData name="Ali Raissinia" userId="e547df78-357b-4255-b50e-eb60a45b2240" providerId="ADAL" clId="{FF3123D0-2847-4092-8357-6FAC41BF5A61}" dt="2023-09-11T20:53:33.444" v="0" actId="700"/>
          <ac:spMkLst>
            <pc:docMk/>
            <pc:sldMk cId="0" sldId="256"/>
            <ac:spMk id="6" creationId="{00000000-0000-0000-0000-000000000000}"/>
          </ac:spMkLst>
        </pc:spChg>
        <pc:spChg chg="mod ord">
          <ac:chgData name="Ali Raissinia" userId="e547df78-357b-4255-b50e-eb60a45b2240" providerId="ADAL" clId="{FF3123D0-2847-4092-8357-6FAC41BF5A61}" dt="2023-09-11T20:53:33.444" v="0" actId="700"/>
          <ac:spMkLst>
            <pc:docMk/>
            <pc:sldMk cId="0" sldId="256"/>
            <ac:spMk id="7" creationId="{00000000-0000-0000-0000-000000000000}"/>
          </ac:spMkLst>
        </pc:spChg>
        <pc:spChg chg="mod ord">
          <ac:chgData name="Ali Raissinia" userId="e547df78-357b-4255-b50e-eb60a45b2240" providerId="ADAL" clId="{FF3123D0-2847-4092-8357-6FAC41BF5A61}" dt="2023-09-11T20:53:33.444" v="0" actId="700"/>
          <ac:spMkLst>
            <pc:docMk/>
            <pc:sldMk cId="0" sldId="256"/>
            <ac:spMk id="8" creationId="{00000000-0000-0000-0000-000000000000}"/>
          </ac:spMkLst>
        </pc:spChg>
        <pc:spChg chg="mod ord">
          <ac:chgData name="Ali Raissinia" userId="e547df78-357b-4255-b50e-eb60a45b2240" providerId="ADAL" clId="{FF3123D0-2847-4092-8357-6FAC41BF5A61}" dt="2023-09-11T20:53:33.444" v="0" actId="700"/>
          <ac:spMkLst>
            <pc:docMk/>
            <pc:sldMk cId="0" sldId="256"/>
            <ac:spMk id="3073" creationId="{00000000-0000-0000-0000-000000000000}"/>
          </ac:spMkLst>
        </pc:spChg>
        <pc:spChg chg="mod ord">
          <ac:chgData name="Ali Raissinia" userId="e547df78-357b-4255-b50e-eb60a45b2240" providerId="ADAL" clId="{FF3123D0-2847-4092-8357-6FAC41BF5A61}" dt="2023-09-11T20:53:33.444" v="0" actId="700"/>
          <ac:spMkLst>
            <pc:docMk/>
            <pc:sldMk cId="0" sldId="256"/>
            <ac:spMk id="3074" creationId="{00000000-0000-0000-0000-000000000000}"/>
          </ac:spMkLst>
        </pc:spChg>
      </pc:sldChg>
      <pc:sldMasterChg chg="modSp mod">
        <pc:chgData name="Ali Raissinia" userId="e547df78-357b-4255-b50e-eb60a45b2240" providerId="ADAL" clId="{FF3123D0-2847-4092-8357-6FAC41BF5A61}" dt="2023-09-11T21:55:53.537" v="2" actId="20577"/>
        <pc:sldMasterMkLst>
          <pc:docMk/>
          <pc:sldMasterMk cId="0" sldId="2147483648"/>
        </pc:sldMasterMkLst>
        <pc:spChg chg="mod">
          <ac:chgData name="Ali Raissinia" userId="e547df78-357b-4255-b50e-eb60a45b2240" providerId="ADAL" clId="{FF3123D0-2847-4092-8357-6FAC41BF5A61}" dt="2023-09-11T21:55:53.537" v="2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Sep.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Sep.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29217" y="630216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802.11-23/049r15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Motion Compendium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2023-09-11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90017014"/>
              </p:ext>
            </p:extLst>
          </p:nvPr>
        </p:nvGraphicFramePr>
        <p:xfrm>
          <a:off x="993775" y="2404434"/>
          <a:ext cx="10542588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822609" imgH="2534496" progId="Word.Document.8">
                  <p:embed/>
                </p:oleObj>
              </mc:Choice>
              <mc:Fallback>
                <p:oleObj name="Document" r:id="rId3" imgW="1082260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04434"/>
                        <a:ext cx="10542588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(202301-08)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up to eight EHT-LTF Repetition Blocks for both the EHT Ranging NDP and the EHT TB Ranging NDP, and will not support extra EHT LTFs”.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9835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(202301-09)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 “802.11bk will support secure LTF ranging, using AES-128 for pseudo random octet generation and use 64-QAM modulation”.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6486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9"/>
            <a:ext cx="10361084" cy="4393606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(202301-10)</a:t>
            </a:r>
            <a:r>
              <a:rPr lang="en-US" dirty="0"/>
              <a:t>:</a:t>
            </a:r>
          </a:p>
          <a:p>
            <a:r>
              <a:rPr lang="en-US" b="0" dirty="0"/>
              <a:t>Move to include in the SFD that: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 “802.11bk secure LTF ranging will use a 4-way octet parser to parse the pseudo random octets between the four 80-MHz segments, and that when a subchannel is punctured then the pseudo random octets which would have been sent to that punctured subchannel be dropped at both the transmitter and the receiver.”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And include figures as shown in slides 10-13 (doc 11-23/40r1) 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Ali Raissinia 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4437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(202301-11) </a:t>
            </a:r>
            <a:r>
              <a:rPr lang="en-US" dirty="0"/>
              <a:t>:</a:t>
            </a:r>
          </a:p>
          <a:p>
            <a:pPr marL="0" indent="0"/>
            <a:r>
              <a:rPr lang="en-US" b="0" dirty="0"/>
              <a:t>Move to include in the SFD that EHT TB Ranging NDP and the EHT Ranging NDP both use only the 2x LTF with 1.6 µs GI.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Qinghua Li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574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NDP Announcement frame of 802.11bk will use existing Ranging NDP Announcement variant encoding of 802.11az and existing 320MHz indication of 802.11be: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There is no change to the 802.11az Ranging NDP Announcement MAC content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 non-HT dup PPDU: set B7 in SERVICE field to 1 to indicate 320 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b="0" dirty="0"/>
              <a:t>For an EHT MU PPDU: use the Bandwidth field in the U-SIG field to indicate 320 MHz “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48668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Ranging Trigger frame in 802.11bk sets the Trigger Type subfield in the Common Info field to 8 as in 802.11az and includes the Special User Info field immediately after the Common Info field as defined in 802.11be”.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967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(202301-14)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</a:t>
            </a:r>
          </a:p>
          <a:p>
            <a:r>
              <a:rPr lang="en-US" sz="2000" b="0" dirty="0"/>
              <a:t>Results (Y/N/A): 17/7/5</a:t>
            </a:r>
          </a:p>
          <a:p>
            <a:r>
              <a:rPr lang="en-US" sz="2000" b="0" dirty="0"/>
              <a:t>Motion fails.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91345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(202301-15)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“802.11bk will extend the IFTMR and IFTM frames with a new </a:t>
            </a:r>
            <a:r>
              <a:rPr lang="en-US" sz="2000" b="0" dirty="0" err="1"/>
              <a:t>subelement</a:t>
            </a:r>
            <a:r>
              <a:rPr lang="en-US" sz="2000" b="0" dirty="0"/>
              <a:t> to indicate information on transmit power envelope of the BSS.”.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Steve Shellhammer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16106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EE5AE-C077-42CD-A93C-4F73F2954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Previous meeting minutes approval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93249-ABA4-478D-BA6B-C74D2096A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(20230301)</a:t>
            </a:r>
          </a:p>
          <a:p>
            <a:r>
              <a:rPr lang="en-US" b="0" dirty="0"/>
              <a:t>Move to approve document 11-23-0107r0 as </a:t>
            </a:r>
            <a:r>
              <a:rPr lang="en-US" b="0" dirty="0" err="1"/>
              <a:t>TGbk</a:t>
            </a:r>
            <a:r>
              <a:rPr lang="en-US" b="0" dirty="0"/>
              <a:t> meeting minutes for the </a:t>
            </a:r>
            <a:r>
              <a:rPr lang="en-US" b="0" dirty="0" err="1"/>
              <a:t>TGbk</a:t>
            </a:r>
            <a:r>
              <a:rPr lang="en-US" b="0" dirty="0"/>
              <a:t> January meeting.</a:t>
            </a:r>
          </a:p>
          <a:p>
            <a:endParaRPr lang="en-US" b="0" dirty="0"/>
          </a:p>
          <a:p>
            <a:r>
              <a:rPr lang="en-US" dirty="0"/>
              <a:t>Move</a:t>
            </a:r>
            <a:r>
              <a:rPr lang="en-US" b="0" dirty="0"/>
              <a:t>: Assaf Kasher </a:t>
            </a:r>
          </a:p>
          <a:p>
            <a:r>
              <a:rPr lang="en-US" dirty="0"/>
              <a:t>Second</a:t>
            </a:r>
            <a:r>
              <a:rPr lang="en-US" b="0" dirty="0"/>
              <a:t>: Ali Raissinia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4B7FA4-7136-4F60-B2F6-01A0127128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0F679-9970-4804-AEDE-C2F90631E7E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5417270-8FF2-4BFE-ADBA-696BEA117C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7861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(202303-02)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 marL="0" indent="0"/>
            <a:r>
              <a:rPr lang="en-US" sz="2000" b="0" dirty="0"/>
              <a:t>“The EHT Ranging NDP and the EHT TB Ranging NDP shall only have an 8 µs PE duration.”.</a:t>
            </a:r>
          </a:p>
          <a:p>
            <a:pPr marL="0" indent="0"/>
            <a:endParaRPr lang="en-US" sz="2000" b="0" dirty="0"/>
          </a:p>
          <a:p>
            <a:r>
              <a:rPr lang="en-US" sz="2000" b="0" dirty="0"/>
              <a:t>Moved: Steve Shellhammer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067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altLang="en-US" dirty="0"/>
              <a:t>This submission is the motion compendium for </a:t>
            </a:r>
            <a:r>
              <a:rPr lang="en-US" altLang="en-US" dirty="0" err="1"/>
              <a:t>TGbk</a:t>
            </a:r>
            <a:r>
              <a:rPr lang="en-US" altLang="en-US" dirty="0"/>
              <a:t>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9416" y="1556793"/>
            <a:ext cx="10361084" cy="4537622"/>
          </a:xfrm>
        </p:spPr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(202303-03) </a:t>
            </a:r>
            <a:r>
              <a:rPr lang="en-US" sz="2000" dirty="0"/>
              <a:t>:</a:t>
            </a:r>
          </a:p>
          <a:p>
            <a:pPr marL="0" indent="0"/>
            <a:r>
              <a:rPr lang="en-US" sz="2000" b="0" dirty="0"/>
              <a:t>Move to include in the SFD that: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IFTMR/IFTM frames of 802.11bk will use only a single reserved entry in the Format And Bandwidth subfield to indicate 320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 entry is for 320 MHz with a single RF LO.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If 320MHz is indicated in an IFTMR or IFTM frame, it indicates the support of 320 MHz with a single RF LO, 160 MHz with a single RF LO, 80 MHz, 40 MHz and 20 </a:t>
            </a:r>
            <a:r>
              <a:rPr lang="en-US" sz="2000" b="0" dirty="0" err="1"/>
              <a:t>MHz.</a:t>
            </a:r>
            <a:endParaRPr lang="en-US" sz="2000" b="0" dirty="0"/>
          </a:p>
          <a:p>
            <a:pPr marL="0" indent="0"/>
            <a:r>
              <a:rPr lang="en-US" sz="2000" b="0" dirty="0"/>
              <a:t>And assign editorial rights to the SFD editor. </a:t>
            </a:r>
          </a:p>
          <a:p>
            <a:endParaRPr lang="en-US" sz="2000" b="0" dirty="0"/>
          </a:p>
          <a:p>
            <a:r>
              <a:rPr lang="en-US" sz="2000" b="0" dirty="0"/>
              <a:t>Moved: Yanjun Sun </a:t>
            </a:r>
          </a:p>
          <a:p>
            <a:r>
              <a:rPr lang="en-US" sz="2000" b="0" dirty="0"/>
              <a:t>Second: Ali Raissinia </a:t>
            </a:r>
          </a:p>
          <a:p>
            <a:r>
              <a:rPr lang="en-US" sz="2000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87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11-23/418 “March-2023-plenary-minutes” R0 posted to Mentor March 30</a:t>
            </a:r>
            <a:r>
              <a:rPr lang="en-US" b="0" baseline="30000" dirty="0"/>
              <a:t>th</a:t>
            </a:r>
            <a:r>
              <a:rPr lang="en-US" b="0" dirty="0"/>
              <a:t> 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(202305-01):</a:t>
            </a:r>
          </a:p>
          <a:p>
            <a:pPr marL="0" indent="0"/>
            <a:r>
              <a:rPr lang="en-US" b="0" dirty="0"/>
              <a:t>Move to approve document 11-23/418r0 as </a:t>
            </a:r>
            <a:r>
              <a:rPr lang="en-US" b="0" dirty="0" err="1"/>
              <a:t>TGbk</a:t>
            </a:r>
            <a:r>
              <a:rPr lang="en-US" b="0" dirty="0"/>
              <a:t> meeting minutes for the 2023 March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Assaf Kasher</a:t>
            </a:r>
          </a:p>
          <a:p>
            <a:r>
              <a:rPr lang="en-US" b="0" dirty="0"/>
              <a:t>Seconded by: James </a:t>
            </a:r>
            <a:r>
              <a:rPr lang="en-US" b="0" dirty="0" err="1"/>
              <a:t>Gilb</a:t>
            </a:r>
            <a:endParaRPr lang="en-US" b="0" dirty="0"/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63760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11-23/808 “April-2023-telecon-minutes” R0 posted to Mentor May 10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(202305-02):</a:t>
            </a:r>
          </a:p>
          <a:p>
            <a:pPr marL="0" indent="0"/>
            <a:r>
              <a:rPr lang="en-US" b="0" dirty="0"/>
              <a:t>Move to approve document 11-23/808r0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March and May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5830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11-23-390r4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11-23-390r4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dirty="0"/>
          </a:p>
          <a:p>
            <a:r>
              <a:rPr lang="en-US" sz="2000" dirty="0"/>
              <a:t>Results during the Apr. 25</a:t>
            </a:r>
            <a:r>
              <a:rPr lang="en-US" sz="2000" baseline="30000" dirty="0"/>
              <a:t>th</a:t>
            </a:r>
            <a:r>
              <a:rPr lang="en-US" sz="2000" dirty="0"/>
              <a:t> Telecon: </a:t>
            </a:r>
            <a:r>
              <a:rPr lang="en-US" sz="2000" b="0" dirty="0"/>
              <a:t>8/0/1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90120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Secretary Affirmation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(202305-04):</a:t>
            </a:r>
            <a:endParaRPr lang="en-US" dirty="0"/>
          </a:p>
          <a:p>
            <a:r>
              <a:rPr lang="en-US" b="0" dirty="0"/>
              <a:t>Move to confirm Dibakar Das for the position of TG Secretary.</a:t>
            </a:r>
          </a:p>
          <a:p>
            <a:endParaRPr lang="en-US" dirty="0"/>
          </a:p>
          <a:p>
            <a:r>
              <a:rPr lang="en-US" dirty="0"/>
              <a:t>Move: </a:t>
            </a:r>
            <a:r>
              <a:rPr lang="en-US" b="0" dirty="0"/>
              <a:t>Roy Want</a:t>
            </a:r>
          </a:p>
          <a:p>
            <a:r>
              <a:rPr lang="en-US" dirty="0"/>
              <a:t>Second:</a:t>
            </a:r>
            <a:r>
              <a:rPr lang="en-US" b="0" dirty="0"/>
              <a:t> Qinghua Li </a:t>
            </a:r>
            <a:endParaRPr lang="en-US" dirty="0"/>
          </a:p>
          <a:p>
            <a:r>
              <a:rPr lang="en-US" dirty="0"/>
              <a:t>Results (Y/N/A): </a:t>
            </a:r>
            <a:r>
              <a:rPr lang="en-US" b="0" dirty="0"/>
              <a:t>unanimous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5902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11-23-698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(202305-05):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11-23-698r2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Steve Shellhammer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24095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6ABF4-C467-D779-5291-CA1398DB39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 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0B301-62E0-7E18-F2B8-DB29BB9F5F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  <a:p>
            <a:r>
              <a:rPr lang="en-US" b="0" dirty="0"/>
              <a:t>We agree that the SFD is now complete, and additional protocol considerations will follow a technical presentation as needed and proposed draft text for adoption by the group.</a:t>
            </a:r>
          </a:p>
          <a:p>
            <a:endParaRPr lang="en-US" b="0" dirty="0"/>
          </a:p>
          <a:p>
            <a:r>
              <a:rPr lang="en-US" b="0" dirty="0"/>
              <a:t>Moved: Christian Berger </a:t>
            </a:r>
          </a:p>
          <a:p>
            <a:r>
              <a:rPr lang="en-US" b="0" dirty="0"/>
              <a:t>Second: Roy Want 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4AE4D5-72E1-1081-FA01-42BF1907FF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B3D357-2D78-53B3-CAE2-132714A9C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14F60B-C1C7-BC48-6573-0C02E4DA5C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59897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11-23-415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11-23-415r4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Steve Shellhammer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Christian Berger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633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11-23-864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11-23-864r2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3288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11-23-874r1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72717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vice chair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(202301-01)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vice chair. </a:t>
            </a:r>
          </a:p>
          <a:p>
            <a:endParaRPr lang="en-US" b="0" dirty="0"/>
          </a:p>
          <a:p>
            <a:r>
              <a:rPr lang="en-US" b="0" dirty="0"/>
              <a:t>Moved by: Ali Raissinia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01648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11-23-875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(202305-09):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11-23-875r1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Qinghua Li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243972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11-23/1324 “</a:t>
            </a:r>
            <a:r>
              <a:rPr lang="en-US" b="0" dirty="0" err="1"/>
              <a:t>TGbk</a:t>
            </a:r>
            <a:r>
              <a:rPr lang="en-US" b="0" dirty="0"/>
              <a:t> July meeting minutes” R0 posted to Mentor July 31</a:t>
            </a:r>
            <a:r>
              <a:rPr lang="en-US" b="0" baseline="30000" dirty="0"/>
              <a:t>st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(202309-01):</a:t>
            </a:r>
          </a:p>
          <a:p>
            <a:pPr marL="0" indent="0"/>
            <a:r>
              <a:rPr lang="en-US" b="0" dirty="0"/>
              <a:t>Move to approve document 11-23/1324r0 as </a:t>
            </a:r>
            <a:r>
              <a:rPr lang="en-US" b="0" dirty="0" err="1"/>
              <a:t>TGbk</a:t>
            </a:r>
            <a:r>
              <a:rPr lang="en-US" b="0" dirty="0"/>
              <a:t> meeting minutes for the 2023 Sep. May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122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11-23/1089 “June 2023 telecon minutes” R0 posted to Mentor June 29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(202307-02):</a:t>
            </a:r>
          </a:p>
          <a:p>
            <a:pPr marL="0" indent="0"/>
            <a:r>
              <a:rPr lang="en-US" b="0" dirty="0"/>
              <a:t>Move to approve document 11-23/1089r0 as </a:t>
            </a:r>
            <a:r>
              <a:rPr lang="en-US" b="0" dirty="0" err="1"/>
              <a:t>TGbk</a:t>
            </a:r>
            <a:r>
              <a:rPr lang="en-US" b="0" dirty="0"/>
              <a:t> meetings minutes for telecons running between the 2023 May and July IEEE meeting weeks.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Roy Want 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51947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11-23-887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(202307-03):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11-23-887r3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 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</a:p>
          <a:p>
            <a:endParaRPr lang="en-US" sz="2000" b="0" dirty="0"/>
          </a:p>
          <a:p>
            <a:r>
              <a:rPr lang="en-US" sz="2000" b="0" dirty="0"/>
              <a:t>Results during the June 27</a:t>
            </a:r>
            <a:r>
              <a:rPr lang="en-US" sz="2000" b="0" baseline="30000" dirty="0"/>
              <a:t>th</a:t>
            </a:r>
            <a:r>
              <a:rPr lang="en-US" sz="2000" b="0" dirty="0"/>
              <a:t> telecon 6/0/1 (Y/N/A  )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408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11-23-1052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(202307-04):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11-23-1052r1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 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Ali Raissinia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525213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4444D-AB53-7549-E9B1-0082380D0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11-23-1067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F5642-CC1A-AE1C-9795-935C86687A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</a:t>
            </a:r>
            <a:r>
              <a:rPr lang="en-US" b="0" dirty="0"/>
              <a:t> </a:t>
            </a:r>
            <a:r>
              <a:rPr lang="en-US" sz="2400" b="0" dirty="0"/>
              <a:t>(202307-05)</a:t>
            </a:r>
            <a:r>
              <a:rPr lang="en-US" b="0" dirty="0"/>
              <a:t>:</a:t>
            </a:r>
          </a:p>
          <a:p>
            <a:pPr marL="0" indent="0"/>
            <a:r>
              <a:rPr lang="en-US" b="0" dirty="0"/>
              <a:t>Move to agree that the TB measurement sequence using a 320MHz bandwidth for the measurement sounding phase shall follow the below behavior:</a:t>
            </a:r>
          </a:p>
          <a:p>
            <a:r>
              <a:rPr lang="en-US" b="0" dirty="0"/>
              <a:t>1. the R2I LMR shall be sent in an EHT MU PPDU.</a:t>
            </a:r>
          </a:p>
          <a:p>
            <a:r>
              <a:rPr lang="en-US" b="0" dirty="0"/>
              <a:t>2. the TF Ranging LMR shall solicit EHT TB PPDUs.</a:t>
            </a:r>
          </a:p>
          <a:p>
            <a:endParaRPr lang="en-US" b="0" dirty="0"/>
          </a:p>
          <a:p>
            <a:r>
              <a:rPr lang="en-US" b="0" dirty="0"/>
              <a:t>Move: Christian Berger</a:t>
            </a:r>
          </a:p>
          <a:p>
            <a:r>
              <a:rPr lang="en-US" b="0" dirty="0"/>
              <a:t>Second: Ali Raissinia</a:t>
            </a:r>
          </a:p>
          <a:p>
            <a:r>
              <a:rPr lang="en-US" b="0" dirty="0"/>
              <a:t>Results (Y/N/A): unanimous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B28BE2-B415-EB90-DCD0-A043863BA5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9464F9-47D8-CEAF-D7AA-D8B10E67E2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D8F830-2B7E-BC3C-C246-69080BF7E3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78666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11-23-1234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(202307-06):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11-23-1234r2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Rich Kennedy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37816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(202307-07):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11-23-1253r1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Christian Berger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Roy Want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48428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11-23-1270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(202307-08):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11-23-1270r1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Rich Kennedy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</a:t>
            </a:r>
            <a:r>
              <a:rPr lang="en-US" sz="2000" b="0"/>
              <a:t>): unanimous 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04112" y="6475414"/>
            <a:ext cx="4246027" cy="180975"/>
          </a:xfrm>
        </p:spPr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34576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11-23-393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 </a:t>
            </a:r>
            <a:r>
              <a:rPr lang="en-US" sz="2000" b="0" dirty="0"/>
              <a:t>(202308-01):</a:t>
            </a:r>
            <a:endParaRPr lang="en-US" sz="2000" dirty="0"/>
          </a:p>
          <a:p>
            <a:pPr marL="0" indent="0"/>
            <a:r>
              <a:rPr lang="en-US" sz="2000" b="0" dirty="0"/>
              <a:t>Move to adopt document 11-23-393r6 to the P802.11bk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 Yanjun Sun</a:t>
            </a:r>
          </a:p>
          <a:p>
            <a:r>
              <a:rPr lang="en-US" sz="2000" dirty="0"/>
              <a:t>Second: </a:t>
            </a:r>
            <a:r>
              <a:rPr lang="en-US" sz="2000" b="0" dirty="0"/>
              <a:t>Christian Berger</a:t>
            </a:r>
          </a:p>
          <a:p>
            <a:r>
              <a:rPr lang="en-US" sz="2000" dirty="0"/>
              <a:t>Results </a:t>
            </a:r>
            <a:r>
              <a:rPr lang="en-US" sz="2000" b="0" dirty="0"/>
              <a:t>(Y/N/A</a:t>
            </a:r>
            <a:r>
              <a:rPr lang="en-US" sz="2000" b="0"/>
              <a:t>): unanimous </a:t>
            </a:r>
            <a:endParaRPr lang="en-US" sz="2000" b="0" dirty="0"/>
          </a:p>
          <a:p>
            <a:endParaRPr lang="en-US" sz="2000" b="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04848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(202301-02)</a:t>
            </a:r>
          </a:p>
          <a:p>
            <a:r>
              <a:rPr lang="en-US" b="0" dirty="0"/>
              <a:t>Move to elect Roy Want as </a:t>
            </a:r>
            <a:r>
              <a:rPr lang="en-US" b="0" dirty="0" err="1"/>
              <a:t>TGbk</a:t>
            </a:r>
            <a:r>
              <a:rPr lang="en-US" b="0" dirty="0"/>
              <a:t> Technical Editor. </a:t>
            </a:r>
          </a:p>
          <a:p>
            <a:endParaRPr lang="en-US" b="0" dirty="0"/>
          </a:p>
          <a:p>
            <a:r>
              <a:rPr lang="en-US" b="0" dirty="0"/>
              <a:t>Moved by: Christian Berger</a:t>
            </a:r>
          </a:p>
          <a:p>
            <a:r>
              <a:rPr lang="en-US" b="0" dirty="0"/>
              <a:t>Seconded by: Ali Raissinia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5314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11-23/1324 “</a:t>
            </a:r>
            <a:r>
              <a:rPr lang="en-US" b="0" dirty="0" err="1"/>
              <a:t>TGbk</a:t>
            </a:r>
            <a:r>
              <a:rPr lang="en-US" b="0" dirty="0"/>
              <a:t> July meeting minutes” R0 posted to Mentor August 3</a:t>
            </a:r>
            <a:r>
              <a:rPr lang="en-US" b="0" baseline="30000" dirty="0"/>
              <a:t>rd</a:t>
            </a:r>
            <a:r>
              <a:rPr lang="en-US" b="0" dirty="0"/>
              <a:t>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(202309-01):</a:t>
            </a:r>
          </a:p>
          <a:p>
            <a:pPr marL="0" indent="0"/>
            <a:r>
              <a:rPr lang="en-US" b="0" dirty="0"/>
              <a:t>Move to approve document 11-23/1324r0 as </a:t>
            </a:r>
            <a:r>
              <a:rPr lang="en-US" b="0" dirty="0" err="1"/>
              <a:t>TGbk</a:t>
            </a:r>
            <a:r>
              <a:rPr lang="en-US" b="0" dirty="0"/>
              <a:t> meeting minutes for the 2023 July IEEE meeting week.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Christian Berger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353157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11-23/1557 “</a:t>
            </a:r>
            <a:r>
              <a:rPr lang="en-US" b="0" dirty="0" err="1"/>
              <a:t>TGbk</a:t>
            </a:r>
            <a:r>
              <a:rPr lang="en-US" b="0" dirty="0"/>
              <a:t> August telecon meeting minutes” R0 posted to Mentor Sep. 10</a:t>
            </a:r>
            <a:r>
              <a:rPr lang="en-US" b="0" baseline="30000" dirty="0"/>
              <a:t>th</a:t>
            </a:r>
            <a:r>
              <a:rPr lang="en-US" b="0" dirty="0"/>
              <a:t>. 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(202309-02):</a:t>
            </a:r>
          </a:p>
          <a:p>
            <a:pPr marL="0" indent="0"/>
            <a:r>
              <a:rPr lang="en-US" b="0" dirty="0"/>
              <a:t>Move to approve document 11-23/1557r0 as </a:t>
            </a:r>
            <a:r>
              <a:rPr lang="en-US" b="0" dirty="0" err="1"/>
              <a:t>TGbk</a:t>
            </a:r>
            <a:r>
              <a:rPr lang="en-US" b="0" dirty="0"/>
              <a:t> telecons running between Aug. 1</a:t>
            </a:r>
            <a:r>
              <a:rPr lang="en-US" b="0" baseline="30000" dirty="0"/>
              <a:t>st </a:t>
            </a:r>
            <a:r>
              <a:rPr lang="en-US" b="0" dirty="0"/>
              <a:t>to Aug. 29</a:t>
            </a:r>
            <a:r>
              <a:rPr lang="en-US" b="0" baseline="30000" dirty="0"/>
              <a:t>th</a:t>
            </a:r>
            <a:r>
              <a:rPr lang="en-US" b="0" dirty="0"/>
              <a:t>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 Dibakar Das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227418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F3419D-CB28-43D9-A3D8-569A2F6487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Approval of previous meeting minutes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537D2-092F-4837-8F4A-335EEC3EC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b="0" dirty="0"/>
              <a:t>Document 11-23/??? “Title” R? posted to Mentor &lt;Month&gt; &lt;Day&gt;.</a:t>
            </a:r>
          </a:p>
          <a:p>
            <a:endParaRPr lang="en-US" dirty="0"/>
          </a:p>
          <a:p>
            <a:r>
              <a:rPr lang="en-US" dirty="0"/>
              <a:t>Motion </a:t>
            </a:r>
            <a:r>
              <a:rPr lang="en-US" b="0" dirty="0"/>
              <a:t>(YYYYMM-#):</a:t>
            </a:r>
          </a:p>
          <a:p>
            <a:pPr marL="0" indent="0"/>
            <a:r>
              <a:rPr lang="en-US" b="0" dirty="0"/>
              <a:t>Move to approve document 11-23/???r? as </a:t>
            </a:r>
            <a:r>
              <a:rPr lang="en-US" b="0" dirty="0" err="1"/>
              <a:t>TGbk</a:t>
            </a:r>
            <a:r>
              <a:rPr lang="en-US" b="0" dirty="0"/>
              <a:t> meeting minutes for the &lt;Month Day&gt; telecon.</a:t>
            </a:r>
          </a:p>
          <a:p>
            <a:pPr marL="0" indent="0"/>
            <a:endParaRPr lang="en-US" b="0" dirty="0"/>
          </a:p>
          <a:p>
            <a:r>
              <a:rPr lang="en-US" b="0" dirty="0"/>
              <a:t>Moved by:</a:t>
            </a:r>
          </a:p>
          <a:p>
            <a:r>
              <a:rPr lang="en-US" b="0" dirty="0"/>
              <a:t>Seconded by:</a:t>
            </a:r>
          </a:p>
          <a:p>
            <a:r>
              <a:rPr lang="en-US" b="0" dirty="0"/>
              <a:t>Results (Y/N/A):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5D2435-53BA-41CA-A7C7-10C29867C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8BFDA-E833-4189-AB09-31C4CC2C2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22E050-F596-4377-B076-A155B55DAE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6551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A604E-CDB8-4A2A-9488-53A76CBC2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Framework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C812E-973E-4C7A-937F-B9D56F6A2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Motion: </a:t>
            </a:r>
            <a:r>
              <a:rPr lang="en-US" sz="2000" b="0" dirty="0"/>
              <a:t>(####)</a:t>
            </a:r>
          </a:p>
          <a:p>
            <a:pPr marL="0" indent="0"/>
            <a:r>
              <a:rPr lang="en-US" sz="2000" b="0" dirty="0"/>
              <a:t>Move to instruct the </a:t>
            </a:r>
            <a:r>
              <a:rPr lang="en-US" sz="2000" b="0" dirty="0" err="1"/>
              <a:t>TGbk</a:t>
            </a:r>
            <a:r>
              <a:rPr lang="en-US" sz="2000" b="0" dirty="0"/>
              <a:t> editor to add functionality depicted by slides ? - ? of submission 11-23-??? to the Framework working draft document.</a:t>
            </a:r>
          </a:p>
          <a:p>
            <a:endParaRPr lang="en-US" sz="2000" b="0" dirty="0"/>
          </a:p>
          <a:p>
            <a:r>
              <a:rPr lang="en-US" sz="2000" b="0" dirty="0"/>
              <a:t>Moved:</a:t>
            </a:r>
          </a:p>
          <a:p>
            <a:r>
              <a:rPr lang="en-US" sz="2000" b="0" dirty="0"/>
              <a:t>Second:</a:t>
            </a:r>
          </a:p>
          <a:p>
            <a:r>
              <a:rPr lang="en-US" sz="2000" b="0" dirty="0"/>
              <a:t>Results (Y/N/A):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63FCC-464A-4020-A741-3853B954EA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016D38-821E-41A9-8647-D43A7953FED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30F84A-4F22-4FBC-86E7-9DEAE158B0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482993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44028-FBDC-4A42-924B-4E110327C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Adoption of amendment text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BDD79-BF4C-44E2-9026-A2A5042A0E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Motion</a:t>
            </a:r>
          </a:p>
          <a:p>
            <a:pPr marL="0" indent="0"/>
            <a:r>
              <a:rPr lang="en-US" sz="2000" b="0" dirty="0"/>
              <a:t>Move to adopt document 11-23-????r? to the 802.11bk draft, instruct the technical editor to incorporate it in the 802.11bk draft amendment text and grant editorial rights to the technical editor.</a:t>
            </a:r>
          </a:p>
          <a:p>
            <a:endParaRPr lang="en-US" sz="2000" b="0" dirty="0"/>
          </a:p>
          <a:p>
            <a:r>
              <a:rPr lang="en-US" sz="2000" dirty="0"/>
              <a:t>Moved</a:t>
            </a:r>
            <a:r>
              <a:rPr lang="en-US" sz="2000" b="0" dirty="0"/>
              <a:t>:</a:t>
            </a:r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</a:t>
            </a:r>
            <a:r>
              <a:rPr lang="en-US" sz="2000" b="0" dirty="0"/>
              <a:t>(Y/N/A)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BC98C-BDCB-43E1-969B-67B49312AD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F7F1A-4700-42A4-AAE8-1AF4AC569B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8F21C5A-542F-49E6-842A-CDA0BBDE7D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91203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3B8ED-698C-40B8-9DED-890345EAC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93A183-EBC3-4ED4-9CAC-3AD5A0D2B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5"/>
            <a:ext cx="10361084" cy="4343400"/>
          </a:xfrm>
        </p:spPr>
        <p:txBody>
          <a:bodyPr/>
          <a:lstStyle/>
          <a:p>
            <a:pPr marL="0" indent="0"/>
            <a:r>
              <a:rPr lang="en-US" sz="1800" dirty="0"/>
              <a:t>11-23-0??? &lt;Name &gt;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2000" dirty="0"/>
              <a:t>Motion </a:t>
            </a:r>
            <a:r>
              <a:rPr lang="en-US" sz="2000" b="0" dirty="0"/>
              <a:t>(YYYYMM-##)</a:t>
            </a:r>
            <a:endParaRPr lang="en-US" sz="2000" dirty="0"/>
          </a:p>
          <a:p>
            <a:pPr marL="0" indent="0"/>
            <a:r>
              <a:rPr lang="en-US" sz="2000" b="0" dirty="0"/>
              <a:t>Move to adopt the resolutions depicted by document 11-23-???r? for CIDs ???? and ??</a:t>
            </a:r>
            <a:r>
              <a:rPr lang="en-GB" sz="2000" b="0" dirty="0"/>
              <a:t>, </a:t>
            </a:r>
            <a:r>
              <a:rPr lang="en-US" sz="2000" b="0" dirty="0"/>
              <a:t>instruct the technical editor to incorporate it in the P802.11bk draft and grant the editor editorial license. 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2000" b="0" dirty="0"/>
              <a:t>Moved:</a:t>
            </a:r>
          </a:p>
          <a:p>
            <a:pPr marL="0" indent="0"/>
            <a:r>
              <a:rPr lang="en-US" sz="2000" b="0" dirty="0"/>
              <a:t>Second:</a:t>
            </a:r>
          </a:p>
          <a:p>
            <a:pPr marL="0" indent="0"/>
            <a:r>
              <a:rPr lang="en-US" sz="2000" b="0" dirty="0"/>
              <a:t>Results (Y/N/A):</a:t>
            </a:r>
          </a:p>
          <a:p>
            <a:pPr marL="0" indent="0"/>
            <a:endParaRPr lang="en-US" sz="2000" b="0" dirty="0"/>
          </a:p>
          <a:p>
            <a:pPr marL="0" indent="0"/>
            <a:r>
              <a:rPr lang="en-US" sz="1600" b="0" dirty="0"/>
              <a:t>Results from the MM DD telecon (Y/N/A):</a:t>
            </a:r>
          </a:p>
          <a:p>
            <a:pPr marL="0" indent="0"/>
            <a:endParaRPr lang="en-US" sz="2000" b="0" dirty="0"/>
          </a:p>
          <a:p>
            <a:pPr marL="0" indent="0"/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678E65-44D9-41A6-8306-2331B5AB08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CA6DA2-5061-408F-8558-9100A914CE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0896F7-FECF-440C-9AA3-2DB7F51EBFE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137731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D31140-B317-445D-9FE3-2E931BF74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Recirculation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6EB8A-55A4-4B19-9900-20A33331A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1751015"/>
            <a:ext cx="11377264" cy="4343400"/>
          </a:xfrm>
        </p:spPr>
        <p:txBody>
          <a:bodyPr/>
          <a:lstStyle/>
          <a:p>
            <a:r>
              <a:rPr lang="en-US" sz="2000" dirty="0"/>
              <a:t>Motion (####</a:t>
            </a:r>
            <a:r>
              <a:rPr lang="en-US" sz="2000" b="0" dirty="0"/>
              <a:t>):</a:t>
            </a:r>
          </a:p>
          <a:p>
            <a:r>
              <a:rPr lang="en-US" sz="2000" dirty="0"/>
              <a:t>•	</a:t>
            </a:r>
            <a:r>
              <a:rPr lang="en-US" sz="2000" b="0" dirty="0"/>
              <a:t>Having approved comment resolutions for all of the comments received from LB??? on </a:t>
            </a:r>
            <a:r>
              <a:rPr lang="en-US" sz="2000" b="0" dirty="0" err="1"/>
              <a:t>TGbk</a:t>
            </a:r>
            <a:r>
              <a:rPr lang="en-US" sz="2000" b="0" dirty="0"/>
              <a:t> D?.0 as contained in document 11-23-????r?, </a:t>
            </a:r>
          </a:p>
          <a:p>
            <a:r>
              <a:rPr lang="en-US" sz="2000" b="0" dirty="0"/>
              <a:t>•	Instruct the editor to prepare Draft D?.0 incorporating these resolutions and,</a:t>
            </a:r>
          </a:p>
          <a:p>
            <a:r>
              <a:rPr lang="en-US" sz="2000" b="0" dirty="0"/>
              <a:t>•	Approve a 15 day Working Group Recirculation Ballot asking the question “Should </a:t>
            </a:r>
            <a:r>
              <a:rPr lang="en-US" sz="2000" b="0" dirty="0" err="1"/>
              <a:t>TGbk</a:t>
            </a:r>
            <a:r>
              <a:rPr lang="en-US" sz="2000" b="0" dirty="0"/>
              <a:t> D?.0 be forwarded to SA Ballot?”</a:t>
            </a:r>
          </a:p>
          <a:p>
            <a:endParaRPr lang="en-US" sz="2000" dirty="0"/>
          </a:p>
          <a:p>
            <a:r>
              <a:rPr lang="en-US" sz="2000" dirty="0"/>
              <a:t>Moved:</a:t>
            </a:r>
            <a:endParaRPr lang="en-US" sz="2000" b="0" dirty="0"/>
          </a:p>
          <a:p>
            <a:r>
              <a:rPr lang="en-US" sz="2000" dirty="0"/>
              <a:t>Second:</a:t>
            </a:r>
            <a:endParaRPr lang="en-US" sz="2000" b="0" dirty="0"/>
          </a:p>
          <a:p>
            <a:r>
              <a:rPr lang="en-US" sz="2000" dirty="0"/>
              <a:t>Results (Y/N/A): </a:t>
            </a:r>
            <a:r>
              <a:rPr lang="en-US" sz="2000" b="0" dirty="0"/>
              <a:t>(count required)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7ED336-17B3-4FF1-AE7D-37BCB6EA2A5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FEBF4-45E7-42C3-9334-051283E8EB7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B0BE663-7AAA-4B23-B6D9-8B32006B226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9522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Leadership Elections/Affirmation – TG Secretary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(202301-03)</a:t>
            </a:r>
          </a:p>
          <a:p>
            <a:r>
              <a:rPr lang="en-US" b="0" dirty="0"/>
              <a:t>Move to elect Assaf Kasher as </a:t>
            </a:r>
            <a:r>
              <a:rPr lang="en-US" b="0" dirty="0" err="1"/>
              <a:t>TGbk</a:t>
            </a:r>
            <a:r>
              <a:rPr lang="en-US" b="0" dirty="0"/>
              <a:t> Secretary. </a:t>
            </a:r>
          </a:p>
          <a:p>
            <a:endParaRPr lang="en-US" b="0" dirty="0"/>
          </a:p>
          <a:p>
            <a:r>
              <a:rPr lang="en-US" b="0" dirty="0"/>
              <a:t>Moved by: Chao Chun wang </a:t>
            </a:r>
          </a:p>
          <a:p>
            <a:r>
              <a:rPr lang="en-US" b="0" dirty="0"/>
              <a:t>Seconded by: Roy Want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740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9A90E4-AABC-4DB9-BCF9-F7E363F4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Amendment Text Development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50228-D0AB-47C1-83CF-B6545D9D3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Motion:</a:t>
            </a:r>
            <a:r>
              <a:rPr lang="en-US" b="0" dirty="0"/>
              <a:t> (202301-04)</a:t>
            </a:r>
          </a:p>
          <a:p>
            <a:pPr marL="0" indent="0"/>
            <a:r>
              <a:rPr lang="en-US" b="0" dirty="0"/>
              <a:t>Move to adopt the process depicted in 11-22-2192r3 slide 32 as </a:t>
            </a:r>
            <a:r>
              <a:rPr lang="en-US" b="0" dirty="0" err="1"/>
              <a:t>TGbk</a:t>
            </a:r>
            <a:r>
              <a:rPr lang="en-US" b="0" dirty="0"/>
              <a:t> amendment text development process.</a:t>
            </a:r>
          </a:p>
          <a:p>
            <a:endParaRPr lang="en-US" b="0" dirty="0"/>
          </a:p>
          <a:p>
            <a:endParaRPr lang="en-US" b="0" dirty="0"/>
          </a:p>
          <a:p>
            <a:r>
              <a:rPr lang="en-US" b="0" dirty="0"/>
              <a:t>Moved by: Chao Chun Wang</a:t>
            </a:r>
          </a:p>
          <a:p>
            <a:r>
              <a:rPr lang="en-US" b="0" dirty="0"/>
              <a:t>Seconded by: Alecsander Eitan </a:t>
            </a:r>
          </a:p>
          <a:p>
            <a:r>
              <a:rPr lang="en-US" b="0" dirty="0"/>
              <a:t>Results (Y/N/A): unanimous </a:t>
            </a:r>
          </a:p>
          <a:p>
            <a:r>
              <a:rPr lang="en-US" b="0" dirty="0"/>
              <a:t> </a:t>
            </a:r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580D8-7977-45F6-BB1E-CA91AFEC53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F34EFE-7754-4DCB-B4ED-CE3C0A4C09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D34C0C6-BAF7-47F0-ADF6-F017C66A697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2568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(202301-05):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EHT MU PPDU preamble for the 802.11bk EHT Ranging NDP.</a:t>
            </a:r>
          </a:p>
          <a:p>
            <a:endParaRPr lang="en-US" b="0" dirty="0"/>
          </a:p>
          <a:p>
            <a:r>
              <a:rPr lang="en-US" b="0" dirty="0"/>
              <a:t>Moved: Steve Shellhammer </a:t>
            </a:r>
          </a:p>
          <a:p>
            <a:r>
              <a:rPr lang="en-US" b="0" dirty="0"/>
              <a:t>Second: Chao Chun 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68628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(202301-06) </a:t>
            </a:r>
            <a:r>
              <a:rPr lang="en-US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Move to adopt the 2x LTF with 1.6 µs GI for both the EHT Ranging NDP and the EHT TB Ranging NDP.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Qinghua Li</a:t>
            </a:r>
          </a:p>
          <a:p>
            <a:r>
              <a:rPr lang="en-US" b="0" dirty="0"/>
              <a:t>Results (Y/N/A): unanimous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2271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3CEEE2-B237-4681-9A3E-9FBC3703E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Submission 11-23-040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E90692-EAF5-41FF-ADCD-DB535F97D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Motion </a:t>
            </a:r>
            <a:r>
              <a:rPr lang="en-US" b="0" dirty="0"/>
              <a:t>(202301-07)</a:t>
            </a:r>
            <a:r>
              <a:rPr lang="en-US" dirty="0"/>
              <a:t>:</a:t>
            </a:r>
          </a:p>
          <a:p>
            <a:r>
              <a:rPr lang="en-US" b="0" dirty="0"/>
              <a:t>Move that the 802.11bk TB Ranging NDP uses the EHT TB PPDU preamble.</a:t>
            </a:r>
          </a:p>
          <a:p>
            <a:endParaRPr lang="en-US" b="0" dirty="0"/>
          </a:p>
          <a:p>
            <a:r>
              <a:rPr lang="en-US" b="0" dirty="0"/>
              <a:t>Moved: Steve Shellhammer</a:t>
            </a:r>
          </a:p>
          <a:p>
            <a:r>
              <a:rPr lang="en-US" b="0" dirty="0"/>
              <a:t>Second: </a:t>
            </a:r>
            <a:r>
              <a:rPr lang="en-US" b="0" dirty="0" err="1"/>
              <a:t>Jianhan</a:t>
            </a:r>
            <a:r>
              <a:rPr lang="en-US" b="0" dirty="0"/>
              <a:t> Liu</a:t>
            </a:r>
          </a:p>
          <a:p>
            <a:r>
              <a:rPr lang="en-US" b="0" dirty="0"/>
              <a:t>Results (Y/N/A): unanimous.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8E7061-CF75-4B41-A942-6C279C5AC3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15EC3-3786-4C03-A9BC-236CFBF705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AFEDBB-B1E8-4B09-8FB9-1043F558D6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7056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2D2DB9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177056</TotalTime>
  <Words>3081</Words>
  <Application>Microsoft Office PowerPoint</Application>
  <PresentationFormat>Widescreen</PresentationFormat>
  <Paragraphs>505</Paragraphs>
  <Slides>46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0" baseType="lpstr">
      <vt:lpstr>Arial</vt:lpstr>
      <vt:lpstr>Times New Roman</vt:lpstr>
      <vt:lpstr>Office Theme</vt:lpstr>
      <vt:lpstr>Document</vt:lpstr>
      <vt:lpstr>TGbk Motion Compendium</vt:lpstr>
      <vt:lpstr>Abstract</vt:lpstr>
      <vt:lpstr>Leadership Elections/Affirmation – TG vice chair</vt:lpstr>
      <vt:lpstr>Leadership Elections/Affirmation – TG Technical Editor</vt:lpstr>
      <vt:lpstr>Leadership Elections/Affirmation – TG Secretary</vt:lpstr>
      <vt:lpstr>Amendment Text Development Process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11-23-040</vt:lpstr>
      <vt:lpstr>Submission 11-23-048</vt:lpstr>
      <vt:lpstr>Submission 11-23-048</vt:lpstr>
      <vt:lpstr>Submission 11-23-130</vt:lpstr>
      <vt:lpstr>Submission 11-23-48</vt:lpstr>
      <vt:lpstr>Previous meeting minutes approval</vt:lpstr>
      <vt:lpstr>Submission 11-23-130</vt:lpstr>
      <vt:lpstr>Submission 11-23-48</vt:lpstr>
      <vt:lpstr>Approval of previous meeting minutes</vt:lpstr>
      <vt:lpstr>Approval of previous meeting minutes</vt:lpstr>
      <vt:lpstr>Submission 11-23-390r4</vt:lpstr>
      <vt:lpstr>Secretary Affirmation</vt:lpstr>
      <vt:lpstr>Submission 11-23-698</vt:lpstr>
      <vt:lpstr>Spec Framework Document</vt:lpstr>
      <vt:lpstr>Submission 11-23-415</vt:lpstr>
      <vt:lpstr>Submission 11-23-864</vt:lpstr>
      <vt:lpstr>Submission 11-23-874</vt:lpstr>
      <vt:lpstr>Submission 11-23-875</vt:lpstr>
      <vt:lpstr>Approval of previous meeting minutes</vt:lpstr>
      <vt:lpstr>Approval of previous meeting minutes</vt:lpstr>
      <vt:lpstr>Submission 11-23-887</vt:lpstr>
      <vt:lpstr>Submission 11-23-1052</vt:lpstr>
      <vt:lpstr>Submission 11-23-1067</vt:lpstr>
      <vt:lpstr>Submission 11-23-1234</vt:lpstr>
      <vt:lpstr>Submission 11-23-1253</vt:lpstr>
      <vt:lpstr>Submission 11-23-1270</vt:lpstr>
      <vt:lpstr>Submission 11-23-393</vt:lpstr>
      <vt:lpstr>Approval of previous meeting minutes</vt:lpstr>
      <vt:lpstr>Approval of previous meeting minutes</vt:lpstr>
      <vt:lpstr>Approval of previous meeting minutes</vt:lpstr>
      <vt:lpstr>Framework document</vt:lpstr>
      <vt:lpstr>Adoption of amendment text </vt:lpstr>
      <vt:lpstr>Comment Resolution</vt:lpstr>
      <vt:lpstr>Recirculation Ballot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Ali Raissinia</cp:lastModifiedBy>
  <cp:revision>485</cp:revision>
  <cp:lastPrinted>1601-01-01T00:00:00Z</cp:lastPrinted>
  <dcterms:created xsi:type="dcterms:W3CDTF">2018-08-06T10:28:59Z</dcterms:created>
  <dcterms:modified xsi:type="dcterms:W3CDTF">2023-09-11T21:56:03Z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cf71c1a4-8d00-41e3-9d47-7ecc3d185fa5</vt:lpwstr>
  </property>
  <property fmtid="{D5CDD505-2E9C-101B-9397-08002B2CF9AE}" pid="3" name="CTP_TimeStamp">
    <vt:lpwstr>2020-08-18 21:04:00Z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