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100" r:id="rId17"/>
    <p:sldId id="1091" r:id="rId18"/>
    <p:sldId id="1101" r:id="rId19"/>
    <p:sldId id="1102" r:id="rId20"/>
    <p:sldId id="1103" r:id="rId21"/>
    <p:sldId id="983" r:id="rId22"/>
    <p:sldId id="988" r:id="rId23"/>
    <p:sldId id="1087" r:id="rId24"/>
    <p:sldId id="906" r:id="rId25"/>
    <p:sldId id="995" r:id="rId26"/>
    <p:sldId id="1086" r:id="rId27"/>
    <p:sldId id="1099" r:id="rId28"/>
    <p:sldId id="942" r:id="rId29"/>
    <p:sldId id="1092" r:id="rId30"/>
    <p:sldId id="1097" r:id="rId31"/>
    <p:sldId id="1011" r:id="rId32"/>
    <p:sldId id="1098" r:id="rId33"/>
    <p:sldId id="1043" r:id="rId34"/>
    <p:sldId id="1093" r:id="rId35"/>
    <p:sldId id="1094" r:id="rId36"/>
    <p:sldId id="1095" r:id="rId37"/>
    <p:sldId id="1096" r:id="rId38"/>
    <p:sldId id="842" r:id="rId39"/>
    <p:sldId id="1012" r:id="rId40"/>
    <p:sldId id="1013" r:id="rId41"/>
    <p:sldId id="990" r:id="rId42"/>
    <p:sldId id="888" r:id="rId43"/>
    <p:sldId id="1090" r:id="rId44"/>
    <p:sldId id="1089" r:id="rId45"/>
    <p:sldId id="1088" r:id="rId46"/>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2042" autoAdjust="0"/>
  </p:normalViewPr>
  <p:slideViewPr>
    <p:cSldViewPr>
      <p:cViewPr varScale="1">
        <p:scale>
          <a:sx n="106" d="100"/>
          <a:sy n="106" d="100"/>
        </p:scale>
        <p:origin x="512" y="7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540</c:v>
                </c:pt>
                <c:pt idx="1">
                  <c:v>53</c:v>
                </c:pt>
                <c:pt idx="2">
                  <c:v>265</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936591392"/>
        <c:axId val="-1936589216"/>
      </c:barChart>
      <c:catAx>
        <c:axId val="-19365913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936589216"/>
        <c:crosses val="autoZero"/>
        <c:auto val="1"/>
        <c:lblAlgn val="ctr"/>
        <c:lblOffset val="100"/>
        <c:noMultiLvlLbl val="0"/>
      </c:catAx>
      <c:valAx>
        <c:axId val="-19365892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365913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66287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444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794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664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8041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33</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451785" y="304027"/>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802.11-23/0047r6</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a:t>
            </a:r>
            <a:r>
              <a:rPr lang="en-US" altLang="zh-CN" sz="3600" dirty="0" err="1" smtClean="0">
                <a:solidFill>
                  <a:srgbClr val="0000FF"/>
                </a:solidFill>
              </a:rPr>
              <a:t>AdHoc</a:t>
            </a:r>
            <a:r>
              <a:rPr lang="en-US" altLang="zh-CN" sz="3600" dirty="0" smtClean="0">
                <a:solidFill>
                  <a:srgbClr val="0000FF"/>
                </a:solidFill>
              </a:rPr>
              <a:t>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2023-01-11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nvPr>
        </p:nvGraphicFramePr>
        <p:xfrm>
          <a:off x="3429000" y="1686554"/>
          <a:ext cx="8305801" cy="239631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22/1998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a:t>
                      </a:r>
                      <a:r>
                        <a:rPr lang="en-US" altLang="zh-CN" sz="1200" kern="1200" dirty="0" err="1" smtClean="0">
                          <a:solidFill>
                            <a:srgbClr val="00B050"/>
                          </a:solidFill>
                          <a:latin typeface="+mn-lt"/>
                          <a:ea typeface="+mn-ea"/>
                          <a:cs typeface="+mn-cs"/>
                        </a:rPr>
                        <a:t>misc</a:t>
                      </a:r>
                      <a:r>
                        <a:rPr lang="en-US" altLang="zh-CN" sz="1200" kern="1200" dirty="0" smtClean="0">
                          <a:solidFill>
                            <a:srgbClr val="00B050"/>
                          </a:solidFill>
                          <a:latin typeface="+mn-lt"/>
                          <a:ea typeface="+mn-ea"/>
                          <a:cs typeface="+mn-cs"/>
                        </a:rPr>
                        <a:t>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22/1824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575</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487</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6 CIDs related to R2R</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 of Sensing Poll Trigger frame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PICS-Baseline to the presentation queue</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308290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1449128544"/>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83199290"/>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17754330"/>
              </p:ext>
            </p:extLst>
          </p:nvPr>
        </p:nvGraphicFramePr>
        <p:xfrm>
          <a:off x="3429000" y="1686554"/>
          <a:ext cx="8305801" cy="170446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23/0030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RSSI in the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SR2SI and SR2SR variants in TF Sounding Phase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NDP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623743035"/>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22/2200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Open Technical Comments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Insun</a:t>
                      </a:r>
                      <a:r>
                        <a:rPr lang="en-US" altLang="zh-CN" sz="1200" kern="1200" dirty="0" smtClean="0">
                          <a:solidFill>
                            <a:srgbClr val="0000FF"/>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CC40 CR for Misc. CIDs for Sensing Measurement Setup</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15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363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126186599"/>
              </p:ext>
            </p:extLst>
          </p:nvPr>
        </p:nvGraphicFramePr>
        <p:xfrm>
          <a:off x="3429000" y="1686554"/>
          <a:ext cx="8305801" cy="108422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22/2146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SP: updated NDP frame format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19426076"/>
              </p:ext>
            </p:extLst>
          </p:nvPr>
        </p:nvGraphicFramePr>
        <p:xfrm>
          <a:off x="3429000" y="4548530"/>
          <a:ext cx="8305800" cy="1557388"/>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Insun</a:t>
                      </a:r>
                      <a:r>
                        <a:rPr lang="en-US" altLang="zh-CN" sz="1200" kern="1200" dirty="0" smtClean="0">
                          <a:solidFill>
                            <a:srgbClr val="00B050"/>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Misc. CIDs for Sensing Measurement Setup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Topic Threshold - part 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DMG-Procedure-examples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23/0059</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Mahmoud Kamel (</a:t>
                      </a:r>
                      <a:r>
                        <a:rPr lang="en-US" altLang="zh-CN" sz="1200" kern="1200" dirty="0" err="1" smtClean="0">
                          <a:solidFill>
                            <a:srgbClr val="0000FF"/>
                          </a:solidFill>
                          <a:latin typeface="+mn-lt"/>
                          <a:ea typeface="+mn-ea"/>
                          <a:cs typeface="+mn-cs"/>
                        </a:rPr>
                        <a:t>InterDigital</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PDT-Sensing-Measurement-Report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551727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14 AM1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475212213"/>
              </p:ext>
            </p:extLst>
          </p:nvPr>
        </p:nvGraphicFramePr>
        <p:xfrm>
          <a:off x="3429000" y="1686554"/>
          <a:ext cx="8305801" cy="195895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22/2146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SP: updated NDP frame format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D0.51 bug fixes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 of Sensing Poll Trigger frame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60153532"/>
              </p:ext>
            </p:extLst>
          </p:nvPr>
        </p:nvGraphicFramePr>
        <p:xfrm>
          <a:off x="3429000" y="4548530"/>
          <a:ext cx="8305800" cy="1338464"/>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23/0059</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Mahmoud Kamel (</a:t>
                      </a:r>
                      <a:r>
                        <a:rPr lang="en-US" altLang="zh-CN" sz="1200" kern="1200" dirty="0" err="1" smtClean="0">
                          <a:solidFill>
                            <a:srgbClr val="0000FF"/>
                          </a:solidFill>
                          <a:latin typeface="+mn-lt"/>
                          <a:ea typeface="+mn-ea"/>
                          <a:cs typeface="+mn-cs"/>
                        </a:rPr>
                        <a:t>InterDigital</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PDT-Sensing-Measurement-Report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a:spcAft>
                          <a:spcPts val="0"/>
                        </a:spcAft>
                      </a:pPr>
                      <a:r>
                        <a:rPr lang="en-US" sz="1200" kern="1200" dirty="0">
                          <a:solidFill>
                            <a:schemeClr val="tx1"/>
                          </a:solidFill>
                          <a:latin typeface="+mn-lt"/>
                          <a:ea typeface="+mn-ea"/>
                          <a:cs typeface="+mn-cs"/>
                        </a:rPr>
                        <a:t>23/0071</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Dong Wei (NXP)</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a:solidFill>
                            <a:schemeClr val="tx1"/>
                          </a:solidFill>
                          <a:latin typeface="+mn-lt"/>
                          <a:ea typeface="+mn-ea"/>
                          <a:cs typeface="+mn-cs"/>
                        </a:rPr>
                        <a:t>CC40 CR for CIDs 466 and 772</a:t>
                      </a:r>
                      <a:endParaRPr lang="zh-CN" sz="1200" kern="120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10 </a:t>
                      </a:r>
                      <a:r>
                        <a:rPr lang="en-US" sz="1200" kern="1200" dirty="0" err="1">
                          <a:solidFill>
                            <a:schemeClr val="tx1"/>
                          </a:solidFill>
                          <a:latin typeface="+mn-lt"/>
                          <a:ea typeface="+mn-ea"/>
                          <a:cs typeface="+mn-cs"/>
                        </a:rPr>
                        <a:t>mins</a:t>
                      </a:r>
                      <a:endParaRPr lang="zh-CN" sz="1200" kern="1200" dirty="0">
                        <a:solidFill>
                          <a:schemeClr val="tx1"/>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871858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err="1" smtClean="0">
                <a:solidFill>
                  <a:srgbClr val="0000FF"/>
                </a:solidFill>
              </a:rPr>
              <a:t>AdHoc</a:t>
            </a:r>
            <a:r>
              <a:rPr lang="en-US" altLang="en-US" sz="3200" smtClean="0">
                <a:solidFill>
                  <a:srgbClr val="0000FF"/>
                </a:solidFill>
              </a:rPr>
              <a:t> meeting</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131704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~94.08% </a:t>
            </a:r>
            <a:r>
              <a:rPr lang="en-US" altLang="zh-CN" sz="1800" dirty="0"/>
              <a:t>of all CC40 comments are now resolved or marked as “ready for motion”  </a:t>
            </a:r>
            <a:r>
              <a:rPr lang="en-US" altLang="zh-CN" sz="1800" dirty="0" smtClean="0"/>
              <a:t>(</a:t>
            </a:r>
            <a:r>
              <a:rPr lang="en-US" altLang="zh-CN" sz="1800" dirty="0" smtClean="0">
                <a:solidFill>
                  <a:srgbClr val="FF0000"/>
                </a:solidFill>
              </a:rPr>
              <a:t>858/912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3326145549"/>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13 (Friday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13 (</a:t>
            </a:r>
            <a:r>
              <a:rPr lang="en-US" altLang="zh-CN" sz="1100" dirty="0">
                <a:solidFill>
                  <a:srgbClr val="00B050"/>
                </a:solidFill>
                <a:cs typeface="Times New Roman" panose="02020603050405020304" pitchFamily="18" charset="0"/>
              </a:rPr>
              <a:t>Friday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13:30-15:30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16:00-18:00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(Saturday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13:30-15:30</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16:00-18:00</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43</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175707</TotalTime>
  <Words>4739</Words>
  <Application>Microsoft Office PowerPoint</Application>
  <PresentationFormat>宽屏</PresentationFormat>
  <Paragraphs>1245</Paragraphs>
  <Slides>45</Slides>
  <Notes>44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45</vt:i4>
      </vt:variant>
    </vt:vector>
  </HeadingPairs>
  <TitlesOfParts>
    <vt:vector size="57"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AdHoc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930</cp:revision>
  <cp:lastPrinted>2014-11-04T15:04:57Z</cp:lastPrinted>
  <dcterms:created xsi:type="dcterms:W3CDTF">2007-04-17T18:10:23Z</dcterms:created>
  <dcterms:modified xsi:type="dcterms:W3CDTF">2023-01-14T12:40:45Z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(3)PKUXAhFUcn9kJYn/57tWhLs+rWHmHcEYM3EKg8t4f0kvR3YSqjZfjbxyMJwLqvCfhabk/UIB
1L9uSFa/U0+w86zw4rT6elQt3QgYI8xNgQJ6zyJQAbaxp2/6A/TSNh4ASVOotX40WhJXkTNT
0ciSBgWlRajyMIQ9G7n7UeBTRQclyo7tTohxXBL2c7DC9nFbihCR0MWuQYAJgaYw/8+iJggY
/dYrqkhXafRYe/tjYY</vt:lpwstr>
  </property>
  <property fmtid="{D5CDD505-2E9C-101B-9397-08002B2CF9AE}" pid="27" name="_2015_ms_pID_7253431">
    <vt:lpwstr>qeoghVuV1a/UgeVFLP6eY+mAlsxYYwljBd8ZT8UW8zElMQw1efvZvH
neWHvAgp1gih8L71U8zi417p6m8Qxa0vlNcxcOZV5pppqMe+HS4fM0ayJYXw4Vhfjr7g3SEM
e8QTO1BYFf+9MKeCxrETzOCt5+Ctm3wcIr3zJ5y3ESYx3zMCtOQKxFWqzDZCjjVenZ19mPWc
NWCKzN+xT/ddvenj4wfhKKK9RW/WmovfLpmL</vt:lpwstr>
  </property>
  <property fmtid="{D5CDD505-2E9C-101B-9397-08002B2CF9AE}" pid="28" name="_2015_ms_pID_7253432">
    <vt:lpwstr>Q9d4nLkVg0sY/EZ9DqFcHTg=</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