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100" r:id="rId17"/>
    <p:sldId id="1091" r:id="rId18"/>
    <p:sldId id="1101" r:id="rId19"/>
    <p:sldId id="1102" r:id="rId20"/>
    <p:sldId id="1103" r:id="rId21"/>
    <p:sldId id="983" r:id="rId22"/>
    <p:sldId id="988" r:id="rId23"/>
    <p:sldId id="1087" r:id="rId24"/>
    <p:sldId id="906" r:id="rId25"/>
    <p:sldId id="995" r:id="rId26"/>
    <p:sldId id="1086" r:id="rId27"/>
    <p:sldId id="1099" r:id="rId28"/>
    <p:sldId id="942" r:id="rId29"/>
    <p:sldId id="1092" r:id="rId30"/>
    <p:sldId id="1097" r:id="rId31"/>
    <p:sldId id="1011" r:id="rId32"/>
    <p:sldId id="1098" r:id="rId33"/>
    <p:sldId id="1043" r:id="rId34"/>
    <p:sldId id="1093" r:id="rId35"/>
    <p:sldId id="1094" r:id="rId36"/>
    <p:sldId id="1095" r:id="rId37"/>
    <p:sldId id="1096" r:id="rId38"/>
    <p:sldId id="842" r:id="rId39"/>
    <p:sldId id="1012" r:id="rId40"/>
    <p:sldId id="1013" r:id="rId41"/>
    <p:sldId id="990" r:id="rId42"/>
    <p:sldId id="888" r:id="rId43"/>
    <p:sldId id="1090" r:id="rId44"/>
    <p:sldId id="1089" r:id="rId45"/>
    <p:sldId id="1088" r:id="rId4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71" d="100"/>
          <a:sy n="71" d="100"/>
        </p:scale>
        <p:origin x="280" y="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251921552"/>
        <c:axId val="251924816"/>
      </c:barChart>
      <c:catAx>
        <c:axId val="251921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251924816"/>
        <c:crosses val="autoZero"/>
        <c:auto val="1"/>
        <c:lblAlgn val="ctr"/>
        <c:lblOffset val="100"/>
        <c:noMultiLvlLbl val="0"/>
      </c:catAx>
      <c:valAx>
        <c:axId val="251924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5192155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628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44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794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664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802.11-23/0047r5</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30829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449128544"/>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17754330"/>
              </p:ext>
            </p:extLst>
          </p:nvPr>
        </p:nvGraphicFramePr>
        <p:xfrm>
          <a:off x="3429000" y="1686554"/>
          <a:ext cx="8305801" cy="170446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23/0030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RSSI in the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SR2SI and SR2SR variants in TF Sounding Phase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623743035"/>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Open Technical Comments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Insun</a:t>
                      </a:r>
                      <a:r>
                        <a:rPr lang="en-US" altLang="zh-CN" sz="1200" kern="1200" dirty="0" smtClean="0">
                          <a:solidFill>
                            <a:srgbClr val="0000FF"/>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CR for Misc. CIDs for Sensing Measurement Setup</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363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t>
            </a:r>
            <a:r>
              <a:rPr lang="en-US" altLang="zh-CN" sz="3200" dirty="0" smtClean="0">
                <a:solidFill>
                  <a:srgbClr val="0000FF"/>
                </a:solidFill>
                <a:cs typeface="Times New Roman" panose="02020603050405020304" pitchFamily="18" charset="0"/>
              </a:rPr>
              <a:t>PM2</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126186599"/>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19426076"/>
              </p:ext>
            </p:extLst>
          </p:nvPr>
        </p:nvGraphicFramePr>
        <p:xfrm>
          <a:off x="3429000" y="4548530"/>
          <a:ext cx="8305800" cy="1557388"/>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Insun</a:t>
                      </a:r>
                      <a:r>
                        <a:rPr lang="en-US" altLang="zh-CN" sz="1200" kern="1200" dirty="0" smtClean="0">
                          <a:solidFill>
                            <a:srgbClr val="00B050"/>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Misc. CIDs for Sensing Measurement Setup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Topic Threshold - part 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DMG-Procedure-examples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23/0059</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Mahmoud Kamel (</a:t>
                      </a:r>
                      <a:r>
                        <a:rPr lang="en-US" altLang="zh-CN" sz="1200" kern="1200" dirty="0" err="1" smtClean="0">
                          <a:solidFill>
                            <a:srgbClr val="0000FF"/>
                          </a:solidFill>
                          <a:latin typeface="+mn-lt"/>
                          <a:ea typeface="+mn-ea"/>
                          <a:cs typeface="+mn-cs"/>
                        </a:rPr>
                        <a:t>InterDigital</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PDT-Sensing-Measurement-Report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55172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a:t>
            </a:r>
            <a:r>
              <a:rPr lang="en-US" altLang="zh-CN" sz="3200" dirty="0" smtClean="0">
                <a:solidFill>
                  <a:srgbClr val="0000FF"/>
                </a:solidFill>
                <a:cs typeface="Times New Roman" panose="02020603050405020304" pitchFamily="18" charset="0"/>
              </a:rPr>
              <a:t>14 AM1</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00764115"/>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D0.51 bug fixes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60153532"/>
              </p:ext>
            </p:extLst>
          </p:nvPr>
        </p:nvGraphicFramePr>
        <p:xfrm>
          <a:off x="3429000" y="4548530"/>
          <a:ext cx="8305800" cy="1338464"/>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23/0059</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Mahmoud Kamel (</a:t>
                      </a:r>
                      <a:r>
                        <a:rPr lang="en-US" altLang="zh-CN" sz="1200" kern="1200" dirty="0" err="1" smtClean="0">
                          <a:solidFill>
                            <a:srgbClr val="0000FF"/>
                          </a:solidFill>
                          <a:latin typeface="+mn-lt"/>
                          <a:ea typeface="+mn-ea"/>
                          <a:cs typeface="+mn-cs"/>
                        </a:rPr>
                        <a:t>InterDigital</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PDT-Sensing-Measurement-Report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a:spcAft>
                          <a:spcPts val="0"/>
                        </a:spcAft>
                      </a:pPr>
                      <a:r>
                        <a:rPr lang="en-US" sz="1200" kern="1200" dirty="0">
                          <a:solidFill>
                            <a:schemeClr val="tx1"/>
                          </a:solidFill>
                          <a:latin typeface="+mn-lt"/>
                          <a:ea typeface="+mn-ea"/>
                          <a:cs typeface="+mn-cs"/>
                        </a:rPr>
                        <a:t>23/0071</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Dong Wei (NXP)</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a:solidFill>
                            <a:schemeClr val="tx1"/>
                          </a:solidFill>
                          <a:latin typeface="+mn-lt"/>
                          <a:ea typeface="+mn-ea"/>
                          <a:cs typeface="+mn-cs"/>
                        </a:rPr>
                        <a:t>CC40 CR for CIDs 466 and 772</a:t>
                      </a:r>
                      <a:endParaRPr lang="zh-CN" sz="1200" kern="120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10 </a:t>
                      </a:r>
                      <a:r>
                        <a:rPr lang="en-US" sz="1200" kern="1200" dirty="0" err="1">
                          <a:solidFill>
                            <a:schemeClr val="tx1"/>
                          </a:solidFill>
                          <a:latin typeface="+mn-lt"/>
                          <a:ea typeface="+mn-ea"/>
                          <a:cs typeface="+mn-cs"/>
                        </a:rPr>
                        <a:t>mins</a:t>
                      </a:r>
                      <a:endParaRPr lang="zh-CN" sz="1200" kern="1200" dirty="0">
                        <a:solidFill>
                          <a:schemeClr val="tx1"/>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87185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43</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175705</TotalTime>
  <Words>4709</Words>
  <Application>Microsoft Office PowerPoint</Application>
  <PresentationFormat>宽屏</PresentationFormat>
  <Paragraphs>1237</Paragraphs>
  <Slides>45</Slides>
  <Notes>44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45</vt:i4>
      </vt:variant>
    </vt:vector>
  </HeadingPairs>
  <TitlesOfParts>
    <vt:vector size="57"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928</cp:revision>
  <cp:lastPrinted>2014-11-04T15:04:57Z</cp:lastPrinted>
  <dcterms:created xsi:type="dcterms:W3CDTF">2007-04-17T18:10:23Z</dcterms:created>
  <dcterms:modified xsi:type="dcterms:W3CDTF">2023-01-13T23:05:21Z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