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269" r:id="rId2"/>
    <p:sldId id="813" r:id="rId3"/>
    <p:sldId id="424" r:id="rId4"/>
    <p:sldId id="423" r:id="rId5"/>
    <p:sldId id="757" r:id="rId6"/>
    <p:sldId id="754" r:id="rId7"/>
    <p:sldId id="755" r:id="rId8"/>
    <p:sldId id="458" r:id="rId9"/>
    <p:sldId id="489" r:id="rId10"/>
    <p:sldId id="814" r:id="rId11"/>
    <p:sldId id="815" r:id="rId12"/>
    <p:sldId id="749" r:id="rId13"/>
    <p:sldId id="767" r:id="rId14"/>
    <p:sldId id="768" r:id="rId15"/>
    <p:sldId id="746" r:id="rId16"/>
    <p:sldId id="1100" r:id="rId17"/>
    <p:sldId id="1091" r:id="rId18"/>
    <p:sldId id="1101" r:id="rId19"/>
    <p:sldId id="1102" r:id="rId20"/>
    <p:sldId id="983" r:id="rId21"/>
    <p:sldId id="988" r:id="rId22"/>
    <p:sldId id="1087" r:id="rId23"/>
    <p:sldId id="906" r:id="rId24"/>
    <p:sldId id="995" r:id="rId25"/>
    <p:sldId id="1086" r:id="rId26"/>
    <p:sldId id="1099" r:id="rId27"/>
    <p:sldId id="942" r:id="rId28"/>
    <p:sldId id="1092" r:id="rId29"/>
    <p:sldId id="1097" r:id="rId30"/>
    <p:sldId id="1011" r:id="rId31"/>
    <p:sldId id="1098" r:id="rId32"/>
    <p:sldId id="1043" r:id="rId33"/>
    <p:sldId id="1093" r:id="rId34"/>
    <p:sldId id="1094" r:id="rId35"/>
    <p:sldId id="1095" r:id="rId36"/>
    <p:sldId id="1096" r:id="rId37"/>
    <p:sldId id="842" r:id="rId38"/>
    <p:sldId id="1012" r:id="rId39"/>
    <p:sldId id="1013" r:id="rId40"/>
    <p:sldId id="990" r:id="rId41"/>
    <p:sldId id="888" r:id="rId42"/>
    <p:sldId id="1090" r:id="rId43"/>
    <p:sldId id="1089" r:id="rId44"/>
    <p:sldId id="1088" r:id="rId45"/>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F33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92042" autoAdjust="0"/>
  </p:normalViewPr>
  <p:slideViewPr>
    <p:cSldViewPr>
      <p:cViewPr varScale="1">
        <p:scale>
          <a:sx n="71" d="100"/>
          <a:sy n="71" d="100"/>
        </p:scale>
        <p:origin x="280" y="52"/>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540</c:v>
                </c:pt>
                <c:pt idx="1">
                  <c:v>53</c:v>
                </c:pt>
                <c:pt idx="2">
                  <c:v>265</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47374784"/>
        <c:axId val="47381856"/>
      </c:barChart>
      <c:catAx>
        <c:axId val="473747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47381856"/>
        <c:crosses val="autoZero"/>
        <c:auto val="1"/>
        <c:lblAlgn val="ctr"/>
        <c:lblOffset val="100"/>
        <c:noMultiLvlLbl val="0"/>
      </c:catAx>
      <c:valAx>
        <c:axId val="473818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737478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66287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1929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4447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97940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5570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9977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310545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12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8180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070212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38041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4925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1200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300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670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47370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32</a:t>
            </a:fld>
            <a:endParaRPr lang="en-US" altLang="en-US" sz="1200" b="0" smtClean="0">
              <a:solidFill>
                <a:srgbClr val="000000"/>
              </a:solidFill>
            </a:endParaRPr>
          </a:p>
        </p:txBody>
      </p:sp>
    </p:spTree>
    <p:extLst>
      <p:ext uri="{BB962C8B-B14F-4D97-AF65-F5344CB8AC3E}">
        <p14:creationId xmlns:p14="http://schemas.microsoft.com/office/powerpoint/2010/main" val="1614589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5830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9375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0101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63190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80785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2667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75167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8132041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745749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470170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36369"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802.11-23/0047r4</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a:t>
            </a:r>
            <a:r>
              <a:rPr lang="en-US" altLang="en-US" sz="1800" b="1" dirty="0" smtClean="0"/>
              <a:t>2023</a:t>
            </a:r>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cvent.me/nX5xrY"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s://book.passkey.com/e/50451808"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a:t>
            </a:r>
            <a:r>
              <a:rPr lang="en-US" altLang="zh-CN" sz="3600" dirty="0" err="1" smtClean="0">
                <a:solidFill>
                  <a:srgbClr val="0000FF"/>
                </a:solidFill>
              </a:rPr>
              <a:t>AdHoc</a:t>
            </a:r>
            <a:r>
              <a:rPr lang="en-US" altLang="zh-CN" sz="3600" dirty="0" smtClean="0">
                <a:solidFill>
                  <a:srgbClr val="0000FF"/>
                </a:solidFill>
              </a:rPr>
              <a:t>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2023-01-11</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 AM1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nvPr>
        </p:nvGraphicFramePr>
        <p:xfrm>
          <a:off x="3429000" y="1686554"/>
          <a:ext cx="8305801" cy="239631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22/1998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Dibakar Das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CR for </a:t>
                      </a:r>
                      <a:r>
                        <a:rPr lang="en-US" altLang="zh-CN" sz="1200" kern="1200" dirty="0" err="1" smtClean="0">
                          <a:solidFill>
                            <a:srgbClr val="00B050"/>
                          </a:solidFill>
                          <a:latin typeface="+mn-lt"/>
                          <a:ea typeface="+mn-ea"/>
                          <a:cs typeface="+mn-cs"/>
                        </a:rPr>
                        <a:t>misc</a:t>
                      </a:r>
                      <a:r>
                        <a:rPr lang="en-US" altLang="zh-CN" sz="1200" kern="1200" dirty="0" smtClean="0">
                          <a:solidFill>
                            <a:srgbClr val="00B050"/>
                          </a:solidFill>
                          <a:latin typeface="+mn-lt"/>
                          <a:ea typeface="+mn-ea"/>
                          <a:cs typeface="+mn-cs"/>
                        </a:rPr>
                        <a:t> CIDs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23/0030</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RSSI in the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22/1824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CC40-CR-for-CID 575</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22/2195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CC40-CR-for-CID 487</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23/0009</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6 CIDs related to R2R</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23/0017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Update of Sensing Poll Trigger frame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23/0055</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PICS-Baseline to the presentation queue</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40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23/0059</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Mahmoud Kamel (</a:t>
                      </a:r>
                      <a:r>
                        <a:rPr lang="en-US" altLang="zh-CN" sz="1200" kern="1200" dirty="0" err="1" smtClean="0">
                          <a:solidFill>
                            <a:schemeClr val="tx1"/>
                          </a:solidFill>
                          <a:latin typeface="+mn-lt"/>
                          <a:ea typeface="+mn-ea"/>
                          <a:cs typeface="+mn-cs"/>
                        </a:rPr>
                        <a:t>InterDigital</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PDT-Sensing-Measurement-Report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308290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 AM2</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1449128544"/>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23/0030</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RSSI in the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23/0055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PICS-Baseline to the presentation queue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3383199290"/>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23/0059</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Mahmoud Kamel (</a:t>
                      </a:r>
                      <a:r>
                        <a:rPr lang="en-US" altLang="zh-CN" sz="1200" kern="1200" dirty="0" err="1" smtClean="0">
                          <a:solidFill>
                            <a:schemeClr val="tx1"/>
                          </a:solidFill>
                          <a:latin typeface="+mn-lt"/>
                          <a:ea typeface="+mn-ea"/>
                          <a:cs typeface="+mn-cs"/>
                        </a:rPr>
                        <a:t>InterDigital</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PDT-Sensing-Measurement-Report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584276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 PM1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17754330"/>
              </p:ext>
            </p:extLst>
          </p:nvPr>
        </p:nvGraphicFramePr>
        <p:xfrm>
          <a:off x="3429000" y="1686554"/>
          <a:ext cx="8305801" cy="170446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23/0030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RSSI in the Sensing Measurement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23/0067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 Wei (NXP)</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SR2SI and SR2SR variants in TF Sounding Phase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22/2146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Ali Raissinia (Qualcomm)</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updated NDP frame format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23/0070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 Platforms, Inc.)</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RXVECTOR Parameter CSI_ESTIMATE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623743035"/>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22/2200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Open Technical Comments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22/2197</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00FF"/>
                          </a:solidFill>
                          <a:latin typeface="+mn-lt"/>
                          <a:ea typeface="+mn-ea"/>
                          <a:cs typeface="+mn-cs"/>
                        </a:rPr>
                        <a:t>Insun</a:t>
                      </a:r>
                      <a:r>
                        <a:rPr lang="en-US" altLang="zh-CN" sz="1200" kern="1200" dirty="0" smtClean="0">
                          <a:solidFill>
                            <a:srgbClr val="0000FF"/>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CC40 CR for Misc. CIDs for Sensing Measurement Setup</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15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23/0059</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Mahmoud Kamel (</a:t>
                      </a:r>
                      <a:r>
                        <a:rPr lang="en-US" altLang="zh-CN" sz="1200" kern="1200" dirty="0" err="1" smtClean="0">
                          <a:solidFill>
                            <a:schemeClr val="tx1"/>
                          </a:solidFill>
                          <a:latin typeface="+mn-lt"/>
                          <a:ea typeface="+mn-ea"/>
                          <a:cs typeface="+mn-cs"/>
                        </a:rPr>
                        <a:t>InterDigital</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PDT-Sensing-Measurement-Report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3633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 PM1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126186599"/>
              </p:ext>
            </p:extLst>
          </p:nvPr>
        </p:nvGraphicFramePr>
        <p:xfrm>
          <a:off x="3429000" y="1686554"/>
          <a:ext cx="8305801" cy="1084222"/>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22/2146</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Ali Raissinia (Qualcomm)</a:t>
                      </a:r>
                      <a:endParaRPr lang="en-US" altLang="zh-CN"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SP: updated NDP frame format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23/0070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 Platforms, Inc.)</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RXVECTOR Parameter CSI_ESTIMATE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3184563279"/>
              </p:ext>
            </p:extLst>
          </p:nvPr>
        </p:nvGraphicFramePr>
        <p:xfrm>
          <a:off x="3429000" y="4548530"/>
          <a:ext cx="8305800" cy="1557388"/>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22/2197</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00FF"/>
                          </a:solidFill>
                          <a:latin typeface="+mn-lt"/>
                          <a:ea typeface="+mn-ea"/>
                          <a:cs typeface="+mn-cs"/>
                        </a:rPr>
                        <a:t>Insun</a:t>
                      </a:r>
                      <a:r>
                        <a:rPr lang="en-US" altLang="zh-CN" sz="1200" kern="1200" dirty="0" smtClean="0">
                          <a:solidFill>
                            <a:srgbClr val="0000FF"/>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CC40 CR for Misc. CIDs for Sensing Measurement Setup</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15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23/0059</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Mahmoud Kamel (</a:t>
                      </a:r>
                      <a:r>
                        <a:rPr lang="en-US" altLang="zh-CN" sz="1200" kern="1200" dirty="0" err="1" smtClean="0">
                          <a:solidFill>
                            <a:schemeClr val="tx1"/>
                          </a:solidFill>
                          <a:latin typeface="+mn-lt"/>
                          <a:ea typeface="+mn-ea"/>
                          <a:cs typeface="+mn-cs"/>
                        </a:rPr>
                        <a:t>InterDigital</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PDT-Sensing-Measurement-Report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551727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ctr">
              <a:lnSpc>
                <a:spcPct val="90000"/>
              </a:lnSpc>
              <a:buFontTx/>
              <a:buNone/>
            </a:pPr>
            <a:endParaRPr lang="en-US" altLang="en-US" dirty="0" smtClean="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a:t>
            </a:r>
            <a:r>
              <a:rPr lang="en-US" altLang="en-US" dirty="0" smtClean="0">
                <a:cs typeface="Times New Roman" panose="02020603050405020304" pitchFamily="18" charset="0"/>
              </a:rPr>
              <a:t>	(</a:t>
            </a:r>
            <a:r>
              <a:rPr lang="en-US" altLang="en-US" dirty="0">
                <a:cs typeface="Times New Roman" panose="02020603050405020304" pitchFamily="18" charset="0"/>
              </a:rPr>
              <a:t>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a:t>
            </a:r>
            <a:r>
              <a:rPr lang="en-US" altLang="en-US" dirty="0" smtClean="0">
                <a:cs typeface="Times New Roman" panose="02020603050405020304" pitchFamily="18" charset="0"/>
              </a:rPr>
              <a:t>		(</a:t>
            </a:r>
            <a:r>
              <a:rPr lang="en-US" altLang="en-US" dirty="0">
                <a:cs typeface="Times New Roman" panose="02020603050405020304" pitchFamily="18" charset="0"/>
              </a:rPr>
              <a:t>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a:t>
            </a:r>
            <a:r>
              <a:rPr lang="en-US" altLang="zh-CN" dirty="0" smtClean="0"/>
              <a:t>		(</a:t>
            </a:r>
            <a:r>
              <a:rPr lang="en-US" altLang="zh-CN" dirty="0"/>
              <a:t>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zh-CN" dirty="0" smtClean="0"/>
              <a:t>	</a:t>
            </a:r>
            <a:r>
              <a:rPr lang="en-US" altLang="en-US" dirty="0" smtClean="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zh-CN" dirty="0" smtClean="0"/>
              <a:t>	</a:t>
            </a:r>
            <a:r>
              <a:rPr lang="en-US" altLang="en-US" dirty="0" smtClean="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3303101135"/>
              </p:ext>
            </p:extLst>
          </p:nvPr>
        </p:nvGraphicFramePr>
        <p:xfrm>
          <a:off x="3429000" y="4419600"/>
          <a:ext cx="8305801" cy="46397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1910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68117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4099349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3821704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a:t>
            </a:r>
            <a:r>
              <a:rPr lang="en-US" altLang="zh-CN" sz="2400" smtClean="0">
                <a:solidFill>
                  <a:srgbClr val="FF0000"/>
                </a:solidFill>
              </a:rPr>
              <a:t>comment resolution </a:t>
            </a:r>
            <a:r>
              <a:rPr lang="en-US" altLang="zh-CN" sz="2400" dirty="0" smtClean="0">
                <a:solidFill>
                  <a:srgbClr val="FF0000"/>
                </a:solidFill>
              </a:rPr>
              <a:t>(</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31116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91185416"/>
              </p:ext>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25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rgbClr val="FF0000"/>
                </a:solidFill>
                <a:cs typeface="Times New Roman" panose="02020603050405020304" pitchFamily="18" charset="0"/>
              </a:rPr>
              <a:t> --CAC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rgbClr val="FF0000"/>
                </a:solidFill>
                <a:cs typeface="Times New Roman" panose="02020603050405020304" pitchFamily="18" charset="0"/>
              </a:rPr>
              <a:t>-- CAC</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February </a:t>
            </a:r>
            <a:r>
              <a:rPr lang="en-US" altLang="zh-CN" sz="1100" dirty="0">
                <a:solidFill>
                  <a:srgbClr val="00B050"/>
                </a:solidFill>
                <a:cs typeface="Times New Roman" panose="02020603050405020304" pitchFamily="18" charset="0"/>
              </a:rPr>
              <a:t>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FF0000"/>
                </a:solidFill>
                <a:cs typeface="Times New Roman" panose="02020603050405020304" pitchFamily="18" charset="0"/>
              </a:rPr>
              <a:t>Avoid CAC for Monday</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a:t>
            </a:r>
            <a:r>
              <a:rPr lang="en-US" altLang="zh-CN" dirty="0" smtClean="0">
                <a:solidFill>
                  <a:srgbClr val="0070C0"/>
                </a:solidFill>
                <a:cs typeface="Times New Roman" panose="02020603050405020304" pitchFamily="18" charset="0"/>
              </a:rPr>
              <a:t>time –Tutorial</a:t>
            </a:r>
            <a:r>
              <a:rPr lang="en-US" altLang="zh-CN" dirty="0">
                <a:solidFill>
                  <a:srgbClr val="0070C0"/>
                </a:solidFill>
                <a:cs typeface="Times New Roman" panose="02020603050405020304" pitchFamily="18" charset="0"/>
              </a:rPr>
              <a:t>?</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(Jan2023 – Mar 2023 CAC calls: </a:t>
            </a:r>
            <a:r>
              <a:rPr lang="en-US" altLang="zh-CN" sz="900" dirty="0">
                <a:solidFill>
                  <a:srgbClr val="0000FF"/>
                </a:solidFill>
                <a:cs typeface="Times New Roman" panose="02020603050405020304" pitchFamily="18" charset="0"/>
              </a:rPr>
              <a:t>February 6, 27</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22:00 - 00:00am ET </a:t>
            </a:r>
            <a:r>
              <a:rPr lang="en-US" altLang="zh-CN" sz="900" dirty="0">
                <a:cs typeface="MS PGothic" charset="0"/>
              </a:rPr>
              <a:t>(Thursday 19</a:t>
            </a:r>
            <a:r>
              <a:rPr lang="zh-CN" altLang="en-US" sz="900" dirty="0">
                <a:cs typeface="MS PGothic" charset="0"/>
              </a:rPr>
              <a:t>：</a:t>
            </a:r>
            <a:r>
              <a:rPr lang="en-US" altLang="zh-CN" sz="900" dirty="0">
                <a:cs typeface="MS PGothic" charset="0"/>
              </a:rPr>
              <a:t>00  – 21:00 PT, Friday 11am-13:00 in China, Friday 5am-7am in Israel, Friday 4am – 6am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r>
              <a:rPr lang="en-US" altLang="zh-CN" sz="900" dirty="0" smtClean="0">
                <a:cs typeface="MS PGothic" charset="0"/>
              </a:rPr>
              <a:t>.</a:t>
            </a:r>
            <a:endParaRPr lang="zh-CN" altLang="en-US" sz="900" dirty="0"/>
          </a:p>
        </p:txBody>
      </p:sp>
      <p:graphicFrame>
        <p:nvGraphicFramePr>
          <p:cNvPr id="8" name="表格 7"/>
          <p:cNvGraphicFramePr>
            <a:graphicFrameLocks noGrp="1"/>
          </p:cNvGraphicFramePr>
          <p:nvPr>
            <p:extLst>
              <p:ext uri="{D42A27DB-BD31-4B8C-83A1-F6EECF244321}">
                <p14:modId xmlns:p14="http://schemas.microsoft.com/office/powerpoint/2010/main" val="986789548"/>
              </p:ext>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6866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3200" dirty="0"/>
              <a:t>Guidance for Mix mode </a:t>
            </a:r>
            <a:r>
              <a:rPr lang="en-US" altLang="en-US" sz="3200" dirty="0" err="1" smtClean="0">
                <a:solidFill>
                  <a:srgbClr val="0000FF"/>
                </a:solidFill>
              </a:rPr>
              <a:t>AdHoc</a:t>
            </a:r>
            <a:r>
              <a:rPr lang="en-US" altLang="en-US" sz="3200" smtClean="0">
                <a:solidFill>
                  <a:srgbClr val="0000FF"/>
                </a:solidFill>
              </a:rPr>
              <a:t> meeting</a:t>
            </a:r>
            <a:endParaRPr lang="en-US" altLang="zh-CN" sz="3200" dirty="0"/>
          </a:p>
        </p:txBody>
      </p:sp>
      <p:sp>
        <p:nvSpPr>
          <p:cNvPr id="5" name="Rectangle 3"/>
          <p:cNvSpPr txBox="1">
            <a:spLocks noChangeArrowheads="1"/>
          </p:cNvSpPr>
          <p:nvPr/>
        </p:nvSpPr>
        <p:spPr bwMode="auto">
          <a:xfrm>
            <a:off x="457200" y="1295400"/>
            <a:ext cx="1150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Host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Chair (Tony) will </a:t>
            </a:r>
            <a:r>
              <a:rPr lang="en-US" altLang="zh-CN" sz="1400" dirty="0" smtClean="0">
                <a:solidFill>
                  <a:srgbClr val="0000FF"/>
                </a:solidFill>
                <a:latin typeface="Arial" panose="020B0604020202020204" pitchFamily="34" charset="0"/>
                <a:cs typeface="Arial" panose="020B0604020202020204" pitchFamily="34" charset="0"/>
              </a:rPr>
              <a:t>host</a:t>
            </a:r>
            <a:r>
              <a:rPr lang="en-US" altLang="zh-CN" sz="1400" dirty="0" smtClean="0">
                <a:latin typeface="Arial" panose="020B0604020202020204" pitchFamily="34" charset="0"/>
                <a:cs typeface="Arial" panose="020B0604020202020204" pitchFamily="34" charset="0"/>
              </a:rPr>
              <a:t> the meeting online</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One Vice chair will handle </a:t>
            </a:r>
            <a:r>
              <a:rPr lang="en-US" altLang="zh-CN" sz="1400" dirty="0">
                <a:latin typeface="Arial" panose="020B0604020202020204" pitchFamily="34" charset="0"/>
                <a:cs typeface="Arial" panose="020B0604020202020204" pitchFamily="34" charset="0"/>
              </a:rPr>
              <a:t>the </a:t>
            </a:r>
            <a:r>
              <a:rPr lang="en-US" altLang="zh-CN" sz="1400" dirty="0" smtClean="0">
                <a:solidFill>
                  <a:srgbClr val="0000FF"/>
                </a:solidFill>
                <a:latin typeface="Arial" panose="020B0604020202020204" pitchFamily="34" charset="0"/>
                <a:cs typeface="Arial" panose="020B0604020202020204" pitchFamily="34" charset="0"/>
              </a:rPr>
              <a:t>audio/video</a:t>
            </a:r>
            <a:r>
              <a:rPr lang="en-US" altLang="zh-CN" sz="1400" dirty="0" smtClean="0">
                <a:latin typeface="Arial" panose="020B0604020202020204" pitchFamily="34" charset="0"/>
                <a:cs typeface="Arial" panose="020B0604020202020204" pitchFamily="34" charset="0"/>
              </a:rPr>
              <a:t>, the other Vice chair will keep </a:t>
            </a:r>
            <a:r>
              <a:rPr lang="en-US" altLang="zh-CN" sz="1400" dirty="0">
                <a:solidFill>
                  <a:srgbClr val="0000FF"/>
                </a:solidFill>
                <a:latin typeface="Arial" panose="020B0604020202020204" pitchFamily="34" charset="0"/>
                <a:cs typeface="Arial" panose="020B0604020202020204" pitchFamily="34" charset="0"/>
              </a:rPr>
              <a:t>things in </a:t>
            </a:r>
            <a:r>
              <a:rPr lang="en-US" altLang="zh-CN" sz="1400" dirty="0" smtClean="0">
                <a:solidFill>
                  <a:srgbClr val="0000FF"/>
                </a:solidFill>
                <a:latin typeface="Arial" panose="020B0604020202020204" pitchFamily="34" charset="0"/>
                <a:cs typeface="Arial" panose="020B0604020202020204" pitchFamily="34" charset="0"/>
              </a:rPr>
              <a:t>order</a:t>
            </a:r>
            <a:r>
              <a:rPr lang="en-US" altLang="zh-CN" sz="1400" dirty="0" smtClean="0">
                <a:latin typeface="Arial" panose="020B0604020202020204" pitchFamily="34" charset="0"/>
                <a:cs typeface="Arial" panose="020B0604020202020204" pitchFamily="34" charset="0"/>
              </a:rPr>
              <a:t>, e.g., the queue</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Suggest to go to the meeting room to </a:t>
            </a:r>
            <a:r>
              <a:rPr lang="en-US" altLang="zh-CN" dirty="0">
                <a:solidFill>
                  <a:srgbClr val="0000FF"/>
                </a:solidFill>
                <a:latin typeface="Arial" panose="020B0604020202020204" pitchFamily="34" charset="0"/>
                <a:cs typeface="Arial" panose="020B0604020202020204" pitchFamily="34" charset="0"/>
              </a:rPr>
              <a:t>test</a:t>
            </a:r>
            <a:r>
              <a:rPr lang="en-US" altLang="zh-CN" dirty="0">
                <a:latin typeface="Arial" panose="020B0604020202020204" pitchFamily="34" charset="0"/>
                <a:cs typeface="Arial" panose="020B0604020202020204" pitchFamily="34" charset="0"/>
              </a:rPr>
              <a:t> all the </a:t>
            </a:r>
            <a:r>
              <a:rPr lang="en-US" altLang="zh-CN" dirty="0" smtClean="0">
                <a:latin typeface="Arial" panose="020B0604020202020204" pitchFamily="34" charset="0"/>
                <a:cs typeface="Arial" panose="020B0604020202020204" pitchFamily="34" charset="0"/>
              </a:rPr>
              <a:t>things (e.g., audio, confirm the computer and connection to projector), </a:t>
            </a:r>
            <a:r>
              <a:rPr lang="en-US" altLang="zh-CN" dirty="0">
                <a:latin typeface="Arial" panose="020B0604020202020204" pitchFamily="34" charset="0"/>
                <a:cs typeface="Arial" panose="020B0604020202020204" pitchFamily="34" charset="0"/>
              </a:rPr>
              <a:t>before the first session, e.g., Sunday night.</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Secretary (Leif) </a:t>
            </a:r>
            <a:r>
              <a:rPr lang="en-US" altLang="zh-CN" sz="1400" dirty="0">
                <a:latin typeface="Arial" panose="020B0604020202020204" pitchFamily="34" charset="0"/>
                <a:cs typeface="Arial" panose="020B0604020202020204" pitchFamily="34" charset="0"/>
              </a:rPr>
              <a:t>could focus on the </a:t>
            </a:r>
            <a:r>
              <a:rPr lang="en-US" altLang="zh-CN" sz="1400" dirty="0" smtClean="0">
                <a:solidFill>
                  <a:srgbClr val="0000FF"/>
                </a:solidFill>
                <a:latin typeface="Arial" panose="020B0604020202020204" pitchFamily="34" charset="0"/>
                <a:cs typeface="Arial" panose="020B0604020202020204" pitchFamily="34" charset="0"/>
              </a:rPr>
              <a:t>minutes</a:t>
            </a:r>
          </a:p>
          <a:p>
            <a:pPr lvl="1" algn="just">
              <a:buFont typeface="Arial" panose="020B0604020202020204" pitchFamily="34" charset="0"/>
              <a:buChar char="–"/>
              <a:defRPr/>
            </a:pPr>
            <a:r>
              <a:rPr lang="en-US" altLang="zh-CN" sz="1400" dirty="0">
                <a:latin typeface="Arial" panose="020B0604020202020204" pitchFamily="34" charset="0"/>
                <a:cs typeface="Arial" panose="020B0604020202020204" pitchFamily="34" charset="0"/>
              </a:rPr>
              <a:t>Editor (Claudio) could focus on keeping track of </a:t>
            </a:r>
            <a:r>
              <a:rPr lang="en-US" altLang="zh-CN" sz="1400" dirty="0" smtClean="0">
                <a:solidFill>
                  <a:srgbClr val="0000FF"/>
                </a:solidFill>
                <a:latin typeface="Arial" panose="020B0604020202020204" pitchFamily="34" charset="0"/>
                <a:cs typeface="Arial" panose="020B0604020202020204" pitchFamily="34" charset="0"/>
              </a:rPr>
              <a:t>CID</a:t>
            </a:r>
            <a:endParaRPr lang="en-US" altLang="zh-CN" sz="1400" dirty="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endParaRPr lang="en-US" altLang="zh-CN" sz="1400" dirty="0">
              <a:solidFill>
                <a:srgbClr val="0000FF"/>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Participant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Join</a:t>
            </a:r>
            <a:r>
              <a:rPr lang="en-US" altLang="zh-CN" sz="1400" dirty="0" smtClean="0">
                <a:latin typeface="Arial" panose="020B0604020202020204" pitchFamily="34" charset="0"/>
                <a:cs typeface="Arial" panose="020B0604020202020204" pitchFamily="34" charset="0"/>
              </a:rPr>
              <a:t>: All the “</a:t>
            </a:r>
            <a:r>
              <a:rPr lang="en-US" altLang="zh-CN" sz="1400" dirty="0" smtClean="0">
                <a:solidFill>
                  <a:srgbClr val="0000FF"/>
                </a:solidFill>
                <a:latin typeface="Arial" panose="020B0604020202020204" pitchFamily="34" charset="0"/>
                <a:cs typeface="Arial" panose="020B0604020202020204" pitchFamily="34" charset="0"/>
              </a:rPr>
              <a:t>in person</a:t>
            </a:r>
            <a:r>
              <a:rPr lang="en-US" altLang="zh-CN" sz="1400" dirty="0" smtClean="0">
                <a:latin typeface="Arial" panose="020B0604020202020204" pitchFamily="34" charset="0"/>
                <a:cs typeface="Arial" panose="020B0604020202020204" pitchFamily="34" charset="0"/>
              </a:rPr>
              <a:t>” member shall select “</a:t>
            </a:r>
            <a:r>
              <a:rPr lang="en-US" altLang="zh-CN" sz="1400" dirty="0" smtClean="0">
                <a:solidFill>
                  <a:srgbClr val="0000FF"/>
                </a:solidFill>
                <a:latin typeface="Arial" panose="020B0604020202020204" pitchFamily="34" charset="0"/>
                <a:cs typeface="Arial" panose="020B0604020202020204" pitchFamily="34" charset="0"/>
              </a:rPr>
              <a:t>no audio</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option on </a:t>
            </a:r>
            <a:r>
              <a:rPr lang="en-US" altLang="zh-CN" sz="1400" dirty="0" smtClean="0">
                <a:latin typeface="Arial" panose="020B0604020202020204" pitchFamily="34" charset="0"/>
                <a:cs typeface="Arial" panose="020B0604020202020204" pitchFamily="34" charset="0"/>
              </a:rPr>
              <a:t>joining </a:t>
            </a:r>
            <a:r>
              <a:rPr lang="en-US" altLang="zh-CN" sz="1400" dirty="0" err="1" smtClean="0">
                <a:latin typeface="Arial" panose="020B0604020202020204" pitchFamily="34" charset="0"/>
                <a:cs typeface="Arial" panose="020B0604020202020204" pitchFamily="34" charset="0"/>
              </a:rPr>
              <a:t>Webex</a:t>
            </a:r>
            <a:r>
              <a:rPr lang="en-US" altLang="zh-CN" sz="1400" dirty="0" smtClean="0">
                <a:latin typeface="Arial" panose="020B0604020202020204" pitchFamily="34" charset="0"/>
                <a:cs typeface="Arial" panose="020B0604020202020204" pitchFamily="34" charset="0"/>
              </a:rPr>
              <a:t>, in order to </a:t>
            </a:r>
            <a:r>
              <a:rPr lang="en-US" altLang="zh-CN" sz="1400" dirty="0">
                <a:latin typeface="Arial" panose="020B0604020202020204" pitchFamily="34" charset="0"/>
                <a:cs typeface="Arial" panose="020B0604020202020204" pitchFamily="34" charset="0"/>
              </a:rPr>
              <a:t>avoid audio problems (feedback</a:t>
            </a:r>
            <a:r>
              <a:rPr lang="en-US" altLang="zh-CN" sz="1400" dirty="0" smtClean="0">
                <a:latin typeface="Arial" panose="020B0604020202020204" pitchFamily="34" charset="0"/>
                <a:cs typeface="Arial" panose="020B0604020202020204" pitchFamily="34" charset="0"/>
              </a:rPr>
              <a:t>)</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All “</a:t>
            </a:r>
            <a:r>
              <a:rPr lang="en-US" altLang="zh-CN" sz="1400" dirty="0" smtClean="0">
                <a:solidFill>
                  <a:srgbClr val="0000FF"/>
                </a:solidFill>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should be requested </a:t>
            </a:r>
            <a:r>
              <a:rPr lang="en-US" altLang="zh-CN" sz="1400" dirty="0" smtClean="0">
                <a:solidFill>
                  <a:srgbClr val="0000FF"/>
                </a:solidFill>
                <a:latin typeface="Arial" panose="020B0604020202020204" pitchFamily="34" charset="0"/>
                <a:cs typeface="Arial" panose="020B0604020202020204" pitchFamily="34" charset="0"/>
              </a:rPr>
              <a:t>online</a:t>
            </a:r>
            <a:r>
              <a:rPr lang="en-US" altLang="zh-CN" sz="1400" dirty="0" smtClean="0">
                <a:latin typeface="Arial" panose="020B0604020202020204" pitchFamily="34" charset="0"/>
                <a:cs typeface="Arial" panose="020B0604020202020204" pitchFamily="34" charset="0"/>
              </a:rPr>
              <a:t>, in order to track the order easier</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“In </a:t>
            </a:r>
            <a:r>
              <a:rPr lang="en-US" altLang="zh-CN" dirty="0">
                <a:latin typeface="Arial" panose="020B0604020202020204" pitchFamily="34" charset="0"/>
                <a:cs typeface="Arial" panose="020B0604020202020204" pitchFamily="34" charset="0"/>
              </a:rPr>
              <a:t>person” </a:t>
            </a:r>
            <a:r>
              <a:rPr lang="en-US" altLang="zh-CN" dirty="0" smtClean="0">
                <a:latin typeface="Arial" panose="020B0604020202020204" pitchFamily="34" charset="0"/>
                <a:cs typeface="Arial" panose="020B0604020202020204" pitchFamily="34" charset="0"/>
              </a:rPr>
              <a:t>member </a:t>
            </a:r>
            <a:r>
              <a:rPr lang="en-US" altLang="zh-CN" dirty="0">
                <a:latin typeface="Arial" panose="020B0604020202020204" pitchFamily="34" charset="0"/>
                <a:cs typeface="Arial" panose="020B0604020202020204" pitchFamily="34" charset="0"/>
              </a:rPr>
              <a:t>should </a:t>
            </a:r>
            <a:r>
              <a:rPr lang="en-US" altLang="zh-CN" dirty="0" smtClean="0">
                <a:latin typeface="Arial" panose="020B0604020202020204" pitchFamily="34" charset="0"/>
                <a:cs typeface="Arial" panose="020B0604020202020204" pitchFamily="34" charset="0"/>
              </a:rPr>
              <a:t>request the “Queue” </a:t>
            </a:r>
            <a:r>
              <a:rPr lang="en-US" altLang="zh-CN" dirty="0">
                <a:solidFill>
                  <a:srgbClr val="0000FF"/>
                </a:solidFill>
                <a:latin typeface="Arial" panose="020B0604020202020204" pitchFamily="34" charset="0"/>
                <a:cs typeface="Arial" panose="020B0604020202020204" pitchFamily="34" charset="0"/>
              </a:rPr>
              <a:t>online</a:t>
            </a:r>
            <a:r>
              <a:rPr lang="en-US" altLang="zh-CN" dirty="0" smtClean="0">
                <a:latin typeface="Arial" panose="020B0604020202020204" pitchFamily="34" charset="0"/>
                <a:cs typeface="Arial" panose="020B0604020202020204" pitchFamily="34" charset="0"/>
              </a:rPr>
              <a:t>, and then go to the microphone</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Vote</a:t>
            </a:r>
            <a:r>
              <a:rPr lang="en-US" altLang="zh-CN" sz="1400" dirty="0" smtClean="0">
                <a:latin typeface="Arial" panose="020B0604020202020204" pitchFamily="34" charset="0"/>
                <a:cs typeface="Arial" panose="020B0604020202020204" pitchFamily="34" charset="0"/>
              </a:rPr>
              <a:t>: All </a:t>
            </a:r>
            <a:r>
              <a:rPr lang="en-US" altLang="zh-CN" sz="1400" dirty="0">
                <a:solidFill>
                  <a:srgbClr val="0000FF"/>
                </a:solidFill>
                <a:latin typeface="Arial" panose="020B0604020202020204" pitchFamily="34" charset="0"/>
                <a:cs typeface="Arial" panose="020B0604020202020204" pitchFamily="34" charset="0"/>
              </a:rPr>
              <a:t>V</a:t>
            </a:r>
            <a:r>
              <a:rPr lang="en-US" altLang="zh-CN" sz="1400" dirty="0" smtClean="0">
                <a:solidFill>
                  <a:srgbClr val="0000FF"/>
                </a:solidFill>
                <a:latin typeface="Arial" panose="020B0604020202020204" pitchFamily="34" charset="0"/>
                <a:cs typeface="Arial" panose="020B0604020202020204" pitchFamily="34" charset="0"/>
              </a:rPr>
              <a:t>otes</a:t>
            </a:r>
            <a:r>
              <a:rPr lang="en-US" altLang="zh-CN" sz="1400" dirty="0" smtClean="0">
                <a:latin typeface="Arial" panose="020B0604020202020204" pitchFamily="34" charset="0"/>
                <a:cs typeface="Arial" panose="020B0604020202020204" pitchFamily="34" charset="0"/>
              </a:rPr>
              <a:t> (SP/Motion) will be conducted on </a:t>
            </a:r>
            <a:r>
              <a:rPr lang="en-US" altLang="zh-CN" sz="1400" dirty="0" err="1" smtClean="0">
                <a:solidFill>
                  <a:srgbClr val="0000FF"/>
                </a:solidFill>
                <a:latin typeface="Arial" panose="020B0604020202020204" pitchFamily="34" charset="0"/>
                <a:cs typeface="Arial" panose="020B0604020202020204" pitchFamily="34" charset="0"/>
              </a:rPr>
              <a:t>Webex</a:t>
            </a:r>
            <a:endParaRPr lang="en-US" altLang="zh-CN" sz="1400" dirty="0" smtClean="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Present</a:t>
            </a:r>
            <a:r>
              <a:rPr lang="en-US" altLang="zh-CN" sz="1400" dirty="0" smtClean="0">
                <a:latin typeface="Arial" panose="020B0604020202020204" pitchFamily="34" charset="0"/>
                <a:cs typeface="Arial" panose="020B0604020202020204" pitchFamily="34" charset="0"/>
              </a:rPr>
              <a:t>: Presenter shall go </a:t>
            </a:r>
            <a:r>
              <a:rPr lang="en-US" altLang="zh-CN" sz="1400" dirty="0">
                <a:latin typeface="Arial" panose="020B0604020202020204" pitchFamily="34" charset="0"/>
                <a:cs typeface="Arial" panose="020B0604020202020204" pitchFamily="34" charset="0"/>
              </a:rPr>
              <a:t>to the </a:t>
            </a:r>
            <a:r>
              <a:rPr lang="en-US" altLang="zh-CN" sz="1400" dirty="0" smtClean="0">
                <a:solidFill>
                  <a:srgbClr val="0000FF"/>
                </a:solidFill>
                <a:latin typeface="Arial" panose="020B0604020202020204" pitchFamily="34" charset="0"/>
                <a:cs typeface="Arial" panose="020B0604020202020204" pitchFamily="34" charset="0"/>
              </a:rPr>
              <a:t>platform</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talk into </a:t>
            </a:r>
            <a:r>
              <a:rPr lang="en-US" altLang="zh-CN" sz="1400" dirty="0">
                <a:solidFill>
                  <a:srgbClr val="0000FF"/>
                </a:solidFill>
                <a:latin typeface="Arial" panose="020B0604020202020204" pitchFamily="34" charset="0"/>
                <a:cs typeface="Arial" panose="020B0604020202020204" pitchFamily="34" charset="0"/>
              </a:rPr>
              <a:t>microphone</a:t>
            </a:r>
            <a:r>
              <a:rPr lang="en-US" altLang="zh-CN" sz="1400" dirty="0">
                <a:latin typeface="Arial" panose="020B0604020202020204" pitchFamily="34" charset="0"/>
                <a:cs typeface="Arial" panose="020B0604020202020204" pitchFamily="34" charset="0"/>
              </a:rPr>
              <a:t> on the </a:t>
            </a:r>
            <a:r>
              <a:rPr lang="en-US" altLang="zh-CN" sz="1400" dirty="0" smtClean="0">
                <a:latin typeface="Arial" panose="020B0604020202020204" pitchFamily="34" charset="0"/>
                <a:cs typeface="Arial" panose="020B0604020202020204" pitchFamily="34" charset="0"/>
              </a:rPr>
              <a:t>platform</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Option 1: Use </a:t>
            </a:r>
            <a:r>
              <a:rPr lang="en-US" altLang="zh-CN" dirty="0">
                <a:latin typeface="Arial" panose="020B0604020202020204" pitchFamily="34" charset="0"/>
                <a:cs typeface="Arial" panose="020B0604020202020204" pitchFamily="34" charset="0"/>
              </a:rPr>
              <a:t>his/her </a:t>
            </a:r>
            <a:r>
              <a:rPr lang="en-US" altLang="zh-CN" dirty="0">
                <a:solidFill>
                  <a:srgbClr val="0000FF"/>
                </a:solidFill>
                <a:latin typeface="Arial" panose="020B0604020202020204" pitchFamily="34" charset="0"/>
                <a:cs typeface="Arial" panose="020B0604020202020204" pitchFamily="34" charset="0"/>
              </a:rPr>
              <a:t>own computer</a:t>
            </a:r>
            <a:r>
              <a:rPr lang="en-US" altLang="zh-CN" dirty="0">
                <a:latin typeface="Arial" panose="020B0604020202020204" pitchFamily="34" charset="0"/>
                <a:cs typeface="Arial" panose="020B0604020202020204" pitchFamily="34" charset="0"/>
              </a:rPr>
              <a:t>, share the screen over </a:t>
            </a:r>
            <a:r>
              <a:rPr lang="en-US" altLang="zh-CN" dirty="0" err="1">
                <a:latin typeface="Arial" panose="020B0604020202020204" pitchFamily="34" charset="0"/>
                <a:cs typeface="Arial" panose="020B0604020202020204" pitchFamily="34" charset="0"/>
              </a:rPr>
              <a:t>Webex</a:t>
            </a:r>
            <a:r>
              <a:rPr lang="en-US" altLang="zh-CN" dirty="0">
                <a:latin typeface="Arial" panose="020B0604020202020204" pitchFamily="34" charset="0"/>
                <a:cs typeface="Arial" panose="020B0604020202020204" pitchFamily="34" charset="0"/>
              </a:rPr>
              <a:t> (but not directly connect to the projector</a:t>
            </a:r>
            <a:r>
              <a:rPr lang="en-US" altLang="zh-CN" dirty="0" smtClean="0">
                <a:latin typeface="Arial" panose="020B0604020202020204" pitchFamily="34" charset="0"/>
                <a:cs typeface="Arial" panose="020B0604020202020204" pitchFamily="34" charset="0"/>
              </a:rPr>
              <a:t>)</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Option </a:t>
            </a:r>
            <a:r>
              <a:rPr lang="en-US" altLang="zh-CN" dirty="0" smtClean="0">
                <a:latin typeface="Arial" panose="020B0604020202020204" pitchFamily="34" charset="0"/>
                <a:cs typeface="Arial" panose="020B0604020202020204" pitchFamily="34" charset="0"/>
              </a:rPr>
              <a:t>2: Use the </a:t>
            </a:r>
            <a:r>
              <a:rPr lang="en-US" altLang="zh-CN" dirty="0" smtClean="0">
                <a:solidFill>
                  <a:srgbClr val="0000FF"/>
                </a:solidFill>
                <a:latin typeface="Arial" panose="020B0604020202020204" pitchFamily="34" charset="0"/>
                <a:cs typeface="Arial" panose="020B0604020202020204" pitchFamily="34" charset="0"/>
              </a:rPr>
              <a:t>computer on the platform </a:t>
            </a:r>
            <a:r>
              <a:rPr lang="en-US" altLang="zh-CN" dirty="0" smtClean="0">
                <a:latin typeface="Arial" panose="020B0604020202020204" pitchFamily="34" charset="0"/>
                <a:cs typeface="Arial" panose="020B0604020202020204" pitchFamily="34" charset="0"/>
              </a:rPr>
              <a:t>(Need to let Vice chairs know and download the slides before)</a:t>
            </a:r>
            <a:endParaRPr lang="en-US" altLang="zh-CN"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600" kern="0" dirty="0" smtClean="0">
                <a:latin typeface="Arial" panose="020B0604020202020204" pitchFamily="34" charset="0"/>
                <a:cs typeface="Arial" panose="020B0604020202020204" pitchFamily="34" charset="0"/>
              </a:rPr>
              <a:t>Note: For more details</a:t>
            </a:r>
            <a:r>
              <a:rPr lang="en-US" altLang="zh-CN" sz="1600" kern="0" dirty="0">
                <a:latin typeface="Arial" panose="020B0604020202020204" pitchFamily="34" charset="0"/>
                <a:cs typeface="Arial" panose="020B0604020202020204" pitchFamily="34" charset="0"/>
              </a:rPr>
              <a:t>, please refer to tutorial EC-22/118</a:t>
            </a:r>
          </a:p>
        </p:txBody>
      </p:sp>
    </p:spTree>
    <p:extLst>
      <p:ext uri="{BB962C8B-B14F-4D97-AF65-F5344CB8AC3E}">
        <p14:creationId xmlns:p14="http://schemas.microsoft.com/office/powerpoint/2010/main" val="3131704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~94.08% </a:t>
            </a:r>
            <a:r>
              <a:rPr lang="en-US" altLang="zh-CN" sz="1800" dirty="0"/>
              <a:t>of all CC40 comments are now resolved or marked as “ready for motion”  </a:t>
            </a:r>
            <a:r>
              <a:rPr lang="en-US" altLang="zh-CN" sz="1800" dirty="0" smtClean="0"/>
              <a:t>(</a:t>
            </a:r>
            <a:r>
              <a:rPr lang="en-US" altLang="zh-CN" sz="1800" dirty="0" smtClean="0">
                <a:solidFill>
                  <a:srgbClr val="FF0000"/>
                </a:solidFill>
              </a:rPr>
              <a:t>858/912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7" name="Chart 6">
            <a:extLst>
              <a:ext uri="{FF2B5EF4-FFF2-40B4-BE49-F238E27FC236}">
                <a16:creationId xmlns:a16="http://schemas.microsoft.com/office/drawing/2014/main" xmlns="" id="{C0807CB6-20C1-45B5-8F67-26150D548148}"/>
              </a:ext>
            </a:extLst>
          </p:cNvPr>
          <p:cNvGraphicFramePr/>
          <p:nvPr>
            <p:extLst>
              <p:ext uri="{D42A27DB-BD31-4B8C-83A1-F6EECF244321}">
                <p14:modId xmlns:p14="http://schemas.microsoft.com/office/powerpoint/2010/main" val="3326145549"/>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209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2709215075"/>
              </p:ext>
            </p:extLst>
          </p:nvPr>
        </p:nvGraphicFramePr>
        <p:xfrm>
          <a:off x="8986468" y="1766987"/>
          <a:ext cx="3006479" cy="4361860"/>
        </p:xfrm>
        <a:graphic>
          <a:graphicData uri="http://schemas.openxmlformats.org/drawingml/2006/table">
            <a:tbl>
              <a:tblPr/>
              <a:tblGrid>
                <a:gridCol w="594082"/>
                <a:gridCol w="577108"/>
                <a:gridCol w="874149"/>
                <a:gridCol w="502848"/>
                <a:gridCol w="458292"/>
              </a:tblGrid>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36</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Open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858</a:t>
                      </a:r>
                    </a:p>
                  </a:txBody>
                  <a:tcPr marL="6370" marR="6370" marT="6370" marB="0" anchor="b">
                    <a:lnL>
                      <a:noFill/>
                    </a:lnL>
                    <a:lnR>
                      <a:noFill/>
                    </a:lnR>
                    <a:lnT>
                      <a:noFill/>
                    </a:lnT>
                    <a:lnB>
                      <a:noFill/>
                    </a:lnB>
                  </a:tcPr>
                </a:tc>
              </a:tr>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0.001096491</a:t>
                      </a: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0.940789</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2023.01.10</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
        <p:nvSpPr>
          <p:cNvPr id="22" name="矩形 21"/>
          <p:cNvSpPr/>
          <p:nvPr/>
        </p:nvSpPr>
        <p:spPr bwMode="auto">
          <a:xfrm>
            <a:off x="8888020" y="2954313"/>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8888020" y="3321352"/>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8888025" y="4495800"/>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91738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6858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smtClean="0"/>
              <a:t>Discussion and plan for the remaining CIDs</a:t>
            </a:r>
            <a:endParaRPr lang="en-US" altLang="zh-CN" sz="4000" dirty="0"/>
          </a:p>
        </p:txBody>
      </p:sp>
      <p:sp>
        <p:nvSpPr>
          <p:cNvPr id="5" name="Rectangle 3"/>
          <p:cNvSpPr txBox="1">
            <a:spLocks noChangeArrowheads="1"/>
          </p:cNvSpPr>
          <p:nvPr/>
        </p:nvSpPr>
        <p:spPr bwMode="auto">
          <a:xfrm>
            <a:off x="457200" y="1524000"/>
            <a:ext cx="11277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b="1" kern="0" dirty="0" smtClean="0"/>
              <a:t>Deadline </a:t>
            </a:r>
            <a:r>
              <a:rPr lang="en-US" altLang="zh-CN" b="1" kern="0" dirty="0"/>
              <a:t>for comment </a:t>
            </a:r>
            <a:r>
              <a:rPr lang="en-US" altLang="zh-CN" b="1" kern="0" dirty="0" smtClean="0"/>
              <a:t>resolution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a:t>
            </a:r>
            <a:r>
              <a:rPr lang="en-US" altLang="zh-CN" sz="1600" dirty="0" smtClean="0">
                <a:solidFill>
                  <a:srgbClr val="00B050"/>
                </a:solidFill>
                <a:latin typeface="Times New Roman" panose="02020603050405020304" pitchFamily="18" charset="0"/>
                <a:cs typeface="Times New Roman" panose="02020603050405020304" pitchFamily="18" charset="0"/>
              </a:rPr>
              <a:t>08:00-10:00 </a:t>
            </a:r>
            <a:r>
              <a:rPr lang="en-US" altLang="zh-CN" sz="1600" dirty="0">
                <a:solidFill>
                  <a:srgbClr val="00B050"/>
                </a:solidFill>
                <a:latin typeface="Times New Roman" panose="02020603050405020304" pitchFamily="18" charset="0"/>
                <a:cs typeface="Times New Roman" panose="02020603050405020304" pitchFamily="18" charset="0"/>
              </a:rPr>
              <a:t>Baltimore </a:t>
            </a:r>
            <a:r>
              <a:rPr lang="en-US" altLang="zh-CN" sz="1600" dirty="0" smtClean="0">
                <a:solidFill>
                  <a:srgbClr val="00B050"/>
                </a:solidFill>
                <a:latin typeface="Times New Roman" panose="02020603050405020304" pitchFamily="18" charset="0"/>
                <a:cs typeface="Times New Roman" panose="02020603050405020304" pitchFamily="18" charset="0"/>
              </a:rPr>
              <a:t>time ??  </a:t>
            </a:r>
            <a:endParaRPr lang="en-US" altLang="zh-CN" sz="1600" dirty="0">
              <a:solidFill>
                <a:srgbClr val="00B05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defRPr/>
            </a:pPr>
            <a:endParaRPr lang="en-US" altLang="zh-CN" b="1" kern="0" dirty="0" smtClean="0"/>
          </a:p>
          <a:p>
            <a:pPr marL="342900" lvl="1" indent="-342900" algn="just">
              <a:buFont typeface="Arial" panose="020B0604020202020204" pitchFamily="34" charset="0"/>
              <a:buChar char="•"/>
              <a:defRPr/>
            </a:pPr>
            <a:r>
              <a:rPr lang="en-US" altLang="zh-CN" b="1" kern="0" dirty="0" smtClean="0"/>
              <a:t>Motion for closing the remaining CIDs </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08:00-10:00 Baltimore time ??  </a:t>
            </a:r>
          </a:p>
          <a:p>
            <a:pPr marL="685800" lvl="2" indent="-342900" algn="just">
              <a:buFont typeface="Arial" panose="020B0604020202020204" pitchFamily="34" charset="0"/>
              <a:buChar char="•"/>
              <a:defRPr/>
            </a:pPr>
            <a:endParaRPr lang="en-US" altLang="zh-CN" sz="1400" b="1" dirty="0" smtClean="0"/>
          </a:p>
          <a:p>
            <a:pPr marL="685800" lvl="2" indent="-342900" algn="just">
              <a:buFont typeface="Arial" panose="020B0604020202020204" pitchFamily="34" charset="0"/>
              <a:buChar char="•"/>
              <a:defRPr/>
            </a:pPr>
            <a:r>
              <a:rPr lang="en-US" altLang="zh-CN" sz="1400" b="1" dirty="0" smtClean="0">
                <a:solidFill>
                  <a:srgbClr val="FF0000"/>
                </a:solidFill>
              </a:rPr>
              <a:t>Move </a:t>
            </a:r>
            <a:r>
              <a:rPr lang="en-US" altLang="zh-CN" sz="1400" b="1" dirty="0">
                <a:solidFill>
                  <a:srgbClr val="FF0000"/>
                </a:solidFill>
              </a:rPr>
              <a:t>to approve “Rejected” resolutions to the CIDs:</a:t>
            </a:r>
            <a:endParaRPr lang="en-US" altLang="zh-CN" sz="1400" b="1" kern="0" dirty="0">
              <a:solidFill>
                <a:srgbClr val="FF0000"/>
              </a:solidFill>
            </a:endParaRPr>
          </a:p>
          <a:p>
            <a:pPr lvl="2" algn="just">
              <a:buFont typeface="Arial" panose="020B0604020202020204" pitchFamily="34" charset="0"/>
              <a:buChar char="–"/>
              <a:defRPr/>
            </a:pPr>
            <a:r>
              <a:rPr lang="en-US" altLang="zh-CN" sz="1100" dirty="0">
                <a:solidFill>
                  <a:srgbClr val="FF0000"/>
                </a:solidFill>
              </a:rPr>
              <a:t>CID: </a:t>
            </a:r>
            <a:r>
              <a:rPr lang="en-GB" altLang="zh-CN" sz="1100" dirty="0" smtClean="0">
                <a:solidFill>
                  <a:srgbClr val="FF0000"/>
                </a:solidFill>
              </a:rPr>
              <a:t>XXX</a:t>
            </a:r>
            <a:endParaRPr lang="zh-CN" altLang="zh-CN" sz="1100" dirty="0">
              <a:solidFill>
                <a:srgbClr val="FF0000"/>
              </a:solidFill>
            </a:endParaRPr>
          </a:p>
          <a:p>
            <a:pPr marL="685800" lvl="2" indent="-342900" algn="just">
              <a:buFont typeface="Arial" panose="020B0604020202020204" pitchFamily="34" charset="0"/>
              <a:buChar char="•"/>
              <a:defRPr/>
            </a:pPr>
            <a:r>
              <a:rPr lang="en-US" altLang="zh-CN" sz="1400" b="1" dirty="0">
                <a:solidFill>
                  <a:srgbClr val="FF0000"/>
                </a:solidFill>
              </a:rPr>
              <a:t>With the following rejection reason: </a:t>
            </a:r>
            <a:r>
              <a:rPr lang="en-US" altLang="zh-CN" sz="1400" b="1" dirty="0" smtClean="0">
                <a:solidFill>
                  <a:srgbClr val="FF0000"/>
                </a:solidFill>
              </a:rPr>
              <a:t>“Lack </a:t>
            </a:r>
            <a:r>
              <a:rPr lang="en-US" altLang="zh-CN" sz="1400" b="1" dirty="0">
                <a:solidFill>
                  <a:srgbClr val="FF0000"/>
                </a:solidFill>
              </a:rPr>
              <a:t>of </a:t>
            </a:r>
            <a:r>
              <a:rPr lang="en-US" altLang="zh-CN" sz="1400" b="1" dirty="0" smtClean="0">
                <a:solidFill>
                  <a:srgbClr val="FF0000"/>
                </a:solidFill>
              </a:rPr>
              <a:t>technical contribution/consensus</a:t>
            </a:r>
            <a:r>
              <a:rPr lang="en-US" altLang="zh-CN" sz="1400" b="1" dirty="0">
                <a:solidFill>
                  <a:srgbClr val="FF0000"/>
                </a:solidFill>
              </a:rPr>
              <a:t>”.</a:t>
            </a:r>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a:t>TG Motion: Initial </a:t>
            </a:r>
            <a:r>
              <a:rPr lang="en-US" altLang="zh-CN" b="1" kern="0" dirty="0" smtClean="0"/>
              <a:t>LB (</a:t>
            </a:r>
            <a:r>
              <a:rPr lang="en-US" altLang="zh-CN" kern="0" dirty="0" smtClean="0"/>
              <a:t>Then</a:t>
            </a:r>
            <a:r>
              <a:rPr lang="en-US" altLang="zh-CN" b="1" kern="0" dirty="0" smtClean="0"/>
              <a:t> </a:t>
            </a:r>
            <a:r>
              <a:rPr lang="en-US" altLang="en-US" dirty="0">
                <a:solidFill>
                  <a:schemeClr val="tx2"/>
                </a:solidFill>
              </a:rPr>
              <a:t>SP for Timeline </a:t>
            </a:r>
            <a:r>
              <a:rPr lang="en-US" altLang="en-US" dirty="0" smtClean="0">
                <a:solidFill>
                  <a:schemeClr val="tx2"/>
                </a:solidFill>
              </a:rPr>
              <a:t>change of D2.0 and …</a:t>
            </a:r>
            <a:r>
              <a:rPr lang="en-US" altLang="zh-CN" b="1" kern="0" dirty="0" smtClean="0"/>
              <a:t>)</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cs typeface="Times New Roman" panose="02020603050405020304" pitchFamily="18" charset="0"/>
              </a:rPr>
              <a:t>January 19    (Thursday AM 1),	</a:t>
            </a:r>
            <a:r>
              <a:rPr lang="en-US" altLang="zh-CN" sz="1600" dirty="0" smtClean="0">
                <a:solidFill>
                  <a:srgbClr val="00B050"/>
                </a:solidFill>
                <a:cs typeface="Times New Roman" panose="02020603050405020304" pitchFamily="18" charset="0"/>
              </a:rPr>
              <a:t>08:00-10:00 </a:t>
            </a:r>
            <a:r>
              <a:rPr lang="en-US" altLang="zh-CN" sz="1600" dirty="0">
                <a:solidFill>
                  <a:srgbClr val="00B050"/>
                </a:solidFill>
                <a:cs typeface="Times New Roman" panose="02020603050405020304" pitchFamily="18" charset="0"/>
              </a:rPr>
              <a:t>Baltimore </a:t>
            </a:r>
            <a:r>
              <a:rPr lang="en-US" altLang="zh-CN" sz="1600" dirty="0" smtClean="0">
                <a:solidFill>
                  <a:srgbClr val="00B050"/>
                </a:solidFill>
                <a:cs typeface="Times New Roman" panose="02020603050405020304" pitchFamily="18" charset="0"/>
              </a:rPr>
              <a:t>time ??</a:t>
            </a:r>
            <a:endParaRPr lang="en-US" altLang="zh-CN" sz="16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600" dirty="0">
                <a:solidFill>
                  <a:srgbClr val="00B0F0"/>
                </a:solidFill>
                <a:cs typeface="Times New Roman" panose="02020603050405020304" pitchFamily="18" charset="0"/>
              </a:rPr>
              <a:t>January 19    (Thursday AM 2),	</a:t>
            </a:r>
            <a:r>
              <a:rPr lang="en-US" altLang="zh-CN" sz="1600" dirty="0" smtClean="0">
                <a:solidFill>
                  <a:srgbClr val="00B0F0"/>
                </a:solidFill>
                <a:cs typeface="Times New Roman" panose="02020603050405020304" pitchFamily="18" charset="0"/>
              </a:rPr>
              <a:t>10:30-12:30 </a:t>
            </a:r>
            <a:r>
              <a:rPr lang="en-US" altLang="zh-CN" sz="1600" dirty="0">
                <a:solidFill>
                  <a:srgbClr val="00B0F0"/>
                </a:solidFill>
                <a:cs typeface="Times New Roman" panose="02020603050405020304" pitchFamily="18" charset="0"/>
              </a:rPr>
              <a:t>Baltimore time</a:t>
            </a:r>
            <a:endParaRPr lang="en-US" altLang="zh-CN" sz="1600" dirty="0">
              <a:solidFill>
                <a:srgbClr val="C00000"/>
              </a:solidFill>
              <a:cs typeface="Times New Roman" panose="02020603050405020304" pitchFamily="18" charset="0"/>
            </a:endParaRPr>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smtClean="0"/>
              <a:t>Any other suggestion?</a:t>
            </a:r>
            <a:endParaRPr lang="en-US" altLang="zh-CN" b="1" kern="0" dirty="0"/>
          </a:p>
        </p:txBody>
      </p:sp>
    </p:spTree>
    <p:extLst>
      <p:ext uri="{BB962C8B-B14F-4D97-AF65-F5344CB8AC3E}">
        <p14:creationId xmlns:p14="http://schemas.microsoft.com/office/powerpoint/2010/main" val="1400029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13 (Friday AM1),</a:t>
            </a:r>
            <a:r>
              <a:rPr lang="en-US" altLang="zh-CN" sz="1100" dirty="0">
                <a:solidFill>
                  <a:srgbClr val="00B050"/>
                </a:solidFill>
                <a:cs typeface="Times New Roman" panose="02020603050405020304" pitchFamily="18" charset="0"/>
              </a:rPr>
              <a:t>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13 (</a:t>
            </a:r>
            <a:r>
              <a:rPr lang="en-US" altLang="zh-CN" sz="1100" dirty="0">
                <a:solidFill>
                  <a:srgbClr val="00B050"/>
                </a:solidFill>
                <a:cs typeface="Times New Roman" panose="02020603050405020304" pitchFamily="18" charset="0"/>
              </a:rPr>
              <a:t>Friday </a:t>
            </a:r>
            <a:r>
              <a:rPr lang="en-US" altLang="zh-CN" sz="1100" dirty="0" smtClean="0">
                <a:solidFill>
                  <a:srgbClr val="00B050"/>
                </a:solidFill>
                <a:cs typeface="Times New Roman" panose="02020603050405020304" pitchFamily="18" charset="0"/>
              </a:rPr>
              <a:t>AM2),</a:t>
            </a:r>
            <a:r>
              <a:rPr lang="en-US" altLang="zh-CN" sz="1100" dirty="0">
                <a:solidFill>
                  <a:srgbClr val="00B050"/>
                </a:solidFill>
                <a:cs typeface="Times New Roman" panose="02020603050405020304" pitchFamily="18" charset="0"/>
              </a:rPr>
              <a:t> 10:30-12:30 </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13 (Friday </a:t>
            </a:r>
            <a:r>
              <a:rPr lang="en-US" altLang="zh-CN" sz="1100" dirty="0" smtClean="0">
                <a:solidFill>
                  <a:srgbClr val="00B050"/>
                </a:solidFill>
                <a:cs typeface="Times New Roman" panose="02020603050405020304" pitchFamily="18" charset="0"/>
              </a:rPr>
              <a:t>PM1</a:t>
            </a:r>
            <a:r>
              <a:rPr lang="en-US" altLang="zh-CN" sz="1100" dirty="0">
                <a:solidFill>
                  <a:srgbClr val="00B050"/>
                </a:solidFill>
                <a:cs typeface="Times New Roman" panose="02020603050405020304" pitchFamily="18" charset="0"/>
              </a:rPr>
              <a:t>), </a:t>
            </a:r>
            <a:r>
              <a:rPr lang="en-US" altLang="zh-CN" sz="1100" dirty="0" smtClean="0">
                <a:solidFill>
                  <a:srgbClr val="00B050"/>
                </a:solidFill>
                <a:cs typeface="Times New Roman" panose="02020603050405020304" pitchFamily="18" charset="0"/>
              </a:rPr>
              <a:t> 13:30-15:30</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13 (Friday </a:t>
            </a:r>
            <a:r>
              <a:rPr lang="en-US" altLang="zh-CN" sz="1100" dirty="0" smtClean="0">
                <a:solidFill>
                  <a:srgbClr val="00B050"/>
                </a:solidFill>
                <a:cs typeface="Times New Roman" panose="02020603050405020304" pitchFamily="18" charset="0"/>
              </a:rPr>
              <a:t>PM2</a:t>
            </a:r>
            <a:r>
              <a:rPr lang="en-US" altLang="zh-CN" sz="1100" dirty="0">
                <a:solidFill>
                  <a:srgbClr val="00B050"/>
                </a:solidFill>
                <a:cs typeface="Times New Roman" panose="02020603050405020304" pitchFamily="18" charset="0"/>
              </a:rPr>
              <a:t>), </a:t>
            </a:r>
            <a:r>
              <a:rPr lang="en-US" altLang="zh-CN" sz="1100" dirty="0" smtClean="0">
                <a:solidFill>
                  <a:srgbClr val="00B050"/>
                </a:solidFill>
                <a:cs typeface="Times New Roman" panose="02020603050405020304" pitchFamily="18" charset="0"/>
              </a:rPr>
              <a:t> 16:00-18:00</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(Saturday AM1</a:t>
            </a:r>
            <a:r>
              <a:rPr lang="en-US" altLang="zh-CN" sz="1100" dirty="0">
                <a:solidFill>
                  <a:srgbClr val="00B050"/>
                </a:solidFill>
                <a:cs typeface="Times New Roman" panose="02020603050405020304" pitchFamily="18" charset="0"/>
              </a:rPr>
              <a:t>),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AM2</a:t>
            </a:r>
            <a:r>
              <a:rPr lang="en-US" altLang="zh-CN" sz="1100" dirty="0">
                <a:solidFill>
                  <a:srgbClr val="00B050"/>
                </a:solidFill>
                <a:cs typeface="Times New Roman" panose="02020603050405020304" pitchFamily="18" charset="0"/>
              </a:rPr>
              <a:t>), 10:30-12:30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PM1</a:t>
            </a:r>
            <a:r>
              <a:rPr lang="en-US" altLang="zh-CN" sz="1100" dirty="0">
                <a:solidFill>
                  <a:srgbClr val="00B050"/>
                </a:solidFill>
                <a:cs typeface="Times New Roman" panose="02020603050405020304" pitchFamily="18" charset="0"/>
              </a:rPr>
              <a:t>),  13:30-15:30</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PM2</a:t>
            </a:r>
            <a:r>
              <a:rPr lang="en-US" altLang="zh-CN" sz="1100" dirty="0">
                <a:solidFill>
                  <a:srgbClr val="00B050"/>
                </a:solidFill>
                <a:cs typeface="Times New Roman" panose="02020603050405020304" pitchFamily="18" charset="0"/>
              </a:rPr>
              <a:t>),  16:00-18:00</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50"/>
              </a:solidFill>
              <a:cs typeface="Times New Roman" panose="02020603050405020304" pitchFamily="18" charset="0"/>
            </a:endParaRPr>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RSVP Requested</a:t>
            </a:r>
            <a:endParaRPr lang="en-GB" dirty="0"/>
          </a:p>
        </p:txBody>
      </p:sp>
      <p:sp>
        <p:nvSpPr>
          <p:cNvPr id="9218" name="Rectangle 2"/>
          <p:cNvSpPr>
            <a:spLocks noGrp="1" noChangeArrowheads="1"/>
          </p:cNvSpPr>
          <p:nvPr>
            <p:ph idx="1"/>
          </p:nvPr>
        </p:nvSpPr>
        <p:spPr>
          <a:xfrm>
            <a:off x="533401" y="1752600"/>
            <a:ext cx="8077200" cy="4419600"/>
          </a:xfrm>
          <a:ln/>
        </p:spPr>
        <p:txBody>
          <a:bodyPr/>
          <a:lstStyle/>
          <a:p>
            <a:pPr algn="just">
              <a:spcBef>
                <a:spcPts val="0"/>
              </a:spcBef>
              <a:spcAft>
                <a:spcPts val="600"/>
              </a:spcAft>
              <a:buFont typeface="Arial" panose="020B0604020202020204" pitchFamily="34" charset="0"/>
              <a:buChar char="•"/>
            </a:pPr>
            <a:r>
              <a:rPr lang="en-US" altLang="zh-CN" dirty="0">
                <a:solidFill>
                  <a:srgbClr val="0000FF"/>
                </a:solidFill>
              </a:rPr>
              <a:t>RSVP</a:t>
            </a:r>
            <a:r>
              <a:rPr lang="en-US" altLang="zh-CN" dirty="0"/>
              <a:t> (</a:t>
            </a:r>
            <a:r>
              <a:rPr lang="en-US" altLang="zh-CN" dirty="0" err="1"/>
              <a:t>Repondez</a:t>
            </a:r>
            <a:r>
              <a:rPr lang="en-US" altLang="zh-CN" dirty="0"/>
              <a:t>, </a:t>
            </a:r>
            <a:r>
              <a:rPr lang="en-US" altLang="zh-CN" dirty="0" err="1"/>
              <a:t>s'il</a:t>
            </a:r>
            <a:r>
              <a:rPr lang="en-US" altLang="zh-CN" dirty="0"/>
              <a:t> </a:t>
            </a:r>
            <a:r>
              <a:rPr lang="en-US" altLang="zh-CN" dirty="0" err="1"/>
              <a:t>vous</a:t>
            </a:r>
            <a:r>
              <a:rPr lang="en-US" altLang="zh-CN" dirty="0"/>
              <a:t> </a:t>
            </a:r>
            <a:r>
              <a:rPr lang="en-US" altLang="zh-CN" dirty="0" err="1"/>
              <a:t>plaît</a:t>
            </a:r>
            <a:r>
              <a:rPr lang="en-US" altLang="zh-CN" dirty="0"/>
              <a:t>) for the </a:t>
            </a:r>
            <a:r>
              <a:rPr lang="en-US" altLang="zh-CN" dirty="0" err="1"/>
              <a:t>TGbf</a:t>
            </a:r>
            <a:r>
              <a:rPr lang="en-US" altLang="zh-CN" dirty="0"/>
              <a:t> ad-hoc and 802 Wireless Interim Session, and make your Hotel Reservation as soon as possible:</a:t>
            </a:r>
            <a:endParaRPr lang="en-US" altLang="zh-CN" dirty="0">
              <a:solidFill>
                <a:srgbClr val="0000FF"/>
              </a:solidFill>
            </a:endParaRPr>
          </a:p>
          <a:p>
            <a:pPr lvl="1" algn="just">
              <a:buFont typeface="Arial" panose="020B0604020202020204" pitchFamily="34" charset="0"/>
              <a:buChar char="–"/>
              <a:defRPr/>
            </a:pPr>
            <a:r>
              <a:rPr lang="en-US" altLang="zh-CN" sz="1800" kern="1200" dirty="0"/>
              <a:t>802W Interim Session Registration Website: </a:t>
            </a:r>
            <a:r>
              <a:rPr lang="en-US" altLang="zh-CN" sz="1800" kern="1200" dirty="0">
                <a:hlinkClick r:id="rId3"/>
              </a:rPr>
              <a:t>https://cvent.me/nX5xrY</a:t>
            </a:r>
            <a:endParaRPr lang="en-US" altLang="zh-CN" sz="1800" kern="1200" dirty="0"/>
          </a:p>
          <a:p>
            <a:pPr lvl="1" algn="just">
              <a:buFont typeface="Arial" panose="020B0604020202020204" pitchFamily="34" charset="0"/>
              <a:buChar char="–"/>
              <a:defRPr/>
            </a:pPr>
            <a:r>
              <a:rPr lang="en-US" altLang="zh-CN" sz="1800" kern="1200" dirty="0"/>
              <a:t>Hotel LINK FOR RESERVATIONS: </a:t>
            </a:r>
            <a:r>
              <a:rPr lang="en-US" altLang="zh-CN" sz="1800" kern="1200" dirty="0">
                <a:hlinkClick r:id="rId4"/>
              </a:rPr>
              <a:t>https://book.passkey.com/e/50451808</a:t>
            </a:r>
            <a:endParaRPr lang="en-US" altLang="zh-CN" sz="1800" kern="1200" dirty="0"/>
          </a:p>
          <a:p>
            <a:pPr algn="just">
              <a:spcBef>
                <a:spcPts val="0"/>
              </a:spcBef>
              <a:spcAft>
                <a:spcPts val="600"/>
              </a:spcAft>
              <a:buFont typeface="Arial" panose="020B0604020202020204" pitchFamily="34" charset="0"/>
              <a:buChar char="•"/>
            </a:pPr>
            <a:endParaRPr lang="en-US" altLang="zh-CN" dirty="0"/>
          </a:p>
          <a:p>
            <a:pPr algn="just">
              <a:spcBef>
                <a:spcPts val="0"/>
              </a:spcBef>
              <a:spcAft>
                <a:spcPts val="600"/>
              </a:spcAft>
              <a:buFont typeface="Arial" panose="020B0604020202020204" pitchFamily="34" charset="0"/>
              <a:buChar char="•"/>
            </a:pPr>
            <a:r>
              <a:rPr lang="en-US" altLang="zh-CN" dirty="0"/>
              <a:t>Please send an email to Tony Xiao Han and cc Jon </a:t>
            </a:r>
            <a:r>
              <a:rPr lang="en-US" altLang="zh-CN" dirty="0" err="1"/>
              <a:t>Rosdahl</a:t>
            </a:r>
            <a:r>
              <a:rPr lang="en-US" altLang="zh-CN" dirty="0"/>
              <a:t> and Face to Face events:</a:t>
            </a:r>
          </a:p>
          <a:p>
            <a:pPr lvl="1" algn="just">
              <a:buFont typeface="Arial" panose="020B0604020202020204" pitchFamily="34" charset="0"/>
              <a:buChar char="–"/>
              <a:defRPr/>
            </a:pPr>
            <a:r>
              <a:rPr lang="en-US" altLang="zh-CN" sz="1800" kern="1200" dirty="0"/>
              <a:t>To: tony.hanxiao@huawei.com </a:t>
            </a:r>
          </a:p>
          <a:p>
            <a:pPr lvl="1" algn="just">
              <a:buFont typeface="Arial" panose="020B0604020202020204" pitchFamily="34" charset="0"/>
              <a:buChar char="–"/>
              <a:defRPr/>
            </a:pPr>
            <a:r>
              <a:rPr lang="en-US" altLang="zh-CN" sz="1800" kern="1200" dirty="0"/>
              <a:t>cc: jrosdahl@ieee.org, 802info@facetoface-events.com </a:t>
            </a:r>
          </a:p>
          <a:p>
            <a:pPr algn="just">
              <a:spcBef>
                <a:spcPts val="0"/>
              </a:spcBef>
              <a:spcAft>
                <a:spcPts val="600"/>
              </a:spcAft>
              <a:buFont typeface="Arial" panose="020B0604020202020204" pitchFamily="34" charset="0"/>
              <a:buChar char="•"/>
            </a:pPr>
            <a:endParaRPr lang="en-US" altLang="zh-CN" dirty="0"/>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202095824"/>
              </p:ext>
            </p:extLst>
          </p:nvPr>
        </p:nvGraphicFramePr>
        <p:xfrm>
          <a:off x="9525000" y="1277120"/>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759014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11277600" cy="762000"/>
          </a:xfrm>
        </p:spPr>
        <p:txBody>
          <a:bodyPr/>
          <a:lstStyle/>
          <a:p>
            <a:r>
              <a:rPr lang="en-US" altLang="zh-CN" dirty="0"/>
              <a:t>IEEE 802.11 </a:t>
            </a:r>
            <a:r>
              <a:rPr lang="en-US" altLang="zh-CN" dirty="0" err="1"/>
              <a:t>TGbf</a:t>
            </a:r>
            <a:r>
              <a:rPr lang="en-US" altLang="zh-CN" dirty="0"/>
              <a:t> </a:t>
            </a:r>
            <a:r>
              <a:rPr lang="en-US" altLang="zh-CN" dirty="0" err="1" smtClean="0"/>
              <a:t>AdHoc</a:t>
            </a:r>
            <a:r>
              <a:rPr lang="en-US" altLang="zh-CN" dirty="0" smtClean="0"/>
              <a:t> </a:t>
            </a:r>
            <a:r>
              <a:rPr lang="en-US" altLang="zh-CN" sz="2800" b="0" dirty="0" smtClean="0"/>
              <a:t>January </a:t>
            </a:r>
            <a:r>
              <a:rPr lang="en-US" altLang="zh-CN" sz="2800" b="0" dirty="0"/>
              <a:t>13-14 2023 - Baltimore Hilton</a:t>
            </a:r>
            <a:endParaRPr lang="en-GB" sz="2800" b="0" dirty="0"/>
          </a:p>
        </p:txBody>
      </p:sp>
      <p:sp>
        <p:nvSpPr>
          <p:cNvPr id="9218" name="Rectangle 2"/>
          <p:cNvSpPr>
            <a:spLocks noGrp="1" noChangeArrowheads="1"/>
          </p:cNvSpPr>
          <p:nvPr>
            <p:ph idx="1"/>
          </p:nvPr>
        </p:nvSpPr>
        <p:spPr>
          <a:xfrm>
            <a:off x="533400" y="1371600"/>
            <a:ext cx="8839200" cy="5029200"/>
          </a:xfrm>
          <a:ln/>
        </p:spPr>
        <p:txBody>
          <a:bodyPr/>
          <a:lstStyle/>
          <a:p>
            <a:pPr marL="0" indent="0" algn="just">
              <a:spcBef>
                <a:spcPts val="0"/>
              </a:spcBef>
              <a:spcAft>
                <a:spcPts val="0"/>
              </a:spcAft>
              <a:buNone/>
            </a:pPr>
            <a:r>
              <a:rPr lang="en-US" altLang="zh-CN" sz="1400" b="0" dirty="0"/>
              <a:t>1. </a:t>
            </a:r>
            <a:r>
              <a:rPr lang="en-US" altLang="zh-CN" sz="1400" dirty="0"/>
              <a:t>Dates</a:t>
            </a:r>
            <a:r>
              <a:rPr lang="en-US" altLang="zh-CN" sz="1400" b="0" dirty="0"/>
              <a:t>:  Friday, January 13 and Saturday, January 14, 2023</a:t>
            </a:r>
          </a:p>
          <a:p>
            <a:pPr marL="0" indent="0" algn="just">
              <a:spcBef>
                <a:spcPts val="0"/>
              </a:spcBef>
              <a:spcAft>
                <a:spcPts val="0"/>
              </a:spcAft>
              <a:buNone/>
            </a:pPr>
            <a:r>
              <a:rPr lang="en-US" altLang="zh-CN" sz="1400" b="0" dirty="0"/>
              <a:t>Note: I will available as of Friday, Jan. 13 - 8am ET - due late arrival to hotel on Thursday, Jan, 14.</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2. </a:t>
            </a:r>
            <a:r>
              <a:rPr lang="en-US" altLang="zh-CN" sz="1400" dirty="0"/>
              <a:t>Location</a:t>
            </a:r>
            <a:r>
              <a:rPr lang="en-US" altLang="zh-CN" sz="1400" b="0" dirty="0"/>
              <a:t>: Hilton Baltimore Inner Harbor</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3</a:t>
            </a:r>
            <a:r>
              <a:rPr lang="en-US" altLang="zh-CN" sz="1400" dirty="0"/>
              <a:t>. Meeting Name/Times</a:t>
            </a:r>
            <a:r>
              <a:rPr lang="en-US" altLang="zh-CN" sz="1400" b="0" dirty="0"/>
              <a:t>: </a:t>
            </a:r>
            <a:r>
              <a:rPr lang="en-US" altLang="zh-CN" sz="1400" b="0" dirty="0" smtClean="0"/>
              <a:t>IEEE </a:t>
            </a:r>
            <a:r>
              <a:rPr lang="en-US" altLang="zh-CN" sz="1400" b="0" dirty="0"/>
              <a:t>802.11 </a:t>
            </a:r>
            <a:r>
              <a:rPr lang="en-US" altLang="zh-CN" sz="1400" b="0" dirty="0" err="1"/>
              <a:t>TGbf</a:t>
            </a:r>
            <a:r>
              <a:rPr lang="en-US" altLang="zh-CN" sz="1400" b="0" dirty="0"/>
              <a:t> - Sensing (Will be posted on Hotel Lobby Reader Lobby)</a:t>
            </a:r>
          </a:p>
          <a:p>
            <a:pPr marL="0" indent="0" algn="just">
              <a:spcBef>
                <a:spcPts val="0"/>
              </a:spcBef>
              <a:spcAft>
                <a:spcPts val="0"/>
              </a:spcAft>
              <a:buNone/>
            </a:pPr>
            <a:r>
              <a:rPr lang="en-US" altLang="zh-CN" sz="1400" b="0" dirty="0" smtClean="0"/>
              <a:t>Friday</a:t>
            </a:r>
            <a:r>
              <a:rPr lang="en-US" altLang="zh-CN" sz="1400" b="0" dirty="0"/>
              <a:t>, January 13: 8am to 6pm</a:t>
            </a:r>
          </a:p>
          <a:p>
            <a:pPr marL="0" indent="0" algn="just">
              <a:spcBef>
                <a:spcPts val="0"/>
              </a:spcBef>
              <a:spcAft>
                <a:spcPts val="0"/>
              </a:spcAft>
              <a:buNone/>
            </a:pPr>
            <a:r>
              <a:rPr lang="en-US" altLang="zh-CN" sz="1400" b="0" dirty="0"/>
              <a:t>Saturday, January 14: 8am to 6pm</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4. </a:t>
            </a:r>
            <a:r>
              <a:rPr lang="en-US" altLang="zh-CN" sz="1400" dirty="0"/>
              <a:t>Meeting Room</a:t>
            </a:r>
            <a:r>
              <a:rPr lang="en-US" altLang="zh-CN" sz="1400" b="0" dirty="0"/>
              <a:t>: Tubman A/B - located on the 3rd Floor</a:t>
            </a:r>
          </a:p>
          <a:p>
            <a:pPr marL="0" indent="0" algn="just">
              <a:spcBef>
                <a:spcPts val="0"/>
              </a:spcBef>
              <a:spcAft>
                <a:spcPts val="0"/>
              </a:spcAft>
              <a:buNone/>
            </a:pPr>
            <a:r>
              <a:rPr lang="en-US" altLang="zh-CN" sz="1400" b="0" dirty="0"/>
              <a:t>Room Set-up: 45SR+1LCD/Screen, 3HT, 1TM, 1FM</a:t>
            </a:r>
          </a:p>
          <a:p>
            <a:pPr marL="0" indent="0" algn="just">
              <a:spcBef>
                <a:spcPts val="0"/>
              </a:spcBef>
              <a:spcAft>
                <a:spcPts val="0"/>
              </a:spcAft>
              <a:buNone/>
            </a:pPr>
            <a:r>
              <a:rPr lang="en-US" altLang="zh-CN" sz="1400" b="0" dirty="0" smtClean="0"/>
              <a:t>- </a:t>
            </a:r>
            <a:r>
              <a:rPr lang="en-US" altLang="zh-CN" sz="1400" b="0" dirty="0"/>
              <a:t>Includes Power and Network</a:t>
            </a:r>
          </a:p>
          <a:p>
            <a:pPr marL="0" indent="0" algn="just">
              <a:spcBef>
                <a:spcPts val="0"/>
              </a:spcBef>
              <a:spcAft>
                <a:spcPts val="0"/>
              </a:spcAft>
              <a:buNone/>
            </a:pPr>
            <a:r>
              <a:rPr lang="en-US" altLang="zh-CN" sz="1400" b="0" dirty="0"/>
              <a:t>- Network Code to be provided on Friday morning.</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5. </a:t>
            </a:r>
            <a:r>
              <a:rPr lang="en-US" altLang="zh-CN" sz="1400" dirty="0"/>
              <a:t>Food &amp; </a:t>
            </a:r>
            <a:r>
              <a:rPr lang="en-US" altLang="zh-CN" sz="1400" dirty="0" err="1"/>
              <a:t>BeverageArrangements</a:t>
            </a:r>
            <a:r>
              <a:rPr lang="en-US" altLang="zh-CN" sz="1400" b="0" dirty="0"/>
              <a:t>:</a:t>
            </a:r>
          </a:p>
          <a:p>
            <a:pPr marL="0" indent="0" algn="just">
              <a:spcBef>
                <a:spcPts val="0"/>
              </a:spcBef>
              <a:spcAft>
                <a:spcPts val="0"/>
              </a:spcAft>
              <a:buNone/>
            </a:pPr>
            <a:r>
              <a:rPr lang="en-US" altLang="zh-CN" sz="1400" b="0" dirty="0" smtClean="0"/>
              <a:t>a</a:t>
            </a:r>
            <a:r>
              <a:rPr lang="en-US" altLang="zh-CN" sz="1400" b="0" dirty="0"/>
              <a:t>) Light Continental Breakfast: 7:15am to 8:15am</a:t>
            </a:r>
          </a:p>
          <a:p>
            <a:pPr marL="0" indent="0" algn="just">
              <a:spcBef>
                <a:spcPts val="0"/>
              </a:spcBef>
              <a:spcAft>
                <a:spcPts val="0"/>
              </a:spcAft>
              <a:buNone/>
            </a:pPr>
            <a:r>
              <a:rPr lang="en-US" altLang="zh-CN" sz="1400" b="0" dirty="0" smtClean="0"/>
              <a:t>b</a:t>
            </a:r>
            <a:r>
              <a:rPr lang="en-US" altLang="zh-CN" sz="1400" b="0" dirty="0"/>
              <a:t>) Coffee Service AM: 9:15am to 10:35am</a:t>
            </a:r>
          </a:p>
          <a:p>
            <a:pPr marL="0" indent="0" algn="just">
              <a:spcBef>
                <a:spcPts val="0"/>
              </a:spcBef>
              <a:spcAft>
                <a:spcPts val="0"/>
              </a:spcAft>
              <a:buNone/>
            </a:pPr>
            <a:r>
              <a:rPr lang="en-US" altLang="zh-CN" sz="1400" b="0" dirty="0" smtClean="0"/>
              <a:t>c</a:t>
            </a:r>
            <a:r>
              <a:rPr lang="en-US" altLang="zh-CN" sz="1400" b="0" dirty="0"/>
              <a:t>) Lunch: 12:15pm to 1:30pm</a:t>
            </a:r>
          </a:p>
          <a:p>
            <a:pPr marL="0" indent="0" algn="just">
              <a:spcBef>
                <a:spcPts val="0"/>
              </a:spcBef>
              <a:spcAft>
                <a:spcPts val="0"/>
              </a:spcAft>
              <a:buNone/>
            </a:pPr>
            <a:r>
              <a:rPr lang="en-US" altLang="zh-CN" sz="1400" b="0" dirty="0" smtClean="0"/>
              <a:t>d</a:t>
            </a:r>
            <a:r>
              <a:rPr lang="en-US" altLang="zh-CN" sz="1400" b="0" dirty="0"/>
              <a:t>) Coffee Service PM:3:15pm to 4pm</a:t>
            </a:r>
          </a:p>
          <a:p>
            <a:pPr algn="just">
              <a:spcBef>
                <a:spcPts val="0"/>
              </a:spcBef>
              <a:spcAft>
                <a:spcPts val="0"/>
              </a:spcAft>
              <a:buFont typeface="Arial" panose="020B0604020202020204" pitchFamily="34" charset="0"/>
              <a:buChar char="•"/>
            </a:pPr>
            <a:endParaRPr lang="en-US" altLang="zh-CN" sz="1400" b="0" dirty="0" smtClean="0"/>
          </a:p>
          <a:p>
            <a:pPr marL="0" indent="0" algn="just">
              <a:spcBef>
                <a:spcPts val="0"/>
              </a:spcBef>
              <a:spcAft>
                <a:spcPts val="0"/>
              </a:spcAft>
              <a:buNone/>
            </a:pPr>
            <a:r>
              <a:rPr lang="en-US" altLang="zh-CN" sz="1400" b="0" dirty="0" smtClean="0"/>
              <a:t>All </a:t>
            </a:r>
            <a:r>
              <a:rPr lang="en-US" altLang="zh-CN" sz="1400" b="0" dirty="0"/>
              <a:t>F&amp;B will served in the back of the meeting room.  Current F&amp;B order is based on 10 attendees.</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6. </a:t>
            </a:r>
            <a:r>
              <a:rPr lang="en-US" altLang="zh-CN" sz="1400" dirty="0"/>
              <a:t>On-Site Contact</a:t>
            </a:r>
            <a:r>
              <a:rPr lang="en-US" altLang="zh-CN" sz="1400" b="0" dirty="0"/>
              <a:t>: Dawn Slykhouse, Face To Face Events (IEEE 802W Meeting Manager) - Cell#: 408-594-1342.</a:t>
            </a:r>
          </a:p>
          <a:p>
            <a:pPr algn="just">
              <a:spcBef>
                <a:spcPts val="0"/>
              </a:spcBef>
              <a:spcAft>
                <a:spcPts val="0"/>
              </a:spcAft>
              <a:buFont typeface="Arial" panose="020B0604020202020204" pitchFamily="34" charset="0"/>
              <a:buChar char="•"/>
            </a:pPr>
            <a:endParaRPr lang="en-US" altLang="zh-CN" sz="1400" b="0" dirty="0"/>
          </a:p>
          <a:p>
            <a:pPr marL="361950" lvl="1" indent="0" algn="just">
              <a:spcBef>
                <a:spcPts val="0"/>
              </a:spcBef>
              <a:spcAft>
                <a:spcPts val="0"/>
              </a:spcAft>
              <a:buNone/>
            </a:pPr>
            <a:endParaRPr lang="en-US" altLang="zh-CN" sz="11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3761340085"/>
              </p:ext>
            </p:extLst>
          </p:nvPr>
        </p:nvGraphicFramePr>
        <p:xfrm>
          <a:off x="9525000" y="1712438"/>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35506509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145169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January 16    (Monday EV 1),		19:30-21:30 Baltimore time</a:t>
            </a:r>
          </a:p>
          <a:p>
            <a:pPr lvl="1"/>
            <a:endParaRPr lang="en-US" altLang="en-US" sz="3600" dirty="0"/>
          </a:p>
        </p:txBody>
      </p:sp>
    </p:spTree>
    <p:extLst>
      <p:ext uri="{BB962C8B-B14F-4D97-AF65-F5344CB8AC3E}">
        <p14:creationId xmlns:p14="http://schemas.microsoft.com/office/powerpoint/2010/main" val="3943886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167708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1299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22907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SP1-1: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12-15</a:t>
            </a:r>
            <a:r>
              <a:rPr lang="en-US" altLang="zh-CN" sz="1800" b="1" kern="0" dirty="0" smtClean="0"/>
              <a:t>, 2023, </a:t>
            </a:r>
            <a:r>
              <a:rPr lang="en-US" altLang="zh-CN" sz="1800" b="1" kern="0" dirty="0">
                <a:solidFill>
                  <a:srgbClr val="0000FF"/>
                </a:solidFill>
              </a:rPr>
              <a:t>in Baltimore</a:t>
            </a:r>
            <a:r>
              <a:rPr lang="en-US" altLang="zh-CN" sz="1800" b="1" kern="0" dirty="0" smtClean="0">
                <a:solidFill>
                  <a:srgbClr val="0000FF"/>
                </a:solidFill>
              </a:rPr>
              <a:t>, Maryland (or </a:t>
            </a:r>
            <a:r>
              <a:rPr lang="en-US" altLang="zh-CN" sz="1800" b="1" kern="0" dirty="0">
                <a:solidFill>
                  <a:srgbClr val="0000FF"/>
                </a:solidFill>
              </a:rPr>
              <a:t>the bay </a:t>
            </a:r>
            <a:r>
              <a:rPr lang="en-US" altLang="zh-CN" sz="1800" b="1" kern="0" dirty="0" smtClean="0">
                <a:solidFill>
                  <a:srgbClr val="0000FF"/>
                </a:solidFill>
              </a:rPr>
              <a:t>area, to be confirmed) area </a:t>
            </a:r>
            <a:r>
              <a:rPr lang="en-US" altLang="zh-CN" sz="1800" b="1" kern="0" dirty="0">
                <a:solidFill>
                  <a:srgbClr val="0000FF"/>
                </a:solidFill>
              </a:rPr>
              <a:t>location </a:t>
            </a:r>
            <a:r>
              <a:rPr lang="en-US" altLang="zh-CN" sz="1800" b="1" kern="0" dirty="0"/>
              <a:t>for 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-- 13</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Attend </a:t>
            </a:r>
            <a:r>
              <a:rPr lang="en-US" altLang="zh-CN" dirty="0" smtClean="0">
                <a:latin typeface="Times New Roman" panose="02020603050405020304" pitchFamily="18" charset="0"/>
                <a:cs typeface="+mn-cs"/>
              </a:rPr>
              <a:t>online -- 29</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Do not support Ad-hoc </a:t>
            </a:r>
            <a:r>
              <a:rPr lang="en-US" altLang="zh-CN" dirty="0" smtClean="0">
                <a:latin typeface="Times New Roman" panose="02020603050405020304" pitchFamily="18" charset="0"/>
                <a:cs typeface="+mn-cs"/>
              </a:rPr>
              <a:t>meeting -- 2</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-- 15</a:t>
            </a:r>
            <a:endParaRPr lang="en-US" altLang="zh-CN" dirty="0">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400050" lvl="2" indent="0">
              <a:buNone/>
              <a:defRPr/>
            </a:pPr>
            <a:endParaRPr lang="en-US" altLang="zh-CN" sz="1050" b="1" kern="0" dirty="0"/>
          </a:p>
        </p:txBody>
      </p:sp>
    </p:spTree>
    <p:extLst>
      <p:ext uri="{BB962C8B-B14F-4D97-AF65-F5344CB8AC3E}">
        <p14:creationId xmlns:p14="http://schemas.microsoft.com/office/powerpoint/2010/main" val="2200570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SP1-2: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--12</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--14</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Do </a:t>
            </a:r>
            <a:r>
              <a:rPr lang="en-US" altLang="zh-CN" dirty="0">
                <a:latin typeface="Times New Roman" panose="02020603050405020304" pitchFamily="18" charset="0"/>
                <a:cs typeface="+mn-cs"/>
              </a:rPr>
              <a:t>not support Ad-hoc </a:t>
            </a:r>
            <a:r>
              <a:rPr lang="en-US" altLang="zh-CN" dirty="0" smtClean="0">
                <a:latin typeface="Times New Roman" panose="02020603050405020304" pitchFamily="18" charset="0"/>
                <a:cs typeface="+mn-cs"/>
              </a:rPr>
              <a:t>meeting  -- 0</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-- 4</a:t>
            </a:r>
            <a:endParaRPr lang="en-US" altLang="zh-CN" sz="1050" b="1" kern="0" dirty="0"/>
          </a:p>
        </p:txBody>
      </p:sp>
    </p:spTree>
    <p:extLst>
      <p:ext uri="{BB962C8B-B14F-4D97-AF65-F5344CB8AC3E}">
        <p14:creationId xmlns:p14="http://schemas.microsoft.com/office/powerpoint/2010/main" val="2548950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Motion: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smtClean="0"/>
              <a:t>TGbf</a:t>
            </a:r>
            <a:r>
              <a:rPr lang="en-US" altLang="zh-CN" sz="1800" b="1" kern="0" dirty="0" smtClean="0"/>
              <a:t> </a:t>
            </a:r>
            <a:r>
              <a:rPr lang="en-US" altLang="zh-CN" sz="1800" b="1" kern="0" dirty="0"/>
              <a:t>ad-hoc meeting on </a:t>
            </a:r>
            <a:r>
              <a:rPr lang="en-US" altLang="zh-CN" sz="1800" b="1" kern="0" dirty="0" smtClean="0">
                <a:solidFill>
                  <a:srgbClr val="0000FF"/>
                </a:solidFill>
              </a:rPr>
              <a:t>January 13-14</a:t>
            </a:r>
            <a:r>
              <a:rPr lang="en-US" altLang="zh-CN" sz="1800" b="1" kern="0" dirty="0" smtClean="0"/>
              <a:t>, 2023, </a:t>
            </a:r>
            <a:r>
              <a:rPr lang="en-US" altLang="zh-CN" sz="1800" b="1" kern="0" dirty="0">
                <a:solidFill>
                  <a:srgbClr val="0000FF"/>
                </a:solidFill>
              </a:rPr>
              <a:t>in the Baltimore Hilton, 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Yan Xin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smtClean="0"/>
              <a:t>Mix-mode </a:t>
            </a:r>
            <a:r>
              <a:rPr lang="en-US" altLang="zh-CN" dirty="0"/>
              <a:t>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076154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5550952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32D1B0-0D9C-432C-B428-AE7AFE9AEEF4}"/>
              </a:ext>
            </a:extLst>
          </p:cNvPr>
          <p:cNvSpPr>
            <a:spLocks noGrp="1"/>
          </p:cNvSpPr>
          <p:nvPr>
            <p:ph type="title"/>
          </p:nvPr>
        </p:nvSpPr>
        <p:spPr/>
        <p:txBody>
          <a:bodyPr/>
          <a:lstStyle/>
          <a:p>
            <a:r>
              <a:rPr lang="en-US" dirty="0"/>
              <a:t>Motion 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a16="http://schemas.microsoft.com/office/drawing/2014/main" xmlns=""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a16="http://schemas.microsoft.com/office/drawing/2014/main" xmlns=""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42</a:t>
            </a:fld>
            <a:endParaRPr lang="en-GB" dirty="0"/>
          </a:p>
        </p:txBody>
      </p:sp>
      <p:sp>
        <p:nvSpPr>
          <p:cNvPr id="8" name="Footer Placeholder 4">
            <a:extLst>
              <a:ext uri="{FF2B5EF4-FFF2-40B4-BE49-F238E27FC236}">
                <a16:creationId xmlns:a16="http://schemas.microsoft.com/office/drawing/2014/main" xmlns=""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a16="http://schemas.microsoft.com/office/drawing/2014/main" xmlns=""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a16="http://schemas.microsoft.com/office/drawing/2014/main" xmlns=""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284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103127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35116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175553</TotalTime>
  <Words>4540</Words>
  <Application>Microsoft Office PowerPoint</Application>
  <PresentationFormat>宽屏</PresentationFormat>
  <Paragraphs>1179</Paragraphs>
  <Slides>44</Slides>
  <Notes>43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44</vt:i4>
      </vt:variant>
    </vt:vector>
  </HeadingPairs>
  <TitlesOfParts>
    <vt:vector size="56"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AdHoc 2023</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RSVP Requested</vt:lpstr>
      <vt:lpstr>IEEE 802.11 TGbf AdHoc January 13-14 2023 - Baltimore Hilton</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Motion x: TGbf CAD approval</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Group bf Meeting agenda, July teleconference 2022</dc:title>
  <dc:description/>
  <cp:lastModifiedBy>Hanxiao (Tony, WT Lab)</cp:lastModifiedBy>
  <cp:revision>921</cp:revision>
  <cp:lastPrinted>2014-11-04T15:04:57Z</cp:lastPrinted>
  <dcterms:created xsi:type="dcterms:W3CDTF">2007-04-17T18:10:23Z</dcterms:created>
  <dcterms:modified xsi:type="dcterms:W3CDTF">2023-01-13T20:31:32Z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(3)XFpIMFOGU4lljLW4M415E94vM038JjRK80lmWOB9pSjjrQ2nMgJZLTFYqcD5TQAA0wba+jo8
z2+5R/GRbaFwKcV5g+AfRhXDrXiwB247OPjGBfEAdq6AUhuThwFE6iDoJcbFKtRqKzipx4+b
9/RN+GLgwsIAGY88V/Bv8uywcx0se7tgSBPHQQvujteDpSi4K54F4bPatduQjgmFenrUuaLW
kI4aL64RsEVKW5RZWv</vt:lpwstr>
  </property>
  <property fmtid="{D5CDD505-2E9C-101B-9397-08002B2CF9AE}" pid="27" name="_2015_ms_pID_7253431">
    <vt:lpwstr>hSE6sKLE9ze+g73aTMraQQrJOxBs45x1YugL8oDF66BC1DRlD1JhAq
jGRjq0M3HhPWDmwPAJxERCgxlBfDuicXRYTZ1iMOMXwqOnfiTOCuyOYOxIsn0fpqLzi0Sn2+
6qkthDRi8lp4ncy8UGwCURKvqIaDIIg1AV+QjvdBTJsDvSk9bYtaQpIWp50Ezj3lbFnvc/ht
oHrhc80ENB8VO2AqDtbRPCBoeCEEbkG27CGe</vt:lpwstr>
  </property>
  <property fmtid="{D5CDD505-2E9C-101B-9397-08002B2CF9AE}" pid="28" name="_2015_ms_pID_7253432">
    <vt:lpwstr>QX2EB6uUJT8L54bV28vsOv4=</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