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91" r:id="rId17"/>
    <p:sldId id="983" r:id="rId18"/>
    <p:sldId id="988" r:id="rId19"/>
    <p:sldId id="1087" r:id="rId20"/>
    <p:sldId id="906" r:id="rId21"/>
    <p:sldId id="995" r:id="rId22"/>
    <p:sldId id="1086" r:id="rId23"/>
    <p:sldId id="1099" r:id="rId24"/>
    <p:sldId id="942" r:id="rId25"/>
    <p:sldId id="1092" r:id="rId26"/>
    <p:sldId id="1097" r:id="rId27"/>
    <p:sldId id="1011" r:id="rId28"/>
    <p:sldId id="1098" r:id="rId29"/>
    <p:sldId id="1043" r:id="rId30"/>
    <p:sldId id="1093" r:id="rId31"/>
    <p:sldId id="1094" r:id="rId32"/>
    <p:sldId id="1095" r:id="rId33"/>
    <p:sldId id="1096" r:id="rId34"/>
    <p:sldId id="842" r:id="rId35"/>
    <p:sldId id="1012" r:id="rId36"/>
    <p:sldId id="1013" r:id="rId37"/>
    <p:sldId id="990" r:id="rId38"/>
    <p:sldId id="888" r:id="rId39"/>
    <p:sldId id="1090" r:id="rId40"/>
    <p:sldId id="1089" r:id="rId41"/>
    <p:sldId id="1088" r:id="rId4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2042" autoAdjust="0"/>
  </p:normalViewPr>
  <p:slideViewPr>
    <p:cSldViewPr>
      <p:cViewPr varScale="1">
        <p:scale>
          <a:sx n="71" d="100"/>
          <a:sy n="71" d="100"/>
        </p:scale>
        <p:origin x="280" y="5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540</c:v>
                </c:pt>
                <c:pt idx="1">
                  <c:v>53</c:v>
                </c:pt>
                <c:pt idx="2">
                  <c:v>265</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056020784"/>
        <c:axId val="-1056033296"/>
      </c:barChart>
      <c:catAx>
        <c:axId val="-10560207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056033296"/>
        <c:crosses val="autoZero"/>
        <c:auto val="1"/>
        <c:lblAlgn val="ctr"/>
        <c:lblOffset val="100"/>
        <c:noMultiLvlLbl val="0"/>
      </c:catAx>
      <c:valAx>
        <c:axId val="-10560332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05602078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1929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8041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1200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3000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47370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29</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5830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9375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0101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6319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802.11-23/0047r2</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a:t>
            </a:r>
            <a:r>
              <a:rPr lang="en-US" altLang="zh-CN" sz="3600" dirty="0" err="1" smtClean="0">
                <a:solidFill>
                  <a:srgbClr val="0000FF"/>
                </a:solidFill>
              </a:rPr>
              <a:t>AdHoc</a:t>
            </a:r>
            <a:r>
              <a:rPr lang="en-US" altLang="zh-CN" sz="3600" dirty="0" smtClean="0">
                <a:solidFill>
                  <a:srgbClr val="0000FF"/>
                </a:solidFill>
              </a:rPr>
              <a:t>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2023-01-11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758213293"/>
              </p:ext>
            </p:extLst>
          </p:nvPr>
        </p:nvGraphicFramePr>
        <p:xfrm>
          <a:off x="3429000" y="1686554"/>
          <a:ext cx="8305801" cy="239631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22/1998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Dibakar Das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a:t>
                      </a:r>
                      <a:r>
                        <a:rPr lang="en-US" altLang="zh-CN" sz="1200" kern="1200" dirty="0" err="1" smtClean="0">
                          <a:solidFill>
                            <a:srgbClr val="00B050"/>
                          </a:solidFill>
                          <a:latin typeface="+mn-lt"/>
                          <a:ea typeface="+mn-ea"/>
                          <a:cs typeface="+mn-cs"/>
                        </a:rPr>
                        <a:t>misc</a:t>
                      </a:r>
                      <a:r>
                        <a:rPr lang="en-US" altLang="zh-CN" sz="1200" kern="1200" dirty="0" smtClean="0">
                          <a:solidFill>
                            <a:srgbClr val="00B050"/>
                          </a:solidFill>
                          <a:latin typeface="+mn-lt"/>
                          <a:ea typeface="+mn-ea"/>
                          <a:cs typeface="+mn-cs"/>
                        </a:rPr>
                        <a:t>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22/1824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575</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487</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6 CIDs related to R2R</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 of Sensing Poll Trigger frame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Assaf Kasher (Qualcomm)</a:t>
                      </a: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PICS-Baseline to the presentation queue</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40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383199290"/>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584276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r>
              <a:rPr lang="en-US" altLang="zh-CN" sz="1600" b="1" dirty="0" smtClean="0">
                <a:cs typeface="Times New Roman" panose="02020603050405020304" pitchFamily="18" charset="0"/>
              </a:rPr>
              <a:t>:</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err="1" smtClean="0">
                <a:solidFill>
                  <a:srgbClr val="0000FF"/>
                </a:solidFill>
              </a:rPr>
              <a:t>AdHoc</a:t>
            </a:r>
            <a:r>
              <a:rPr lang="en-US" altLang="en-US" sz="3200" smtClean="0">
                <a:solidFill>
                  <a:srgbClr val="0000FF"/>
                </a:solidFill>
              </a:rPr>
              <a:t> meeting</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131704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~94.08% </a:t>
            </a:r>
            <a:r>
              <a:rPr lang="en-US" altLang="zh-CN" sz="1800" dirty="0"/>
              <a:t>of all CC40 comments are now resolved or marked as “ready for motion”  </a:t>
            </a:r>
            <a:r>
              <a:rPr lang="en-US" altLang="zh-CN" sz="1800" dirty="0" smtClean="0"/>
              <a:t>(</a:t>
            </a:r>
            <a:r>
              <a:rPr lang="en-US" altLang="zh-CN" sz="1800" dirty="0" smtClean="0">
                <a:solidFill>
                  <a:srgbClr val="FF0000"/>
                </a:solidFill>
              </a:rPr>
              <a:t>858/912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3326145549"/>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9215075"/>
              </p:ext>
            </p:extLst>
          </p:nvPr>
        </p:nvGraphicFramePr>
        <p:xfrm>
          <a:off x="8986468" y="1766987"/>
          <a:ext cx="3006479" cy="4361860"/>
        </p:xfrm>
        <a:graphic>
          <a:graphicData uri="http://schemas.openxmlformats.org/drawingml/2006/table">
            <a:tbl>
              <a:tblPr/>
              <a:tblGrid>
                <a:gridCol w="594082"/>
                <a:gridCol w="577108"/>
                <a:gridCol w="874149"/>
                <a:gridCol w="502848"/>
                <a:gridCol w="458292"/>
              </a:tblGrid>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Open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858</a:t>
                      </a:r>
                    </a:p>
                  </a:txBody>
                  <a:tcPr marL="6370" marR="6370" marT="6370" marB="0" anchor="b">
                    <a:lnL>
                      <a:noFill/>
                    </a:lnL>
                    <a:lnR>
                      <a:noFill/>
                    </a:lnR>
                    <a:lnT>
                      <a:noFill/>
                    </a:lnT>
                    <a:lnB>
                      <a:noFill/>
                    </a:lnB>
                  </a:tcPr>
                </a:tc>
              </a:tr>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0.001096491</a:t>
                      </a: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0.940789</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2023.01.10</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1738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1400029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1277600" cy="762000"/>
          </a:xfrm>
        </p:spPr>
        <p:txBody>
          <a:bodyPr/>
          <a:lstStyle/>
          <a:p>
            <a:r>
              <a:rPr lang="en-US" altLang="zh-CN" dirty="0"/>
              <a:t>IEEE 802.11 </a:t>
            </a:r>
            <a:r>
              <a:rPr lang="en-US" altLang="zh-CN" dirty="0" err="1"/>
              <a:t>TGbf</a:t>
            </a:r>
            <a:r>
              <a:rPr lang="en-US" altLang="zh-CN" dirty="0"/>
              <a:t> </a:t>
            </a:r>
            <a:r>
              <a:rPr lang="en-US" altLang="zh-CN" dirty="0" err="1" smtClean="0"/>
              <a:t>AdHoc</a:t>
            </a:r>
            <a:r>
              <a:rPr lang="en-US" altLang="zh-CN" dirty="0" smtClean="0"/>
              <a:t> </a:t>
            </a:r>
            <a:r>
              <a:rPr lang="en-US" altLang="zh-CN" sz="2800" b="0" dirty="0" smtClean="0"/>
              <a:t>January </a:t>
            </a:r>
            <a:r>
              <a:rPr lang="en-US" altLang="zh-CN" sz="2800" b="0" dirty="0"/>
              <a:t>13-14 2023 - Baltimore Hilton</a:t>
            </a:r>
            <a:endParaRPr lang="en-GB" sz="2800" b="0" dirty="0"/>
          </a:p>
        </p:txBody>
      </p:sp>
      <p:sp>
        <p:nvSpPr>
          <p:cNvPr id="9218" name="Rectangle 2"/>
          <p:cNvSpPr>
            <a:spLocks noGrp="1" noChangeArrowheads="1"/>
          </p:cNvSpPr>
          <p:nvPr>
            <p:ph idx="1"/>
          </p:nvPr>
        </p:nvSpPr>
        <p:spPr>
          <a:xfrm>
            <a:off x="533400" y="1371600"/>
            <a:ext cx="8839200" cy="5029200"/>
          </a:xfrm>
          <a:ln/>
        </p:spPr>
        <p:txBody>
          <a:bodyPr/>
          <a:lstStyle/>
          <a:p>
            <a:pPr marL="0" indent="0" algn="just">
              <a:spcBef>
                <a:spcPts val="0"/>
              </a:spcBef>
              <a:spcAft>
                <a:spcPts val="0"/>
              </a:spcAft>
              <a:buNone/>
            </a:pPr>
            <a:r>
              <a:rPr lang="en-US" altLang="zh-CN" sz="1400" b="0" dirty="0"/>
              <a:t>1. </a:t>
            </a:r>
            <a:r>
              <a:rPr lang="en-US" altLang="zh-CN" sz="1400" dirty="0"/>
              <a:t>Dates</a:t>
            </a:r>
            <a:r>
              <a:rPr lang="en-US" altLang="zh-CN" sz="1400" b="0" dirty="0"/>
              <a:t>:  Friday, January 13 and Saturday, January 14, 2023</a:t>
            </a:r>
          </a:p>
          <a:p>
            <a:pPr marL="0" indent="0" algn="just">
              <a:spcBef>
                <a:spcPts val="0"/>
              </a:spcBef>
              <a:spcAft>
                <a:spcPts val="0"/>
              </a:spcAft>
              <a:buNone/>
            </a:pPr>
            <a:r>
              <a:rPr lang="en-US" altLang="zh-CN" sz="1400" b="0" dirty="0"/>
              <a:t>Note: I will available as of Friday, Jan. 13 - 8am ET - due late arrival to hotel on Thursday, Jan, 14.</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2. </a:t>
            </a:r>
            <a:r>
              <a:rPr lang="en-US" altLang="zh-CN" sz="1400" dirty="0"/>
              <a:t>Location</a:t>
            </a:r>
            <a:r>
              <a:rPr lang="en-US" altLang="zh-CN" sz="1400" b="0" dirty="0"/>
              <a:t>: Hilton Baltimore Inner Harbor</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3</a:t>
            </a:r>
            <a:r>
              <a:rPr lang="en-US" altLang="zh-CN" sz="1400" dirty="0"/>
              <a:t>. Meeting Name/Times</a:t>
            </a:r>
            <a:r>
              <a:rPr lang="en-US" altLang="zh-CN" sz="1400" b="0" dirty="0"/>
              <a:t>: </a:t>
            </a:r>
            <a:r>
              <a:rPr lang="en-US" altLang="zh-CN" sz="1400" b="0" dirty="0" smtClean="0"/>
              <a:t>IEEE </a:t>
            </a:r>
            <a:r>
              <a:rPr lang="en-US" altLang="zh-CN" sz="1400" b="0" dirty="0"/>
              <a:t>802.11 </a:t>
            </a:r>
            <a:r>
              <a:rPr lang="en-US" altLang="zh-CN" sz="1400" b="0" dirty="0" err="1"/>
              <a:t>TGbf</a:t>
            </a:r>
            <a:r>
              <a:rPr lang="en-US" altLang="zh-CN" sz="1400" b="0" dirty="0"/>
              <a:t> - Sensing (Will be posted on Hotel Lobby Reader Lobby)</a:t>
            </a:r>
          </a:p>
          <a:p>
            <a:pPr marL="0" indent="0" algn="just">
              <a:spcBef>
                <a:spcPts val="0"/>
              </a:spcBef>
              <a:spcAft>
                <a:spcPts val="0"/>
              </a:spcAft>
              <a:buNone/>
            </a:pPr>
            <a:r>
              <a:rPr lang="en-US" altLang="zh-CN" sz="1400" b="0" dirty="0" smtClean="0"/>
              <a:t>Friday</a:t>
            </a:r>
            <a:r>
              <a:rPr lang="en-US" altLang="zh-CN" sz="1400" b="0" dirty="0"/>
              <a:t>, January 13: 8am to 6pm</a:t>
            </a:r>
          </a:p>
          <a:p>
            <a:pPr marL="0" indent="0" algn="just">
              <a:spcBef>
                <a:spcPts val="0"/>
              </a:spcBef>
              <a:spcAft>
                <a:spcPts val="0"/>
              </a:spcAft>
              <a:buNone/>
            </a:pPr>
            <a:r>
              <a:rPr lang="en-US" altLang="zh-CN" sz="1400" b="0" dirty="0"/>
              <a:t>Saturday, January 14: 8am to 6pm</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4. </a:t>
            </a:r>
            <a:r>
              <a:rPr lang="en-US" altLang="zh-CN" sz="1400" dirty="0"/>
              <a:t>Meeting Room</a:t>
            </a:r>
            <a:r>
              <a:rPr lang="en-US" altLang="zh-CN" sz="1400" b="0" dirty="0"/>
              <a:t>: Tubman A/B - located on the 3rd Floor</a:t>
            </a:r>
          </a:p>
          <a:p>
            <a:pPr marL="0" indent="0" algn="just">
              <a:spcBef>
                <a:spcPts val="0"/>
              </a:spcBef>
              <a:spcAft>
                <a:spcPts val="0"/>
              </a:spcAft>
              <a:buNone/>
            </a:pPr>
            <a:r>
              <a:rPr lang="en-US" altLang="zh-CN" sz="1400" b="0" dirty="0"/>
              <a:t>Room Set-up: 45SR+1LCD/Screen, 3HT, 1TM, 1FM</a:t>
            </a:r>
          </a:p>
          <a:p>
            <a:pPr marL="0" indent="0" algn="just">
              <a:spcBef>
                <a:spcPts val="0"/>
              </a:spcBef>
              <a:spcAft>
                <a:spcPts val="0"/>
              </a:spcAft>
              <a:buNone/>
            </a:pPr>
            <a:r>
              <a:rPr lang="en-US" altLang="zh-CN" sz="1400" b="0" dirty="0" smtClean="0"/>
              <a:t>- </a:t>
            </a:r>
            <a:r>
              <a:rPr lang="en-US" altLang="zh-CN" sz="1400" b="0" dirty="0"/>
              <a:t>Includes Power and Network</a:t>
            </a:r>
          </a:p>
          <a:p>
            <a:pPr marL="0" indent="0" algn="just">
              <a:spcBef>
                <a:spcPts val="0"/>
              </a:spcBef>
              <a:spcAft>
                <a:spcPts val="0"/>
              </a:spcAft>
              <a:buNone/>
            </a:pPr>
            <a:r>
              <a:rPr lang="en-US" altLang="zh-CN" sz="1400" b="0" dirty="0"/>
              <a:t>- Network Code to be provided on Friday morning.</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5. </a:t>
            </a:r>
            <a:r>
              <a:rPr lang="en-US" altLang="zh-CN" sz="1400" dirty="0"/>
              <a:t>Food &amp; </a:t>
            </a:r>
            <a:r>
              <a:rPr lang="en-US" altLang="zh-CN" sz="1400" dirty="0" err="1"/>
              <a:t>BeverageArrangements</a:t>
            </a:r>
            <a:r>
              <a:rPr lang="en-US" altLang="zh-CN" sz="1400" b="0" dirty="0"/>
              <a:t>:</a:t>
            </a:r>
          </a:p>
          <a:p>
            <a:pPr marL="0" indent="0" algn="just">
              <a:spcBef>
                <a:spcPts val="0"/>
              </a:spcBef>
              <a:spcAft>
                <a:spcPts val="0"/>
              </a:spcAft>
              <a:buNone/>
            </a:pPr>
            <a:r>
              <a:rPr lang="en-US" altLang="zh-CN" sz="1400" b="0" dirty="0" smtClean="0"/>
              <a:t>a</a:t>
            </a:r>
            <a:r>
              <a:rPr lang="en-US" altLang="zh-CN" sz="1400" b="0" dirty="0"/>
              <a:t>) Light Continental Breakfast: 7:15am to 8:15am</a:t>
            </a:r>
          </a:p>
          <a:p>
            <a:pPr marL="0" indent="0" algn="just">
              <a:spcBef>
                <a:spcPts val="0"/>
              </a:spcBef>
              <a:spcAft>
                <a:spcPts val="0"/>
              </a:spcAft>
              <a:buNone/>
            </a:pPr>
            <a:r>
              <a:rPr lang="en-US" altLang="zh-CN" sz="1400" b="0" dirty="0" smtClean="0"/>
              <a:t>b</a:t>
            </a:r>
            <a:r>
              <a:rPr lang="en-US" altLang="zh-CN" sz="1400" b="0" dirty="0"/>
              <a:t>) Coffee Service AM: 9:15am to 10:35am</a:t>
            </a:r>
          </a:p>
          <a:p>
            <a:pPr marL="0" indent="0" algn="just">
              <a:spcBef>
                <a:spcPts val="0"/>
              </a:spcBef>
              <a:spcAft>
                <a:spcPts val="0"/>
              </a:spcAft>
              <a:buNone/>
            </a:pPr>
            <a:r>
              <a:rPr lang="en-US" altLang="zh-CN" sz="1400" b="0" dirty="0" smtClean="0"/>
              <a:t>c</a:t>
            </a:r>
            <a:r>
              <a:rPr lang="en-US" altLang="zh-CN" sz="1400" b="0" dirty="0"/>
              <a:t>) Lunch: 12:15pm to 1:30pm</a:t>
            </a:r>
          </a:p>
          <a:p>
            <a:pPr marL="0" indent="0" algn="just">
              <a:spcBef>
                <a:spcPts val="0"/>
              </a:spcBef>
              <a:spcAft>
                <a:spcPts val="0"/>
              </a:spcAft>
              <a:buNone/>
            </a:pPr>
            <a:r>
              <a:rPr lang="en-US" altLang="zh-CN" sz="1400" b="0" dirty="0" smtClean="0"/>
              <a:t>d</a:t>
            </a:r>
            <a:r>
              <a:rPr lang="en-US" altLang="zh-CN" sz="1400" b="0" dirty="0"/>
              <a:t>) Coffee Service PM:3:15pm to 4pm</a:t>
            </a:r>
          </a:p>
          <a:p>
            <a:pPr algn="just">
              <a:spcBef>
                <a:spcPts val="0"/>
              </a:spcBef>
              <a:spcAft>
                <a:spcPts val="0"/>
              </a:spcAft>
              <a:buFont typeface="Arial" panose="020B0604020202020204" pitchFamily="34" charset="0"/>
              <a:buChar char="•"/>
            </a:pPr>
            <a:endParaRPr lang="en-US" altLang="zh-CN" sz="1400" b="0" dirty="0" smtClean="0"/>
          </a:p>
          <a:p>
            <a:pPr marL="0" indent="0" algn="just">
              <a:spcBef>
                <a:spcPts val="0"/>
              </a:spcBef>
              <a:spcAft>
                <a:spcPts val="0"/>
              </a:spcAft>
              <a:buNone/>
            </a:pPr>
            <a:r>
              <a:rPr lang="en-US" altLang="zh-CN" sz="1400" b="0" dirty="0" smtClean="0"/>
              <a:t>All </a:t>
            </a:r>
            <a:r>
              <a:rPr lang="en-US" altLang="zh-CN" sz="1400" b="0" dirty="0"/>
              <a:t>F&amp;B will served in the back of the meeting room.  Current F&amp;B order is based on 10 attendees.</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6. </a:t>
            </a:r>
            <a:r>
              <a:rPr lang="en-US" altLang="zh-CN" sz="1400" dirty="0"/>
              <a:t>On-Site Contact</a:t>
            </a:r>
            <a:r>
              <a:rPr lang="en-US" altLang="zh-CN" sz="1400" b="0" dirty="0"/>
              <a:t>: Dawn Slykhouse, Face To Face Events (IEEE 802W Meeting Manager) - Cell#: 408-594-1342.</a:t>
            </a:r>
          </a:p>
          <a:p>
            <a:pPr algn="just">
              <a:spcBef>
                <a:spcPts val="0"/>
              </a:spcBef>
              <a:spcAft>
                <a:spcPts val="0"/>
              </a:spcAft>
              <a:buFont typeface="Arial" panose="020B0604020202020204" pitchFamily="34" charset="0"/>
              <a:buChar char="•"/>
            </a:pPr>
            <a:endParaRPr lang="en-US" altLang="zh-CN" sz="1400" b="0" dirty="0"/>
          </a:p>
          <a:p>
            <a:pPr marL="361950" lvl="1" indent="0" algn="just">
              <a:spcBef>
                <a:spcPts val="0"/>
              </a:spcBef>
              <a:spcAft>
                <a:spcPts val="0"/>
              </a:spcAft>
              <a:buNone/>
            </a:pPr>
            <a:endParaRPr lang="en-US" altLang="zh-CN" sz="11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3761340085"/>
              </p:ext>
            </p:extLst>
          </p:nvPr>
        </p:nvGraphicFramePr>
        <p:xfrm>
          <a:off x="9525000" y="1712438"/>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355065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13 (Friday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13 (</a:t>
            </a:r>
            <a:r>
              <a:rPr lang="en-US" altLang="zh-CN" sz="1100" dirty="0">
                <a:solidFill>
                  <a:srgbClr val="00B050"/>
                </a:solidFill>
                <a:cs typeface="Times New Roman" panose="02020603050405020304" pitchFamily="18" charset="0"/>
              </a:rPr>
              <a:t>Friday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13:30-15:30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16:00-18:00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(Saturday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13:30-15:30</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16:00-18:00</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943886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16770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1299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2290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39</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175254</TotalTime>
  <Words>3927</Words>
  <Application>Microsoft Office PowerPoint</Application>
  <PresentationFormat>宽屏</PresentationFormat>
  <Paragraphs>977</Paragraphs>
  <Slides>41</Slides>
  <Notes>40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41</vt:i4>
      </vt:variant>
    </vt:vector>
  </HeadingPairs>
  <TitlesOfParts>
    <vt:vector size="53"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AdHoc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RSVP Requested</vt:lpstr>
      <vt:lpstr>IEEE 802.11 TGbf AdHoc January 13-14 2023 - Baltimore Hilton</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909</cp:revision>
  <cp:lastPrinted>2014-11-04T15:04:57Z</cp:lastPrinted>
  <dcterms:created xsi:type="dcterms:W3CDTF">2007-04-17T18:10:23Z</dcterms:created>
  <dcterms:modified xsi:type="dcterms:W3CDTF">2023-01-13T15:29:32Z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(3)XFpIMFOGU4lljLW4M415E94vM038JjRK80lmWOB9pSjjrQ2nMgJZLTFYqcD5TQAA0wba+jo8
z2+5R/GRbaFwKcV5g+AfRhXDrXiwB247OPjGBfEAdq6AUhuThwFE6iDoJcbFKtRqKzipx4+b
9/RN+GLgwsIAGY88V/Bv8uywcx0se7tgSBPHQQvujteDpSi4K54F4bPatduQjgmFenrUuaLW
kI4aL64RsEVKW5RZWv</vt:lpwstr>
  </property>
  <property fmtid="{D5CDD505-2E9C-101B-9397-08002B2CF9AE}" pid="27" name="_2015_ms_pID_7253431">
    <vt:lpwstr>hSE6sKLE9ze+g73aTMraQQrJOxBs45x1YugL8oDF66BC1DRlD1JhAq
jGRjq0M3HhPWDmwPAJxERCgxlBfDuicXRYTZ1iMOMXwqOnfiTOCuyOYOxIsn0fpqLzi0Sn2+
6qkthDRi8lp4ncy8UGwCURKvqIaDIIg1AV+QjvdBTJsDvSk9bYtaQpIWp50Ezj3lbFnvc/ht
oHrhc80ENB8VO2AqDtbRPCBoeCEEbkG27CGe</vt:lpwstr>
  </property>
  <property fmtid="{D5CDD505-2E9C-101B-9397-08002B2CF9AE}" pid="28" name="_2015_ms_pID_7253432">
    <vt:lpwstr>QX2EB6uUJT8L54bV28vsOv4=</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