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Lst>
  <p:notesMasterIdLst>
    <p:notesMasterId r:id="rId15"/>
  </p:notesMasterIdLst>
  <p:handoutMasterIdLst>
    <p:handoutMasterId r:id="rId16"/>
  </p:handoutMasterIdLst>
  <p:sldIdLst>
    <p:sldId id="269" r:id="rId2"/>
    <p:sldId id="611" r:id="rId3"/>
    <p:sldId id="646" r:id="rId4"/>
    <p:sldId id="612" r:id="rId5"/>
    <p:sldId id="639" r:id="rId6"/>
    <p:sldId id="640" r:id="rId7"/>
    <p:sldId id="641" r:id="rId8"/>
    <p:sldId id="642" r:id="rId9"/>
    <p:sldId id="644" r:id="rId10"/>
    <p:sldId id="643" r:id="rId11"/>
    <p:sldId id="618" r:id="rId12"/>
    <p:sldId id="312" r:id="rId13"/>
    <p:sldId id="621" r:id="rId1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53">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B065EC2-255B-EB54-0AD7-19A576C2F3B5}" name="Chunyu Hu" initials="CH" userId="S::chunyuhu@fb.com::98f12de9-3d6a-4c20-ab50-c5ddda7fb399"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BE1FF"/>
    <a:srgbClr val="FF6600"/>
    <a:srgbClr val="FF3300"/>
    <a:srgbClr val="FFE3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D7AC3CCA-C797-4891-BE02-D94E43425B78}" styleName="中度样式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505E3EF-67EA-436B-97B2-0124C06EBD24}" styleName="中度样式 4 - 强调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54" autoAdjust="0"/>
    <p:restoredTop sz="94660"/>
  </p:normalViewPr>
  <p:slideViewPr>
    <p:cSldViewPr>
      <p:cViewPr varScale="1">
        <p:scale>
          <a:sx n="83" d="100"/>
          <a:sy n="83" d="100"/>
        </p:scale>
        <p:origin x="1522" y="62"/>
      </p:cViewPr>
      <p:guideLst>
        <p:guide orient="horz" pos="2160"/>
        <p:guide pos="2853"/>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p:scale>
          <a:sx n="100" d="100"/>
          <a:sy n="100" d="100"/>
        </p:scale>
        <p:origin x="3444" y="-480"/>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8/10/relationships/authors" Targe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r>
              <a:rPr lang="en-US"/>
              <a:t>May 2015</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a:defRPr/>
            </a:pPr>
            <a:r>
              <a:rPr lang="en-US"/>
              <a:t>Edward Au (Marvell Semiconductor)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r>
              <a:rPr lang="en-US" altLang="en-US"/>
              <a:t>Page </a:t>
            </a:r>
            <a:fld id="{33E08E1E-6EC7-4C1A-A5A7-331760B4307E}" type="slidenum">
              <a:rPr lang="en-US" altLang="en-US"/>
              <a:t>‹#›</a:t>
            </a:fld>
            <a:endParaRPr lang="en-US" altLang="en-US"/>
          </a:p>
        </p:txBody>
      </p:sp>
      <p:sp>
        <p:nvSpPr>
          <p:cNvPr id="100357"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0358"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035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a:defRPr/>
            </a:pPr>
            <a:r>
              <a:rPr lang="en-US"/>
              <a:t>doc.: IEEE 802.11-15/0496r5</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r>
              <a:rPr lang="en-US"/>
              <a:t>May 2015</a:t>
            </a:r>
          </a:p>
        </p:txBody>
      </p:sp>
      <p:sp>
        <p:nvSpPr>
          <p:cNvPr id="5734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lvl="4">
              <a:defRPr/>
            </a:pPr>
            <a:r>
              <a:rPr lang="en-US"/>
              <a:t>Edward Au (Marvell Semiconductor)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r>
              <a:rPr lang="en-US" altLang="en-US"/>
              <a:t>Page </a:t>
            </a:r>
            <a:fld id="{A4C469B6-0354-4D64-BCEB-6541BE9EF06F}" type="slidenum">
              <a:rPr lang="en-US" altLang="en-US"/>
              <a:t>‹#›</a:t>
            </a:fld>
            <a:endParaRPr lang="en-US" altLang="en-US"/>
          </a:p>
        </p:txBody>
      </p:sp>
      <p:sp>
        <p:nvSpPr>
          <p:cNvPr id="5735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573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73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doc.: IEEE 802.11-15/0496r1</a:t>
            </a:r>
          </a:p>
        </p:txBody>
      </p:sp>
      <p:sp>
        <p:nvSpPr>
          <p:cNvPr id="58371"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May 2015</a:t>
            </a:r>
          </a:p>
        </p:txBody>
      </p:sp>
      <p:sp>
        <p:nvSpPr>
          <p:cNvPr id="58372"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a:t>Edward Au (Marvell Semiconductor)</a:t>
            </a:r>
          </a:p>
        </p:txBody>
      </p:sp>
      <p:sp>
        <p:nvSpPr>
          <p:cNvPr id="58373"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25A8AF81-4441-4602-A932-2E89D75D88E0}" type="slidenum">
              <a:rPr lang="en-US" altLang="en-US"/>
              <a:t>1</a:t>
            </a:fld>
            <a:endParaRPr lang="en-US" altLang="en-US"/>
          </a:p>
        </p:txBody>
      </p:sp>
      <p:sp>
        <p:nvSpPr>
          <p:cNvPr id="58374" name="Rectangle 2"/>
          <p:cNvSpPr>
            <a:spLocks noGrp="1" noRot="1" noChangeAspect="1" noChangeArrowheads="1" noTextEdit="1"/>
          </p:cNvSpPr>
          <p:nvPr>
            <p:ph type="sldImg"/>
          </p:nvPr>
        </p:nvSpPr>
        <p:spPr>
          <a:xfrm>
            <a:off x="1154113" y="701675"/>
            <a:ext cx="4625975" cy="3468688"/>
          </a:xfrm>
        </p:spPr>
      </p:sp>
      <p:sp>
        <p:nvSpPr>
          <p:cNvPr id="5837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B92B35B7-A9DF-4AE0-90F3-BD9FCD6361E6}" type="slidenum">
              <a:rPr lang="en-US" altLang="en-US"/>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54A696A0-C84D-41CA-B897-D54EDAEB7A46}" type="slidenum">
              <a:rPr lang="en-US" altLang="en-US"/>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0FF88134-36A3-492E-B6B5-2F4703E76746}" type="slidenum">
              <a:rPr lang="en-US" altLang="en-US"/>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EA943724-5DA9-4183-9894-2B800CB49223}" type="slidenum">
              <a:rPr lang="en-US" altLang="en-US"/>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68E78D52-B4C3-4C54-8879-630EF7253A65}" type="slidenum">
              <a:rPr lang="en-US" altLang="en-US"/>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9" name="Rectangle 6"/>
          <p:cNvSpPr>
            <a:spLocks noGrp="1" noChangeArrowheads="1"/>
          </p:cNvSpPr>
          <p:nvPr>
            <p:ph type="sldNum" sz="quarter" idx="12"/>
          </p:nvPr>
        </p:nvSpPr>
        <p:spPr/>
        <p:txBody>
          <a:bodyPr/>
          <a:lstStyle>
            <a:lvl1pPr>
              <a:defRPr/>
            </a:lvl1pPr>
          </a:lstStyle>
          <a:p>
            <a:r>
              <a:rPr lang="en-US" altLang="en-US"/>
              <a:t>Slide </a:t>
            </a:r>
            <a:fld id="{D311B223-DD3A-4F48-9311-03A92196BF2B}" type="slidenum">
              <a:rPr lang="en-US" altLang="en-US"/>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5791200" y="6475413"/>
            <a:ext cx="2752725" cy="182880"/>
          </a:xfrm>
        </p:spPr>
        <p:txBody>
          <a:bodyPr/>
          <a:lstStyle>
            <a:lvl1pPr>
              <a:defRPr/>
            </a:lvl1pPr>
          </a:lstStyle>
          <a:p>
            <a:pPr>
              <a:defRPr/>
            </a:pPr>
            <a:r>
              <a:rPr lang="en-US" altLang="ko-KR" dirty="0">
                <a:sym typeface="+mn-ea"/>
              </a:rPr>
              <a:t>Liuming Lu (OPPO)</a:t>
            </a:r>
            <a:endParaRPr lang="en-US" altLang="ko-KR" dirty="0"/>
          </a:p>
        </p:txBody>
      </p:sp>
      <p:sp>
        <p:nvSpPr>
          <p:cNvPr id="5" name="Rectangle 6"/>
          <p:cNvSpPr>
            <a:spLocks noGrp="1" noChangeArrowheads="1"/>
          </p:cNvSpPr>
          <p:nvPr>
            <p:ph type="sldNum" sz="quarter" idx="12"/>
          </p:nvPr>
        </p:nvSpPr>
        <p:spPr/>
        <p:txBody>
          <a:bodyPr/>
          <a:lstStyle>
            <a:lvl1pPr>
              <a:defRPr/>
            </a:lvl1pPr>
          </a:lstStyle>
          <a:p>
            <a:r>
              <a:rPr lang="en-US" altLang="en-US"/>
              <a:t>Slide </a:t>
            </a:r>
            <a:fld id="{BAA79A68-64D1-4CCC-816B-FF3FB7B89AE4}" type="slidenum">
              <a:rPr lang="en-US" altLang="en-US"/>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4" name="Rectangle 6"/>
          <p:cNvSpPr>
            <a:spLocks noGrp="1" noChangeArrowheads="1"/>
          </p:cNvSpPr>
          <p:nvPr>
            <p:ph type="sldNum" sz="quarter" idx="12"/>
          </p:nvPr>
        </p:nvSpPr>
        <p:spPr/>
        <p:txBody>
          <a:bodyPr/>
          <a:lstStyle>
            <a:lvl1pPr>
              <a:defRPr/>
            </a:lvl1pPr>
          </a:lstStyle>
          <a:p>
            <a:r>
              <a:rPr lang="en-US" altLang="en-US"/>
              <a:t>Slide </a:t>
            </a:r>
            <a:fld id="{CF617D86-5CEF-4A7A-8BBC-1BE5E3A2734F}" type="slidenum">
              <a:rPr lang="en-US" altLang="en-US"/>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5C5EEBB6-A40D-4F9D-A461-8A01C53D589C}" type="slidenum">
              <a:rPr lang="en-US" altLang="en-US"/>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A8312614-8984-45B0-BDA0-077279777C94}" type="slidenum">
              <a:rPr lang="en-US" altLang="en-US"/>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5791200" y="6475413"/>
            <a:ext cx="2752725" cy="182880"/>
          </a:xfrm>
          <a:prstGeom prst="rect">
            <a:avLst/>
          </a:prstGeom>
          <a:noFill/>
          <a:ln w="9525">
            <a:noFill/>
            <a:miter lim="800000"/>
          </a:ln>
          <a:effectLst/>
        </p:spPr>
        <p:txBody>
          <a:bodyPr vert="horz" wrap="square" lIns="0" tIns="0" rIns="0" bIns="0" numCol="1" anchor="t" anchorCtr="0" compatLnSpc="1">
            <a:spAutoFit/>
          </a:bodyPr>
          <a:lstStyle>
            <a:lvl1pPr algn="r" eaLnBrk="0" hangingPunct="0">
              <a:defRPr>
                <a:latin typeface="Times New Roman" panose="02020603050405020304" pitchFamily="18" charset="0"/>
                <a:ea typeface="+mn-ea"/>
                <a:cs typeface="+mn-cs"/>
              </a:defRPr>
            </a:lvl1pPr>
          </a:lstStyle>
          <a:p>
            <a:pPr>
              <a:defRPr/>
            </a:pPr>
            <a:r>
              <a:rPr lang="en-US" altLang="ko-KR" dirty="0"/>
              <a:t>Liuming Lu (OPPO)</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ln>
          <a:effectLst/>
        </p:spPr>
        <p:txBody>
          <a:bodyPr vert="horz" wrap="none" lIns="0" tIns="0" rIns="0" bIns="0" numCol="1" anchor="t" anchorCtr="0" compatLnSpc="1">
            <a:spAutoFit/>
          </a:bodyPr>
          <a:lstStyle>
            <a:lvl1pPr algn="ctr" eaLnBrk="0" hangingPunct="0">
              <a:defRPr/>
            </a:lvl1pPr>
          </a:lstStyle>
          <a:p>
            <a:r>
              <a:rPr lang="en-US" altLang="en-US"/>
              <a:t>Slide </a:t>
            </a:r>
            <a:fld id="{6F1F6262-6948-42CD-BF7B-D2CB9D8BADE4}" type="slidenum">
              <a:rPr lang="en-US" altLang="en-US"/>
              <a:t>‹#›</a:t>
            </a:fld>
            <a:endParaRPr lang="en-US" altLang="en-US"/>
          </a:p>
        </p:txBody>
      </p:sp>
      <p:sp>
        <p:nvSpPr>
          <p:cNvPr id="1031" name="Rectangle 7"/>
          <p:cNvSpPr>
            <a:spLocks noChangeArrowheads="1"/>
          </p:cNvSpPr>
          <p:nvPr userDrawn="1"/>
        </p:nvSpPr>
        <p:spPr bwMode="auto">
          <a:xfrm>
            <a:off x="7881118" y="332601"/>
            <a:ext cx="57708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  </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7"/>
          <p:cNvSpPr>
            <a:spLocks noChangeArrowheads="1"/>
          </p:cNvSpPr>
          <p:nvPr userDrawn="1"/>
        </p:nvSpPr>
        <p:spPr bwMode="auto">
          <a:xfrm>
            <a:off x="5136713" y="332601"/>
            <a:ext cx="332148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IEEE 802.11-23/0045r0</a:t>
            </a:r>
          </a:p>
        </p:txBody>
      </p:sp>
      <p:sp>
        <p:nvSpPr>
          <p:cNvPr id="12" name="Rectangle 7"/>
          <p:cNvSpPr>
            <a:spLocks noChangeArrowheads="1"/>
          </p:cNvSpPr>
          <p:nvPr userDrawn="1"/>
        </p:nvSpPr>
        <p:spPr bwMode="auto">
          <a:xfrm>
            <a:off x="660875" y="304800"/>
            <a:ext cx="33015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indent="0" algn="l"/>
            <a:r>
              <a:rPr lang="en-US" altLang="en-US" sz="1800" b="1" kern="1200" dirty="0">
                <a:solidFill>
                  <a:schemeClr val="tx1"/>
                </a:solidFill>
                <a:latin typeface="Times New Roman" panose="02020603050405020304" pitchFamily="18" charset="0"/>
                <a:ea typeface="MS PGothic" panose="020B0600070205080204" pitchFamily="34" charset="-128"/>
                <a:cs typeface="+mn-cs"/>
              </a:rPr>
              <a:t>February</a:t>
            </a:r>
            <a:r>
              <a:rPr lang="en-US" altLang="en-US" sz="1800" b="1" dirty="0"/>
              <a:t> 202</a:t>
            </a:r>
            <a:r>
              <a:rPr lang="en-US" altLang="zh-CN" sz="1800" b="1" dirty="0"/>
              <a:t>3</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53ABCD13-380B-4CB5-B9B1-96CEC68A8A42}" type="slidenum">
              <a:rPr lang="en-US" altLang="en-US" sz="1200" b="0" dirty="0" smtClean="0"/>
              <a:t>1</a:t>
            </a:fld>
            <a:endParaRPr lang="en-US" altLang="en-US" sz="1200" b="0" dirty="0"/>
          </a:p>
        </p:txBody>
      </p:sp>
      <p:sp>
        <p:nvSpPr>
          <p:cNvPr id="13317" name="Rectangle 2"/>
          <p:cNvSpPr>
            <a:spLocks noGrp="1" noChangeArrowheads="1"/>
          </p:cNvSpPr>
          <p:nvPr>
            <p:ph type="title"/>
          </p:nvPr>
        </p:nvSpPr>
        <p:spPr>
          <a:xfrm>
            <a:off x="685800" y="609600"/>
            <a:ext cx="7772400" cy="1066800"/>
          </a:xfrm>
        </p:spPr>
        <p:txBody>
          <a:bodyPr/>
          <a:lstStyle/>
          <a:p>
            <a:r>
              <a:rPr lang="en-US" altLang="zh-CN" dirty="0">
                <a:latin typeface="Arial" panose="020B0604020202020204" pitchFamily="34" charset="0"/>
                <a:cs typeface="Arial" panose="020B0604020202020204" pitchFamily="34" charset="0"/>
              </a:rPr>
              <a:t>Urgency-based Delivery of </a:t>
            </a:r>
            <a:br>
              <a:rPr lang="en-US" altLang="zh-CN" dirty="0">
                <a:latin typeface="Arial" panose="020B0604020202020204" pitchFamily="34" charset="0"/>
                <a:cs typeface="Arial" panose="020B0604020202020204" pitchFamily="34" charset="0"/>
              </a:rPr>
            </a:br>
            <a:r>
              <a:rPr lang="en-US" altLang="zh-CN" dirty="0">
                <a:latin typeface="Arial" panose="020B0604020202020204" pitchFamily="34" charset="0"/>
                <a:cs typeface="Arial" panose="020B0604020202020204" pitchFamily="34" charset="0"/>
              </a:rPr>
              <a:t>Latency Sensitive Traffic</a:t>
            </a:r>
          </a:p>
        </p:txBody>
      </p:sp>
      <p:sp>
        <p:nvSpPr>
          <p:cNvPr id="13318" name="Rectangle 6"/>
          <p:cNvSpPr>
            <a:spLocks noGrp="1" noChangeArrowheads="1"/>
          </p:cNvSpPr>
          <p:nvPr>
            <p:ph type="body" idx="1"/>
          </p:nvPr>
        </p:nvSpPr>
        <p:spPr>
          <a:xfrm>
            <a:off x="685800" y="1951038"/>
            <a:ext cx="7772400" cy="381000"/>
          </a:xfrm>
        </p:spPr>
        <p:txBody>
          <a:bodyPr/>
          <a:lstStyle/>
          <a:p>
            <a:pPr algn="ctr">
              <a:buFontTx/>
              <a:buNone/>
            </a:pPr>
            <a:r>
              <a:rPr lang="en-US" altLang="en-US" sz="2000" dirty="0">
                <a:cs typeface="Arial" panose="020B0604020202020204" pitchFamily="34" charset="0"/>
              </a:rPr>
              <a:t>Date:</a:t>
            </a:r>
            <a:r>
              <a:rPr lang="en-US" altLang="en-US" sz="2000" b="0" dirty="0">
                <a:cs typeface="Arial" panose="020B0604020202020204" pitchFamily="34" charset="0"/>
              </a:rPr>
              <a:t> 2023-02-10</a:t>
            </a:r>
          </a:p>
        </p:txBody>
      </p:sp>
      <p:sp>
        <p:nvSpPr>
          <p:cNvPr id="13320" name="Rectangle 12"/>
          <p:cNvSpPr>
            <a:spLocks noChangeArrowheads="1"/>
          </p:cNvSpPr>
          <p:nvPr/>
        </p:nvSpPr>
        <p:spPr bwMode="auto">
          <a:xfrm>
            <a:off x="685800" y="235235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latin typeface="Arial" panose="020B0604020202020204" pitchFamily="34" charset="0"/>
                <a:cs typeface="Arial" panose="020B0604020202020204" pitchFamily="34" charset="0"/>
              </a:rPr>
              <a:t> Authors:</a:t>
            </a:r>
            <a:endParaRPr lang="en-US" altLang="en-US" sz="2000" b="0">
              <a:latin typeface="Arial" panose="020B0604020202020204" pitchFamily="34" charset="0"/>
              <a:cs typeface="Arial" panose="020B0604020202020204" pitchFamily="34" charset="0"/>
            </a:endParaRPr>
          </a:p>
        </p:txBody>
      </p:sp>
      <p:sp>
        <p:nvSpPr>
          <p:cNvPr id="2" name="文本框 1"/>
          <p:cNvSpPr txBox="1"/>
          <p:nvPr/>
        </p:nvSpPr>
        <p:spPr>
          <a:xfrm>
            <a:off x="7174230" y="6475730"/>
            <a:ext cx="1444625" cy="274320"/>
          </a:xfrm>
          <a:prstGeom prst="rect">
            <a:avLst/>
          </a:prstGeom>
          <a:noFill/>
        </p:spPr>
        <p:txBody>
          <a:bodyPr wrap="none" rtlCol="0" anchor="t">
            <a:spAutoFit/>
          </a:bodyPr>
          <a:lstStyle/>
          <a:p>
            <a:r>
              <a:rPr lang="en-US" altLang="ko-KR" dirty="0">
                <a:sym typeface="+mn-ea"/>
              </a:rPr>
              <a:t>Liuming Lu (OPPO)</a:t>
            </a:r>
            <a:endParaRPr lang="zh-CN" altLang="en-US"/>
          </a:p>
        </p:txBody>
      </p:sp>
      <p:graphicFrame>
        <p:nvGraphicFramePr>
          <p:cNvPr id="3" name="Table 7"/>
          <p:cNvGraphicFramePr>
            <a:graphicFrameLocks noGrp="1"/>
          </p:cNvGraphicFramePr>
          <p:nvPr>
            <p:extLst>
              <p:ext uri="{D42A27DB-BD31-4B8C-83A1-F6EECF244321}">
                <p14:modId xmlns:p14="http://schemas.microsoft.com/office/powerpoint/2010/main" val="43698631"/>
              </p:ext>
            </p:extLst>
          </p:nvPr>
        </p:nvGraphicFramePr>
        <p:xfrm>
          <a:off x="685800" y="2880360"/>
          <a:ext cx="7858124" cy="1463040"/>
        </p:xfrm>
        <a:graphic>
          <a:graphicData uri="http://schemas.openxmlformats.org/drawingml/2006/table">
            <a:tbl>
              <a:tblPr>
                <a:tableStyleId>{5940675A-B579-460E-94D1-54222C63F5DA}</a:tableStyleId>
              </a:tblPr>
              <a:tblGrid>
                <a:gridCol w="1676400">
                  <a:extLst>
                    <a:ext uri="{9D8B030D-6E8A-4147-A177-3AD203B41FA5}">
                      <a16:colId xmlns:a16="http://schemas.microsoft.com/office/drawing/2014/main" val="20000"/>
                    </a:ext>
                  </a:extLst>
                </a:gridCol>
                <a:gridCol w="1423593">
                  <a:extLst>
                    <a:ext uri="{9D8B030D-6E8A-4147-A177-3AD203B41FA5}">
                      <a16:colId xmlns:a16="http://schemas.microsoft.com/office/drawing/2014/main" val="20001"/>
                    </a:ext>
                  </a:extLst>
                </a:gridCol>
                <a:gridCol w="1081393">
                  <a:extLst>
                    <a:ext uri="{9D8B030D-6E8A-4147-A177-3AD203B41FA5}">
                      <a16:colId xmlns:a16="http://schemas.microsoft.com/office/drawing/2014/main" val="20002"/>
                    </a:ext>
                  </a:extLst>
                </a:gridCol>
                <a:gridCol w="974005">
                  <a:extLst>
                    <a:ext uri="{9D8B030D-6E8A-4147-A177-3AD203B41FA5}">
                      <a16:colId xmlns:a16="http://schemas.microsoft.com/office/drawing/2014/main" val="20003"/>
                    </a:ext>
                  </a:extLst>
                </a:gridCol>
                <a:gridCol w="2702733">
                  <a:extLst>
                    <a:ext uri="{9D8B030D-6E8A-4147-A177-3AD203B41FA5}">
                      <a16:colId xmlns:a16="http://schemas.microsoft.com/office/drawing/2014/main" val="20004"/>
                    </a:ext>
                  </a:extLst>
                </a:gridCol>
              </a:tblGrid>
              <a:tr h="148336">
                <a:tc>
                  <a:txBody>
                    <a:bodyPr/>
                    <a:lstStyle/>
                    <a:p>
                      <a:pPr algn="ctr"/>
                      <a:r>
                        <a:rPr lang="en-US" sz="1800" b="1" dirty="0"/>
                        <a:t>Name</a:t>
                      </a:r>
                    </a:p>
                  </a:txBody>
                  <a:tcPr/>
                </a:tc>
                <a:tc>
                  <a:txBody>
                    <a:bodyPr/>
                    <a:lstStyle/>
                    <a:p>
                      <a:pPr algn="ctr"/>
                      <a:r>
                        <a:rPr lang="en-US" sz="1800" b="1" dirty="0"/>
                        <a:t>Affiliation</a:t>
                      </a:r>
                    </a:p>
                  </a:txBody>
                  <a:tcPr/>
                </a:tc>
                <a:tc>
                  <a:txBody>
                    <a:bodyPr/>
                    <a:lstStyle/>
                    <a:p>
                      <a:pPr algn="ctr"/>
                      <a:r>
                        <a:rPr lang="en-US" sz="1800" b="1" dirty="0"/>
                        <a:t>Address</a:t>
                      </a:r>
                    </a:p>
                  </a:txBody>
                  <a:tcPr/>
                </a:tc>
                <a:tc>
                  <a:txBody>
                    <a:bodyPr/>
                    <a:lstStyle/>
                    <a:p>
                      <a:pPr algn="ctr"/>
                      <a:r>
                        <a:rPr lang="en-US" sz="1800" b="1" dirty="0"/>
                        <a:t>Phone</a:t>
                      </a:r>
                    </a:p>
                  </a:txBody>
                  <a:tcPr/>
                </a:tc>
                <a:tc>
                  <a:txBody>
                    <a:bodyPr/>
                    <a:lstStyle/>
                    <a:p>
                      <a:pPr algn="ctr"/>
                      <a:r>
                        <a:rPr lang="en-US" sz="1800" b="1" dirty="0"/>
                        <a:t>Email</a:t>
                      </a:r>
                    </a:p>
                  </a:txBody>
                  <a:tcPr/>
                </a:tc>
                <a:extLst>
                  <a:ext uri="{0D108BD9-81ED-4DB2-BD59-A6C34878D82A}">
                    <a16:rowId xmlns:a16="http://schemas.microsoft.com/office/drawing/2014/main" val="10000"/>
                  </a:ext>
                </a:extLst>
              </a:tr>
              <a:tr h="274320">
                <a:tc>
                  <a:txBody>
                    <a:bodyPr/>
                    <a:lstStyle/>
                    <a:p>
                      <a:pPr marL="0" algn="ctr" defTabSz="914400" rtl="0" eaLnBrk="1" latinLnBrk="0" hangingPunct="1">
                        <a:spcAft>
                          <a:spcPts val="0"/>
                        </a:spcAft>
                      </a:pPr>
                      <a:r>
                        <a:rPr lang="en-US" altLang="ko-KR" sz="1800" kern="0" dirty="0">
                          <a:effectLst/>
                          <a:latin typeface="Times New Roman" panose="02020603050405020304" pitchFamily="18" charset="0"/>
                          <a:sym typeface="+mn-ea"/>
                        </a:rPr>
                        <a:t>Liuming Lu</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rowSpan="4">
                  <a:txBody>
                    <a:bodyPr/>
                    <a:lstStyle/>
                    <a:p>
                      <a:pPr algn="ctr">
                        <a:spcAft>
                          <a:spcPts val="0"/>
                        </a:spcAft>
                      </a:pPr>
                      <a:endParaRPr lang="en-SG" altLang="ko-KR" sz="1800" b="0" dirty="0">
                        <a:effectLst/>
                        <a:latin typeface="Times New Roman" panose="02020603050405020304" pitchFamily="18" charset="0"/>
                        <a:ea typeface="Malgun Gothic" panose="020B0503020000020004" pitchFamily="50" charset="-127"/>
                      </a:endParaRPr>
                    </a:p>
                    <a:p>
                      <a:pPr algn="ctr">
                        <a:spcAft>
                          <a:spcPts val="0"/>
                        </a:spcAft>
                      </a:pPr>
                      <a:r>
                        <a:rPr lang="en-SG" altLang="ko-KR" sz="1800" b="0" dirty="0">
                          <a:effectLst/>
                          <a:latin typeface="Times New Roman" panose="02020603050405020304" pitchFamily="18" charset="0"/>
                          <a:ea typeface="Malgun Gothic" panose="020B0503020000020004" pitchFamily="50" charset="-127"/>
                        </a:rPr>
                        <a:t>OPPO</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 </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 </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luliuming@oppo.com</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0001"/>
                  </a:ext>
                </a:extLst>
              </a:tr>
              <a:tr h="274320">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0002"/>
                  </a:ext>
                </a:extLst>
              </a:tr>
              <a:tr h="274320">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p>
                  </a:txBody>
                  <a:tcPr marL="68580" marR="6858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0003"/>
                  </a:ext>
                </a:extLst>
              </a:tr>
              <a:tr h="148336">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p>
                  </a:txBody>
                  <a:tcPr marL="68580" marR="6858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0004"/>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4058F20-4DD4-41A5-A139-7774CFA1A5E9}"/>
              </a:ext>
            </a:extLst>
          </p:cNvPr>
          <p:cNvSpPr>
            <a:spLocks noGrp="1"/>
          </p:cNvSpPr>
          <p:nvPr>
            <p:ph type="title"/>
          </p:nvPr>
        </p:nvSpPr>
        <p:spPr/>
        <p:txBody>
          <a:bodyPr/>
          <a:lstStyle/>
          <a:p>
            <a:r>
              <a:rPr lang="en-US" altLang="zh-CN" dirty="0"/>
              <a:t>Candidate Solution</a:t>
            </a:r>
            <a:endParaRPr lang="zh-CN" altLang="en-US" dirty="0"/>
          </a:p>
        </p:txBody>
      </p:sp>
      <p:sp>
        <p:nvSpPr>
          <p:cNvPr id="3" name="内容占位符 2">
            <a:extLst>
              <a:ext uri="{FF2B5EF4-FFF2-40B4-BE49-F238E27FC236}">
                <a16:creationId xmlns:a16="http://schemas.microsoft.com/office/drawing/2014/main" id="{DA2F2386-7EC8-44DB-8C21-6C177012C69B}"/>
              </a:ext>
            </a:extLst>
          </p:cNvPr>
          <p:cNvSpPr>
            <a:spLocks noGrp="1"/>
          </p:cNvSpPr>
          <p:nvPr>
            <p:ph idx="1"/>
          </p:nvPr>
        </p:nvSpPr>
        <p:spPr>
          <a:xfrm>
            <a:off x="713509" y="1560513"/>
            <a:ext cx="3886200" cy="4114800"/>
          </a:xfrm>
        </p:spPr>
        <p:txBody>
          <a:bodyPr/>
          <a:lstStyle/>
          <a:p>
            <a:pPr>
              <a:spcBef>
                <a:spcPts val="1200"/>
              </a:spcBef>
              <a:buFont typeface="Wingdings" panose="05000000000000000000" pitchFamily="2" charset="2"/>
              <a:buChar char="p"/>
            </a:pPr>
            <a:r>
              <a:rPr lang="en-US" altLang="zh-CN" sz="1400" b="0" dirty="0"/>
              <a:t>AP schedules the delivery of the QoS data frames of the latency sensitive traffic to ensure that  more urgent QoS Data frames are firstly delivered during a R-TWT SP.</a:t>
            </a:r>
          </a:p>
          <a:p>
            <a:pPr algn="just">
              <a:spcBef>
                <a:spcPts val="1200"/>
              </a:spcBef>
              <a:buFont typeface="Wingdings" panose="05000000000000000000" pitchFamily="2" charset="2"/>
              <a:buChar char="Ø"/>
            </a:pPr>
            <a:r>
              <a:rPr lang="en-US" altLang="zh-CN" sz="1400" b="0" dirty="0"/>
              <a:t>U-BSRP contains the information of the given urgency range,  such as TimetoDelayExpire Bound, to trigger the BSR which satisfies the urgency condition.</a:t>
            </a:r>
          </a:p>
          <a:p>
            <a:pPr algn="just">
              <a:spcBef>
                <a:spcPts val="1200"/>
              </a:spcBef>
              <a:buFont typeface="Wingdings" panose="05000000000000000000" pitchFamily="2" charset="2"/>
              <a:buChar char="Ø"/>
            </a:pPr>
            <a:r>
              <a:rPr lang="en-US" altLang="zh-CN" sz="1400" b="0" dirty="0"/>
              <a:t>U-BSR contains the BSR information within the given urgency range, such as  the buffer status of QoS data frames with the given TID(s) of the latency sensitive traffic, which would expire within TimetoDelayExpire Bound.</a:t>
            </a:r>
            <a:endParaRPr lang="zh-CN" altLang="en-US" sz="1400" b="0" dirty="0"/>
          </a:p>
        </p:txBody>
      </p:sp>
      <p:sp>
        <p:nvSpPr>
          <p:cNvPr id="4" name="页脚占位符 3">
            <a:extLst>
              <a:ext uri="{FF2B5EF4-FFF2-40B4-BE49-F238E27FC236}">
                <a16:creationId xmlns:a16="http://schemas.microsoft.com/office/drawing/2014/main" id="{D5BD23BE-5696-4BB4-9876-6A3C62C2AC89}"/>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D376F631-0C79-4926-9117-76265E6FF020}"/>
              </a:ext>
            </a:extLst>
          </p:cNvPr>
          <p:cNvSpPr>
            <a:spLocks noGrp="1"/>
          </p:cNvSpPr>
          <p:nvPr>
            <p:ph type="sldNum" sz="quarter" idx="12"/>
          </p:nvPr>
        </p:nvSpPr>
        <p:spPr/>
        <p:txBody>
          <a:bodyPr/>
          <a:lstStyle/>
          <a:p>
            <a:r>
              <a:rPr lang="en-US" altLang="en-US"/>
              <a:t>Slide </a:t>
            </a:r>
            <a:fld id="{0FF88134-36A3-492E-B6B5-2F4703E76746}" type="slidenum">
              <a:rPr lang="en-US" altLang="en-US" smtClean="0"/>
              <a:t>10</a:t>
            </a:fld>
            <a:endParaRPr lang="en-US" altLang="en-US"/>
          </a:p>
        </p:txBody>
      </p:sp>
      <p:pic>
        <p:nvPicPr>
          <p:cNvPr id="8" name="图片 7">
            <a:extLst>
              <a:ext uri="{FF2B5EF4-FFF2-40B4-BE49-F238E27FC236}">
                <a16:creationId xmlns:a16="http://schemas.microsoft.com/office/drawing/2014/main" id="{FD8F0812-9E40-43FA-BD93-A0AB68F5524C}"/>
              </a:ext>
            </a:extLst>
          </p:cNvPr>
          <p:cNvPicPr>
            <a:picLocks noChangeAspect="1"/>
          </p:cNvPicPr>
          <p:nvPr/>
        </p:nvPicPr>
        <p:blipFill>
          <a:blip r:embed="rId2"/>
          <a:stretch>
            <a:fillRect/>
          </a:stretch>
        </p:blipFill>
        <p:spPr>
          <a:xfrm>
            <a:off x="4572000" y="1676401"/>
            <a:ext cx="4495800" cy="4657724"/>
          </a:xfrm>
          <a:prstGeom prst="rect">
            <a:avLst/>
          </a:prstGeom>
        </p:spPr>
      </p:pic>
    </p:spTree>
    <p:extLst>
      <p:ext uri="{BB962C8B-B14F-4D97-AF65-F5344CB8AC3E}">
        <p14:creationId xmlns:p14="http://schemas.microsoft.com/office/powerpoint/2010/main" val="4723716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9CA8937-5F67-43A8-B92A-8D51005E2B17}"/>
              </a:ext>
            </a:extLst>
          </p:cNvPr>
          <p:cNvSpPr>
            <a:spLocks noGrp="1"/>
          </p:cNvSpPr>
          <p:nvPr>
            <p:ph type="title"/>
          </p:nvPr>
        </p:nvSpPr>
        <p:spPr/>
        <p:txBody>
          <a:bodyPr/>
          <a:lstStyle/>
          <a:p>
            <a:r>
              <a:rPr lang="en-US" altLang="zh-CN" dirty="0">
                <a:latin typeface="Arial" panose="020B0604020202020204" pitchFamily="34" charset="0"/>
                <a:cs typeface="Arial" panose="020B0604020202020204" pitchFamily="34" charset="0"/>
              </a:rPr>
              <a:t>Summary</a:t>
            </a:r>
            <a:endParaRPr lang="zh-CN" altLang="en-US" dirty="0"/>
          </a:p>
        </p:txBody>
      </p:sp>
      <p:sp>
        <p:nvSpPr>
          <p:cNvPr id="3" name="内容占位符 2">
            <a:extLst>
              <a:ext uri="{FF2B5EF4-FFF2-40B4-BE49-F238E27FC236}">
                <a16:creationId xmlns:a16="http://schemas.microsoft.com/office/drawing/2014/main" id="{DB27F60E-8693-475C-94F4-CEF4CBD63D77}"/>
              </a:ext>
            </a:extLst>
          </p:cNvPr>
          <p:cNvSpPr>
            <a:spLocks noGrp="1"/>
          </p:cNvSpPr>
          <p:nvPr>
            <p:ph idx="1"/>
          </p:nvPr>
        </p:nvSpPr>
        <p:spPr>
          <a:xfrm>
            <a:off x="685800" y="1752600"/>
            <a:ext cx="8001000" cy="4114800"/>
          </a:xfrm>
        </p:spPr>
        <p:txBody>
          <a:bodyPr/>
          <a:lstStyle/>
          <a:p>
            <a:pPr marL="324000">
              <a:spcBef>
                <a:spcPts val="1200"/>
              </a:spcBef>
              <a:buFont typeface="Wingdings" panose="05000000000000000000" pitchFamily="2" charset="2"/>
              <a:buChar char="p"/>
            </a:pPr>
            <a:r>
              <a:rPr lang="en-US" altLang="zh-CN" sz="1600" dirty="0">
                <a:ea typeface="Malgun Gothic" panose="020B0503020000020004" pitchFamily="34" charset="-127"/>
              </a:rPr>
              <a:t>QoS Data frames corresponding to the latency sensitive traffic  may have different urgencies for the delivery due to OBSS interference and/or increased burst traffic out of schedule especially in heavily loaded BSS</a:t>
            </a:r>
          </a:p>
          <a:p>
            <a:pPr marL="324000">
              <a:spcBef>
                <a:spcPts val="1200"/>
              </a:spcBef>
              <a:buFont typeface="Wingdings" panose="05000000000000000000" pitchFamily="2" charset="2"/>
              <a:buChar char="p"/>
            </a:pPr>
            <a:r>
              <a:rPr lang="en-US" altLang="zh-CN" sz="1600" dirty="0"/>
              <a:t>Urgency-based BSRP/BSR can help to ensure more urgent QoS data frames for latency sensitive traffic are firstly scheduled for delivery.</a:t>
            </a:r>
          </a:p>
          <a:p>
            <a:pPr marL="324000" indent="285750" algn="just">
              <a:spcBef>
                <a:spcPts val="1200"/>
              </a:spcBef>
              <a:buFont typeface="Wingdings" panose="05000000000000000000" pitchFamily="2" charset="2"/>
              <a:buChar char="Ø"/>
            </a:pPr>
            <a:r>
              <a:rPr lang="en-US" altLang="zh-CN" sz="1600" b="0" kern="1200" dirty="0"/>
              <a:t>For scenario of latency sensitive  traffic with periodic pattern: more urgent QoS data frames of the traffic are firstly delivered during a R-TWT SP even in the heavily loaded BSS with OBSS interference. </a:t>
            </a:r>
          </a:p>
          <a:p>
            <a:pPr marL="324000" indent="285750" algn="just">
              <a:spcBef>
                <a:spcPts val="1200"/>
              </a:spcBef>
              <a:buFont typeface="Wingdings" panose="05000000000000000000" pitchFamily="2" charset="2"/>
              <a:buChar char="Ø"/>
            </a:pPr>
            <a:r>
              <a:rPr lang="en-US" altLang="zh-CN" sz="1600" b="0" kern="1200" dirty="0"/>
              <a:t>For scenario of event-based latency sensitive traffic with non-periodic pattern: AP can immediately know the urgency-based BSR information for the latency sensitive traffic from non-AP STAs before the schedule of its delivery.</a:t>
            </a:r>
            <a:endParaRPr lang="zh-CN" altLang="en-US" sz="1600" b="0" kern="1200" dirty="0"/>
          </a:p>
          <a:p>
            <a:endParaRPr lang="en-US" altLang="zh-CN" sz="1600" kern="1200" dirty="0">
              <a:solidFill>
                <a:schemeClr val="tx2"/>
              </a:solidFill>
            </a:endParaRPr>
          </a:p>
          <a:p>
            <a:endParaRPr lang="en-US" altLang="zh-CN" sz="1600" kern="1200" dirty="0">
              <a:solidFill>
                <a:schemeClr val="tx2"/>
              </a:solidFill>
            </a:endParaRPr>
          </a:p>
          <a:p>
            <a:endParaRPr lang="zh-CN" altLang="en-US" sz="1600" dirty="0"/>
          </a:p>
        </p:txBody>
      </p:sp>
      <p:sp>
        <p:nvSpPr>
          <p:cNvPr id="4" name="页脚占位符 3">
            <a:extLst>
              <a:ext uri="{FF2B5EF4-FFF2-40B4-BE49-F238E27FC236}">
                <a16:creationId xmlns:a16="http://schemas.microsoft.com/office/drawing/2014/main" id="{CFE04527-2AD4-4DBB-A130-88A6C5E265EA}"/>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D89D4FB5-6190-44A4-948A-AAE975B62C45}"/>
              </a:ext>
            </a:extLst>
          </p:cNvPr>
          <p:cNvSpPr>
            <a:spLocks noGrp="1"/>
          </p:cNvSpPr>
          <p:nvPr>
            <p:ph type="sldNum" sz="quarter" idx="12"/>
          </p:nvPr>
        </p:nvSpPr>
        <p:spPr/>
        <p:txBody>
          <a:bodyPr/>
          <a:lstStyle/>
          <a:p>
            <a:r>
              <a:rPr lang="en-US" altLang="en-US"/>
              <a:t>Slide </a:t>
            </a:r>
            <a:fld id="{0FF88134-36A3-492E-B6B5-2F4703E76746}" type="slidenum">
              <a:rPr lang="en-US" altLang="en-US" smtClean="0"/>
              <a:t>11</a:t>
            </a:fld>
            <a:endParaRPr lang="en-US" altLang="en-US"/>
          </a:p>
        </p:txBody>
      </p:sp>
    </p:spTree>
    <p:extLst>
      <p:ext uri="{BB962C8B-B14F-4D97-AF65-F5344CB8AC3E}">
        <p14:creationId xmlns:p14="http://schemas.microsoft.com/office/powerpoint/2010/main" val="28400550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a:t>Reference</a:t>
            </a:r>
          </a:p>
        </p:txBody>
      </p:sp>
      <p:sp>
        <p:nvSpPr>
          <p:cNvPr id="3" name="Content Placeholder 2"/>
          <p:cNvSpPr>
            <a:spLocks noGrp="1"/>
          </p:cNvSpPr>
          <p:nvPr>
            <p:ph idx="1"/>
          </p:nvPr>
        </p:nvSpPr>
        <p:spPr>
          <a:xfrm>
            <a:off x="609600" y="1600199"/>
            <a:ext cx="7848600" cy="4267201"/>
          </a:xfrm>
        </p:spPr>
        <p:txBody>
          <a:bodyPr>
            <a:noAutofit/>
          </a:bodyPr>
          <a:lstStyle/>
          <a:p>
            <a:pPr marL="0" indent="0">
              <a:buNone/>
            </a:pPr>
            <a:r>
              <a:rPr lang="en-US" altLang="zh-CN" sz="2000" b="0" dirty="0"/>
              <a:t>[1] IEEE 802.11be Draft 3.0</a:t>
            </a:r>
          </a:p>
          <a:p>
            <a:pPr marL="0" indent="0">
              <a:buNone/>
            </a:pPr>
            <a:r>
              <a:rPr lang="en-US" altLang="zh-CN" sz="2000" b="0" dirty="0"/>
              <a:t>[2] </a:t>
            </a:r>
            <a:r>
              <a:rPr lang="en-GB" altLang="zh-CN" sz="2000" b="0" dirty="0"/>
              <a:t>IEEE 802.11-22/1919r4, </a:t>
            </a:r>
            <a:r>
              <a:rPr lang="en-US" altLang="ja-JP" sz="2000" b="0" dirty="0"/>
              <a:t>Considerations on UHR PAR and KPIs</a:t>
            </a:r>
            <a:endParaRPr lang="en-US" altLang="zh-CN" sz="2000" b="0" dirty="0"/>
          </a:p>
          <a:p>
            <a:pPr marL="0" indent="0">
              <a:buNone/>
            </a:pPr>
            <a:r>
              <a:rPr lang="en-US" altLang="zh-CN" sz="2000" b="0" dirty="0"/>
              <a:t>[3] IEEE </a:t>
            </a:r>
            <a:r>
              <a:rPr lang="en-GB" altLang="zh-CN" sz="2000" b="0" dirty="0"/>
              <a:t>802.11-23/0028r6</a:t>
            </a:r>
            <a:r>
              <a:rPr lang="zh-CN" altLang="en-US" sz="2000" b="0" dirty="0"/>
              <a:t>，</a:t>
            </a:r>
            <a:r>
              <a:rPr lang="en-US" altLang="en-US" sz="2000" b="0" dirty="0"/>
              <a:t>PAR discussion</a:t>
            </a:r>
            <a:endParaRPr lang="en-US" altLang="zh-CN" sz="2000" b="0" dirty="0"/>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t>12</a:t>
            </a:fld>
            <a:endParaRPr lang="en-US" altLang="en-US"/>
          </a:p>
        </p:txBody>
      </p:sp>
      <p:sp>
        <p:nvSpPr>
          <p:cNvPr id="6" name="文本框 5"/>
          <p:cNvSpPr txBox="1"/>
          <p:nvPr/>
        </p:nvSpPr>
        <p:spPr>
          <a:xfrm>
            <a:off x="7174230" y="6475730"/>
            <a:ext cx="1444625" cy="274320"/>
          </a:xfrm>
          <a:prstGeom prst="rect">
            <a:avLst/>
          </a:prstGeom>
          <a:noFill/>
        </p:spPr>
        <p:txBody>
          <a:bodyPr wrap="none" rtlCol="0" anchor="t">
            <a:spAutoFit/>
          </a:bodyPr>
          <a:lstStyle/>
          <a:p>
            <a:r>
              <a:rPr lang="en-US" altLang="ko-KR" dirty="0">
                <a:sym typeface="+mn-ea"/>
              </a:rPr>
              <a:t>Liuming Lu (OPPO)</a:t>
            </a:r>
            <a:endParaRPr lang="zh-CN"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399" cy="914400"/>
          </a:xfrm>
        </p:spPr>
        <p:txBody>
          <a:bodyPr/>
          <a:lstStyle/>
          <a:p>
            <a:r>
              <a:rPr lang="en-US" altLang="zh-CN" dirty="0">
                <a:latin typeface="Arial" panose="020B0604020202020204" pitchFamily="34" charset="0"/>
                <a:cs typeface="Arial" panose="020B0604020202020204" pitchFamily="34" charset="0"/>
              </a:rPr>
              <a:t>SP</a:t>
            </a:r>
            <a:endParaRPr lang="en-SG"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r>
              <a:rPr lang="en-US" altLang="en-US"/>
              <a:t>Slide </a:t>
            </a:r>
            <a:fld id="{BAA79A68-64D1-4CCC-816B-FF3FB7B89AE4}" type="slidenum">
              <a:rPr lang="en-US" altLang="en-US" smtClean="0"/>
              <a:t>13</a:t>
            </a:fld>
            <a:endParaRPr lang="en-US" altLang="en-US"/>
          </a:p>
        </p:txBody>
      </p:sp>
      <p:sp>
        <p:nvSpPr>
          <p:cNvPr id="10" name="TextBox 9"/>
          <p:cNvSpPr txBox="1"/>
          <p:nvPr/>
        </p:nvSpPr>
        <p:spPr>
          <a:xfrm>
            <a:off x="600074" y="1676400"/>
            <a:ext cx="8086726" cy="1323439"/>
          </a:xfrm>
          <a:prstGeom prst="rect">
            <a:avLst/>
          </a:prstGeom>
          <a:noFill/>
        </p:spPr>
        <p:txBody>
          <a:bodyPr wrap="square" rtlCol="0">
            <a:spAutoFit/>
          </a:bodyPr>
          <a:lstStyle/>
          <a:p>
            <a:pPr marL="287655" indent="-287655" algn="just">
              <a:buFont typeface="Wingdings" panose="05000000000000000000" pitchFamily="2" charset="2"/>
              <a:buChar char="q"/>
            </a:pPr>
            <a:r>
              <a:rPr lang="en-US" altLang="zh-CN" sz="2000" b="1" dirty="0">
                <a:solidFill>
                  <a:schemeClr val="tx2"/>
                </a:solidFill>
              </a:rPr>
              <a:t>SP : Do you support to specify urgency-based BSRP (U-BSRP) and Urgency-based BSR (U-BSR) for UHR?</a:t>
            </a:r>
            <a:endParaRPr lang="zh-CN" altLang="zh-CN" sz="2000" b="1" dirty="0">
              <a:solidFill>
                <a:schemeClr val="tx2"/>
              </a:solidFill>
            </a:endParaRPr>
          </a:p>
          <a:p>
            <a:r>
              <a:rPr lang="en-US" altLang="zh-CN" sz="2000" dirty="0"/>
              <a:t> </a:t>
            </a:r>
            <a:endParaRPr lang="zh-CN" altLang="zh-CN" sz="2000" dirty="0"/>
          </a:p>
          <a:p>
            <a:pPr marL="287655" indent="-287655" algn="just">
              <a:buFont typeface="Wingdings" panose="05000000000000000000" pitchFamily="2" charset="2"/>
              <a:buChar char="q"/>
            </a:pPr>
            <a:endParaRPr lang="en-US" sz="2000" dirty="0">
              <a:solidFill>
                <a:schemeClr val="tx2"/>
              </a:solidFill>
            </a:endParaRPr>
          </a:p>
        </p:txBody>
      </p:sp>
      <p:sp>
        <p:nvSpPr>
          <p:cNvPr id="5" name="文本框 4"/>
          <p:cNvSpPr txBox="1"/>
          <p:nvPr/>
        </p:nvSpPr>
        <p:spPr>
          <a:xfrm>
            <a:off x="7174230" y="6475730"/>
            <a:ext cx="1444625" cy="274320"/>
          </a:xfrm>
          <a:prstGeom prst="rect">
            <a:avLst/>
          </a:prstGeom>
          <a:noFill/>
        </p:spPr>
        <p:txBody>
          <a:bodyPr wrap="none" rtlCol="0" anchor="t">
            <a:spAutoFit/>
          </a:bodyPr>
          <a:lstStyle/>
          <a:p>
            <a:r>
              <a:rPr lang="en-US" altLang="ko-KR" dirty="0">
                <a:sym typeface="+mn-ea"/>
              </a:rPr>
              <a:t>Liuming Lu (OPPO)</a:t>
            </a:r>
            <a:endParaRPr lang="zh-CN" altLang="en-US"/>
          </a:p>
        </p:txBody>
      </p:sp>
    </p:spTree>
    <p:extLst>
      <p:ext uri="{BB962C8B-B14F-4D97-AF65-F5344CB8AC3E}">
        <p14:creationId xmlns:p14="http://schemas.microsoft.com/office/powerpoint/2010/main" val="29086694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6E009AB-F195-4A7E-83AF-8BC44D804865}"/>
              </a:ext>
            </a:extLst>
          </p:cNvPr>
          <p:cNvSpPr>
            <a:spLocks noGrp="1"/>
          </p:cNvSpPr>
          <p:nvPr>
            <p:ph type="title"/>
          </p:nvPr>
        </p:nvSpPr>
        <p:spPr/>
        <p:txBody>
          <a:bodyPr/>
          <a:lstStyle/>
          <a:p>
            <a:r>
              <a:rPr lang="en-US" altLang="zh-CN" dirty="0"/>
              <a:t>Introduction</a:t>
            </a:r>
            <a:endParaRPr lang="zh-CN" altLang="en-US" dirty="0"/>
          </a:p>
        </p:txBody>
      </p:sp>
      <p:sp>
        <p:nvSpPr>
          <p:cNvPr id="3" name="内容占位符 2">
            <a:extLst>
              <a:ext uri="{FF2B5EF4-FFF2-40B4-BE49-F238E27FC236}">
                <a16:creationId xmlns:a16="http://schemas.microsoft.com/office/drawing/2014/main" id="{BFF00DFE-F453-4056-9D27-4C723CD3DC38}"/>
              </a:ext>
            </a:extLst>
          </p:cNvPr>
          <p:cNvSpPr>
            <a:spLocks noGrp="1"/>
          </p:cNvSpPr>
          <p:nvPr>
            <p:ph idx="1"/>
          </p:nvPr>
        </p:nvSpPr>
        <p:spPr>
          <a:xfrm>
            <a:off x="701964" y="1752600"/>
            <a:ext cx="8061036" cy="4114800"/>
          </a:xfrm>
        </p:spPr>
        <p:txBody>
          <a:bodyPr/>
          <a:lstStyle/>
          <a:p>
            <a:pPr>
              <a:buFont typeface="Wingdings" panose="05000000000000000000" pitchFamily="2" charset="2"/>
              <a:buChar char="p"/>
            </a:pPr>
            <a:r>
              <a:rPr lang="en-US" altLang="zh-CN" sz="1600" dirty="0"/>
              <a:t>11be has taken great effort to define features for</a:t>
            </a:r>
            <a:r>
              <a:rPr lang="en-US" altLang="ja-JP" sz="1600" dirty="0"/>
              <a:t> improved worst case latency and jitter, such restricted TWT</a:t>
            </a:r>
          </a:p>
          <a:p>
            <a:r>
              <a:rPr lang="en-US" altLang="zh-CN" sz="1600" b="0" dirty="0"/>
              <a:t>Use cases: </a:t>
            </a:r>
            <a:r>
              <a:rPr lang="en-US" altLang="ja-JP" sz="1600" b="0" dirty="0"/>
              <a:t>virtual reality or augmented reality, gaming, remote office and cloud computing</a:t>
            </a:r>
          </a:p>
          <a:p>
            <a:r>
              <a:rPr lang="en-US" altLang="zh-CN" sz="1600" b="0" dirty="0"/>
              <a:t>Traffic characteristics: typically shows periodic pattern with burst arrival of packets in each interval (the traffic is referred to as latency sensitive traffic in 11be).[1]</a:t>
            </a:r>
          </a:p>
          <a:p>
            <a:r>
              <a:rPr lang="en-US" altLang="ja-JP" sz="1600" b="0" dirty="0"/>
              <a:t>The features are beneficial especially for the delivery of the schedulable traffic at </a:t>
            </a:r>
            <a:r>
              <a:rPr lang="en-US" altLang="zh-CN" sz="1600" b="0" dirty="0">
                <a:solidFill>
                  <a:srgbClr val="FF0000"/>
                </a:solidFill>
              </a:rPr>
              <a:t>lightly loaded BSS with less OBSS interference</a:t>
            </a:r>
          </a:p>
          <a:p>
            <a:endParaRPr lang="en-US" altLang="ja-JP" sz="1600" b="0" dirty="0"/>
          </a:p>
          <a:p>
            <a:pPr>
              <a:buFont typeface="Wingdings" panose="05000000000000000000" pitchFamily="2" charset="2"/>
              <a:buChar char="p"/>
            </a:pPr>
            <a:r>
              <a:rPr lang="en-GB" altLang="zh-CN" sz="1600" dirty="0"/>
              <a:t>UHR takes enhanced latency improvement with high reliability as one of main </a:t>
            </a:r>
            <a:r>
              <a:rPr lang="en-US" altLang="zh-CN" sz="1600" dirty="0"/>
              <a:t>Objectives/KPIs</a:t>
            </a:r>
          </a:p>
          <a:p>
            <a:r>
              <a:rPr lang="en-US" altLang="zh-CN" sz="1600" b="0" dirty="0"/>
              <a:t>Use cases to be extended: </a:t>
            </a:r>
            <a:r>
              <a:rPr lang="en-US" altLang="ja-JP" sz="1600" b="0" dirty="0"/>
              <a:t>robotics and industrial automation for industrial IoT, logistics, and smart agriculture</a:t>
            </a:r>
          </a:p>
          <a:p>
            <a:r>
              <a:rPr lang="en-US" altLang="zh-CN" sz="1600" b="0" dirty="0"/>
              <a:t>Traffic characteristics to be considered: not limited to periodic pattern, </a:t>
            </a:r>
            <a:r>
              <a:rPr lang="en-US" altLang="zh-CN" sz="1600" b="0" dirty="0">
                <a:solidFill>
                  <a:srgbClr val="FF0000"/>
                </a:solidFill>
              </a:rPr>
              <a:t>may include event-based low-latency traffic which is hard to schedule</a:t>
            </a:r>
          </a:p>
          <a:p>
            <a:r>
              <a:rPr lang="en-US" altLang="zh-CN" sz="1600" b="0" dirty="0"/>
              <a:t>Scenarios to be extended: improving tail latency and jitter compared to 802.11be including scenarios of overlapping Basic Service Sets (BSSs) and mobility between BSSs.[2]</a:t>
            </a:r>
            <a:endParaRPr lang="zh-CN" altLang="zh-CN" sz="1600" b="0" dirty="0"/>
          </a:p>
        </p:txBody>
      </p:sp>
      <p:sp>
        <p:nvSpPr>
          <p:cNvPr id="4" name="页脚占位符 3">
            <a:extLst>
              <a:ext uri="{FF2B5EF4-FFF2-40B4-BE49-F238E27FC236}">
                <a16:creationId xmlns:a16="http://schemas.microsoft.com/office/drawing/2014/main" id="{B7429FE6-F2E6-4B35-938D-65673A7B39DB}"/>
              </a:ext>
            </a:extLst>
          </p:cNvPr>
          <p:cNvSpPr>
            <a:spLocks noGrp="1"/>
          </p:cNvSpPr>
          <p:nvPr>
            <p:ph type="ftr" sz="quarter" idx="11"/>
          </p:nvPr>
        </p:nvSpPr>
        <p:spPr/>
        <p:txBody>
          <a:bodyPr/>
          <a:lstStyle/>
          <a:p>
            <a:pPr>
              <a:defRPr/>
            </a:pPr>
            <a:r>
              <a:rPr lang="en-US" altLang="ko-KR" dirty="0">
                <a:sym typeface="+mn-ea"/>
              </a:rPr>
              <a:t>Liuming Lu (OPPO)</a:t>
            </a:r>
            <a:endParaRPr lang="en-US" dirty="0"/>
          </a:p>
        </p:txBody>
      </p:sp>
      <p:sp>
        <p:nvSpPr>
          <p:cNvPr id="5" name="灯片编号占位符 4">
            <a:extLst>
              <a:ext uri="{FF2B5EF4-FFF2-40B4-BE49-F238E27FC236}">
                <a16:creationId xmlns:a16="http://schemas.microsoft.com/office/drawing/2014/main" id="{7EE9F67D-F5D2-4B09-90CF-894F7C0FF4B9}"/>
              </a:ext>
            </a:extLst>
          </p:cNvPr>
          <p:cNvSpPr>
            <a:spLocks noGrp="1"/>
          </p:cNvSpPr>
          <p:nvPr>
            <p:ph type="sldNum" sz="quarter" idx="12"/>
          </p:nvPr>
        </p:nvSpPr>
        <p:spPr/>
        <p:txBody>
          <a:bodyPr/>
          <a:lstStyle/>
          <a:p>
            <a:r>
              <a:rPr lang="en-US" altLang="en-US"/>
              <a:t>Slide </a:t>
            </a:r>
            <a:fld id="{0FF88134-36A3-492E-B6B5-2F4703E76746}" type="slidenum">
              <a:rPr lang="en-US" altLang="en-US" smtClean="0"/>
              <a:t>2</a:t>
            </a:fld>
            <a:endParaRPr lang="en-US" altLang="en-US"/>
          </a:p>
        </p:txBody>
      </p:sp>
    </p:spTree>
    <p:extLst>
      <p:ext uri="{BB962C8B-B14F-4D97-AF65-F5344CB8AC3E}">
        <p14:creationId xmlns:p14="http://schemas.microsoft.com/office/powerpoint/2010/main" val="4284206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7DD72EF-0068-4123-A079-D20D3EC710C4}"/>
              </a:ext>
            </a:extLst>
          </p:cNvPr>
          <p:cNvSpPr>
            <a:spLocks noGrp="1"/>
          </p:cNvSpPr>
          <p:nvPr>
            <p:ph type="title"/>
          </p:nvPr>
        </p:nvSpPr>
        <p:spPr/>
        <p:txBody>
          <a:bodyPr/>
          <a:lstStyle/>
          <a:p>
            <a:r>
              <a:rPr lang="en-US" altLang="zh-CN" dirty="0"/>
              <a:t>Limitations of existing features for reducing latency</a:t>
            </a:r>
            <a:endParaRPr lang="zh-CN" altLang="en-US" dirty="0"/>
          </a:p>
        </p:txBody>
      </p:sp>
      <p:sp>
        <p:nvSpPr>
          <p:cNvPr id="3" name="内容占位符 2">
            <a:extLst>
              <a:ext uri="{FF2B5EF4-FFF2-40B4-BE49-F238E27FC236}">
                <a16:creationId xmlns:a16="http://schemas.microsoft.com/office/drawing/2014/main" id="{C8F162E4-3685-450C-B75F-0C055BD6CA8B}"/>
              </a:ext>
            </a:extLst>
          </p:cNvPr>
          <p:cNvSpPr>
            <a:spLocks noGrp="1"/>
          </p:cNvSpPr>
          <p:nvPr>
            <p:ph idx="1"/>
          </p:nvPr>
        </p:nvSpPr>
        <p:spPr>
          <a:xfrm>
            <a:off x="685800" y="1830387"/>
            <a:ext cx="8305800" cy="4494213"/>
          </a:xfrm>
        </p:spPr>
        <p:txBody>
          <a:bodyPr/>
          <a:lstStyle/>
          <a:p>
            <a:pPr>
              <a:buFont typeface="Wingdings" panose="05000000000000000000" pitchFamily="2" charset="2"/>
              <a:buChar char="p"/>
            </a:pPr>
            <a:r>
              <a:rPr lang="en-US" altLang="zh-CN" sz="1400" dirty="0"/>
              <a:t>According to currently specified R-TWT operation, the</a:t>
            </a:r>
            <a:r>
              <a:rPr lang="zh-CN" altLang="en-US" sz="1400" dirty="0"/>
              <a:t> </a:t>
            </a:r>
            <a:r>
              <a:rPr lang="en-US" altLang="zh-CN" sz="1400" dirty="0"/>
              <a:t>QoS Data frames belonging to specific R-TWT DL/UL TIDs for member R-TWT scheduled STAs during r-TWT SPs are first scheduled for delivery. </a:t>
            </a:r>
          </a:p>
          <a:p>
            <a:pPr indent="285750" algn="just">
              <a:buFont typeface="Wingdings" panose="05000000000000000000" pitchFamily="2" charset="2"/>
              <a:buChar char="Ø"/>
            </a:pPr>
            <a:r>
              <a:rPr lang="en-US" altLang="zh-CN" sz="1400" b="0" kern="1200" dirty="0"/>
              <a:t>R-TWT SPs need to be negotiated in advanced between non-AP STA and AP</a:t>
            </a:r>
          </a:p>
          <a:p>
            <a:pPr indent="285750" algn="just">
              <a:buFont typeface="Wingdings" panose="05000000000000000000" pitchFamily="2" charset="2"/>
              <a:buChar char="Ø"/>
            </a:pPr>
            <a:r>
              <a:rPr lang="en-US" altLang="zh-CN" sz="1400" b="0" kern="1200" dirty="0"/>
              <a:t>AP schedule the QoS Data frames for low latency traffic based on </a:t>
            </a:r>
          </a:p>
          <a:p>
            <a:pPr marL="628650" indent="266700" algn="just">
              <a:buFont typeface="Arial" panose="020B0604020202020204" pitchFamily="34" charset="0"/>
              <a:buChar char="•"/>
              <a:tabLst>
                <a:tab pos="360363" algn="l"/>
              </a:tabLst>
            </a:pPr>
            <a:r>
              <a:rPr lang="en-US" altLang="zh-CN" sz="1400" b="0" kern="1200" dirty="0"/>
              <a:t>whether the STA is a member R-TWT scheduled STA, </a:t>
            </a:r>
          </a:p>
          <a:p>
            <a:pPr marL="628650" indent="266700" algn="just">
              <a:buFont typeface="Arial" panose="020B0604020202020204" pitchFamily="34" charset="0"/>
              <a:buChar char="•"/>
              <a:tabLst>
                <a:tab pos="360363" algn="l"/>
              </a:tabLst>
            </a:pPr>
            <a:r>
              <a:rPr lang="en-US" altLang="zh-CN" sz="1400" b="0" kern="1200" dirty="0"/>
              <a:t>whether the QoS Data frames is belonging to R-TWT DL/UL TIDs</a:t>
            </a:r>
          </a:p>
          <a:p>
            <a:pPr marL="628650" indent="266700" algn="just">
              <a:buFont typeface="Arial" panose="020B0604020202020204" pitchFamily="34" charset="0"/>
              <a:buChar char="•"/>
              <a:tabLst>
                <a:tab pos="360363" algn="l"/>
              </a:tabLst>
            </a:pPr>
            <a:r>
              <a:rPr lang="en-US" altLang="zh-CN" sz="1400" b="0" kern="1200" dirty="0"/>
              <a:t>expected QoS requirement (such as delay bound) of the traffic provided at the negotiation stage with QoS characteristics element if SCS streams is established</a:t>
            </a:r>
          </a:p>
          <a:p>
            <a:pPr marL="628650" indent="266700" algn="just">
              <a:buFont typeface="Arial" panose="020B0604020202020204" pitchFamily="34" charset="0"/>
              <a:buChar char="•"/>
              <a:tabLst>
                <a:tab pos="360363" algn="l"/>
              </a:tabLst>
            </a:pPr>
            <a:r>
              <a:rPr lang="en-US" altLang="zh-CN" sz="1400" b="0" kern="1200" dirty="0"/>
              <a:t>Buffer status information by BSRP/BSR (AC/TID-based)</a:t>
            </a:r>
          </a:p>
          <a:p>
            <a:pPr>
              <a:buFont typeface="Wingdings" panose="05000000000000000000" pitchFamily="2" charset="2"/>
              <a:buChar char="p"/>
            </a:pPr>
            <a:r>
              <a:rPr lang="en-US" altLang="zh-CN" sz="1400" dirty="0"/>
              <a:t>Current mechanism cannot dynamically and precisely obtain the urgencies of low latency traffic for the delivery</a:t>
            </a:r>
            <a:r>
              <a:rPr lang="en-GB" altLang="zh-CN" sz="1400" dirty="0"/>
              <a:t>, which would result that </a:t>
            </a:r>
            <a:r>
              <a:rPr lang="en-US" altLang="zh-CN" sz="1400" dirty="0"/>
              <a:t>the MSDUs pending for urgent transmission can not be delivered timely.</a:t>
            </a:r>
            <a:endParaRPr lang="en-GB" altLang="zh-CN" sz="1400" dirty="0"/>
          </a:p>
          <a:p>
            <a:pPr indent="285750" algn="just">
              <a:buFont typeface="Wingdings" panose="05000000000000000000" pitchFamily="2" charset="2"/>
              <a:buChar char="Ø"/>
            </a:pPr>
            <a:r>
              <a:rPr lang="en-US" altLang="zh-CN" sz="1400" b="0" kern="1200" dirty="0">
                <a:solidFill>
                  <a:srgbClr val="FF0000"/>
                </a:solidFill>
              </a:rPr>
              <a:t>the urgency for the delivery of MSDUs refers to whether the delay bound for the MSDU(s) has expired or is about to expire</a:t>
            </a:r>
            <a:r>
              <a:rPr lang="en-US" altLang="zh-CN" sz="1400" b="0" kern="1200" dirty="0"/>
              <a:t>.</a:t>
            </a:r>
          </a:p>
          <a:p>
            <a:pPr indent="285750" algn="just">
              <a:buFont typeface="Wingdings" panose="05000000000000000000" pitchFamily="2" charset="2"/>
              <a:buChar char="Ø"/>
            </a:pPr>
            <a:r>
              <a:rPr lang="en-US" altLang="zh-CN" sz="1400" b="0" kern="1200" dirty="0"/>
              <a:t>MSDUs corresponding to different low latency traffic may have different requirements for delay bound.</a:t>
            </a:r>
          </a:p>
          <a:p>
            <a:pPr indent="285750" algn="just">
              <a:buFont typeface="Wingdings" panose="05000000000000000000" pitchFamily="2" charset="2"/>
              <a:buChar char="Ø"/>
            </a:pPr>
            <a:r>
              <a:rPr lang="en-US" altLang="zh-CN" sz="1400" b="0" kern="1200" dirty="0"/>
              <a:t>the urgency for the delivery of MSDUs would change dynamically according to the network conditions and whether the BSS is heavily loaded</a:t>
            </a:r>
          </a:p>
          <a:p>
            <a:pPr indent="285750" algn="just">
              <a:buFont typeface="Wingdings" panose="05000000000000000000" pitchFamily="2" charset="2"/>
              <a:buChar char="Ø"/>
            </a:pPr>
            <a:r>
              <a:rPr lang="en-US" altLang="zh-CN" sz="1400" b="0" dirty="0"/>
              <a:t>The negotiation of R-TWT SPs would take some time which is not negligible, and for event-based low-latency traffic it is hard to schedule</a:t>
            </a:r>
            <a:endParaRPr lang="en-US" altLang="zh-CN" sz="1400" b="0" kern="1200" dirty="0"/>
          </a:p>
          <a:p>
            <a:pPr indent="285750" algn="just">
              <a:buFont typeface="Wingdings" panose="05000000000000000000" pitchFamily="2" charset="2"/>
              <a:buChar char="Ø"/>
            </a:pPr>
            <a:endParaRPr lang="en-US" altLang="zh-CN" sz="1400" b="0" kern="1200" dirty="0"/>
          </a:p>
          <a:p>
            <a:pPr indent="285750" algn="just">
              <a:buFont typeface="Wingdings" panose="05000000000000000000" pitchFamily="2" charset="2"/>
              <a:buChar char="Ø"/>
            </a:pPr>
            <a:endParaRPr lang="zh-CN" altLang="en-US" sz="1400" b="0" kern="1200" dirty="0"/>
          </a:p>
        </p:txBody>
      </p:sp>
      <p:sp>
        <p:nvSpPr>
          <p:cNvPr id="4" name="页脚占位符 3">
            <a:extLst>
              <a:ext uri="{FF2B5EF4-FFF2-40B4-BE49-F238E27FC236}">
                <a16:creationId xmlns:a16="http://schemas.microsoft.com/office/drawing/2014/main" id="{E89A118C-7291-4CB5-9C35-1AC1D6A15ABB}"/>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754F7FE8-7E75-404A-8566-8C4C5F7B5B13}"/>
              </a:ext>
            </a:extLst>
          </p:cNvPr>
          <p:cNvSpPr>
            <a:spLocks noGrp="1"/>
          </p:cNvSpPr>
          <p:nvPr>
            <p:ph type="sldNum" sz="quarter" idx="12"/>
          </p:nvPr>
        </p:nvSpPr>
        <p:spPr/>
        <p:txBody>
          <a:bodyPr/>
          <a:lstStyle/>
          <a:p>
            <a:r>
              <a:rPr lang="en-US" altLang="en-US"/>
              <a:t>Slide </a:t>
            </a:r>
            <a:fld id="{0FF88134-36A3-492E-B6B5-2F4703E76746}" type="slidenum">
              <a:rPr lang="en-US" altLang="en-US" smtClean="0"/>
              <a:t>3</a:t>
            </a:fld>
            <a:endParaRPr lang="en-US" altLang="en-US"/>
          </a:p>
        </p:txBody>
      </p:sp>
    </p:spTree>
    <p:extLst>
      <p:ext uri="{BB962C8B-B14F-4D97-AF65-F5344CB8AC3E}">
        <p14:creationId xmlns:p14="http://schemas.microsoft.com/office/powerpoint/2010/main" val="18246448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EDFA944-C2CC-4B4D-9AB2-9AB02B4141A5}"/>
              </a:ext>
            </a:extLst>
          </p:cNvPr>
          <p:cNvSpPr>
            <a:spLocks noGrp="1"/>
          </p:cNvSpPr>
          <p:nvPr>
            <p:ph type="title"/>
          </p:nvPr>
        </p:nvSpPr>
        <p:spPr/>
        <p:txBody>
          <a:bodyPr/>
          <a:lstStyle/>
          <a:p>
            <a:r>
              <a:rPr lang="en-US" altLang="zh-CN" dirty="0"/>
              <a:t>Scenario example</a:t>
            </a:r>
            <a:endParaRPr lang="zh-CN" altLang="en-US" dirty="0"/>
          </a:p>
        </p:txBody>
      </p:sp>
      <p:sp>
        <p:nvSpPr>
          <p:cNvPr id="3" name="内容占位符 2">
            <a:extLst>
              <a:ext uri="{FF2B5EF4-FFF2-40B4-BE49-F238E27FC236}">
                <a16:creationId xmlns:a16="http://schemas.microsoft.com/office/drawing/2014/main" id="{16BE151B-BE12-4A42-A5BE-CFB13E0BE6FC}"/>
              </a:ext>
            </a:extLst>
          </p:cNvPr>
          <p:cNvSpPr>
            <a:spLocks noGrp="1"/>
          </p:cNvSpPr>
          <p:nvPr>
            <p:ph idx="1"/>
          </p:nvPr>
        </p:nvSpPr>
        <p:spPr>
          <a:xfrm>
            <a:off x="692798" y="1678870"/>
            <a:ext cx="8070201" cy="4721930"/>
          </a:xfrm>
        </p:spPr>
        <p:txBody>
          <a:bodyPr/>
          <a:lstStyle/>
          <a:p>
            <a:pPr>
              <a:buFont typeface="Wingdings" panose="05000000000000000000" pitchFamily="2" charset="2"/>
              <a:buChar char="p"/>
            </a:pPr>
            <a:r>
              <a:rPr lang="en-US" altLang="zh-CN" sz="1400" b="0" dirty="0"/>
              <a:t>Use cases: HD video, </a:t>
            </a:r>
            <a:r>
              <a:rPr lang="en-US" altLang="ja-JP" sz="1400" b="0" dirty="0"/>
              <a:t>virtual reality or augmented reality </a:t>
            </a:r>
          </a:p>
          <a:p>
            <a:pPr>
              <a:buFont typeface="Wingdings" panose="05000000000000000000" pitchFamily="2" charset="2"/>
              <a:buChar char="p"/>
            </a:pPr>
            <a:r>
              <a:rPr lang="en-US" altLang="zh-CN" sz="1400" b="0" dirty="0"/>
              <a:t>Traffic characteristics: periodic pattern, relatively easy to predetermine the QoS characteristics (such as service start time, delay bound, mean date rate, etc.) at the negotiation stage, </a:t>
            </a:r>
            <a:r>
              <a:rPr lang="en-US" altLang="zh-CN" sz="1400" b="0" dirty="0">
                <a:solidFill>
                  <a:srgbClr val="FF0000"/>
                </a:solidFill>
              </a:rPr>
              <a:t>but the actual values of the QoS parameters may fluctuate in a limited range during the delivery of the traffic</a:t>
            </a:r>
          </a:p>
          <a:p>
            <a:pPr>
              <a:buFont typeface="Wingdings" panose="05000000000000000000" pitchFamily="2" charset="2"/>
              <a:buChar char="p"/>
            </a:pPr>
            <a:r>
              <a:rPr lang="en-US" altLang="zh-CN" sz="1400" b="0" dirty="0"/>
              <a:t>Current mechanism: an EHT STA establishes SCS stream with an EHT AP by transmitting an SCS Request frame containing a </a:t>
            </a:r>
            <a:r>
              <a:rPr lang="en-US" altLang="zh-CN" sz="1400" b="0" dirty="0">
                <a:solidFill>
                  <a:srgbClr val="FF0000"/>
                </a:solidFill>
              </a:rPr>
              <a:t>QoS Characteristics element</a:t>
            </a:r>
            <a:r>
              <a:rPr lang="en-US" altLang="zh-CN" sz="1400" b="0" dirty="0"/>
              <a:t>, which includes a set of parameters defines the characteristics and QoS expectations of a requested traffic flow, such as </a:t>
            </a:r>
            <a:r>
              <a:rPr lang="en-US" altLang="zh-CN" sz="1400" b="0" dirty="0">
                <a:solidFill>
                  <a:srgbClr val="FF0000"/>
                </a:solidFill>
              </a:rPr>
              <a:t>Delay Bound, Minimum Data Rate, Mean Data Rate</a:t>
            </a:r>
            <a:r>
              <a:rPr lang="en-US" altLang="zh-CN" sz="1400" b="0" dirty="0"/>
              <a:t>, etc.</a:t>
            </a:r>
          </a:p>
          <a:p>
            <a:pPr>
              <a:buFont typeface="Wingdings" panose="05000000000000000000" pitchFamily="2" charset="2"/>
              <a:buChar char="p"/>
            </a:pPr>
            <a:r>
              <a:rPr lang="en-US" altLang="zh-CN" sz="1400" b="0" dirty="0"/>
              <a:t>As a reference for the AP’s scheduling the QoS Characteristics element just gives the </a:t>
            </a:r>
            <a:r>
              <a:rPr lang="en-US" altLang="zh-CN" sz="1400" b="0" dirty="0">
                <a:solidFill>
                  <a:srgbClr val="FF0000"/>
                </a:solidFill>
              </a:rPr>
              <a:t>rough</a:t>
            </a:r>
            <a:r>
              <a:rPr lang="en-US" altLang="zh-CN" sz="1400" b="0" dirty="0"/>
              <a:t> data rate of the traffic. For a typical video traffic the real-time </a:t>
            </a:r>
            <a:r>
              <a:rPr lang="en-US" altLang="zh-CN" sz="1400" b="0" dirty="0">
                <a:solidFill>
                  <a:srgbClr val="FF0000"/>
                </a:solidFill>
              </a:rPr>
              <a:t>bitrate fluctuates </a:t>
            </a:r>
            <a:r>
              <a:rPr lang="en-US" altLang="zh-CN" sz="1400" b="0" dirty="0"/>
              <a:t>between the minimum bitrate and the maximum bitrate, and the difference is non-negligible.</a:t>
            </a:r>
            <a:endParaRPr lang="zh-CN" altLang="en-US" sz="1400" b="0" dirty="0"/>
          </a:p>
        </p:txBody>
      </p:sp>
      <p:sp>
        <p:nvSpPr>
          <p:cNvPr id="4" name="页脚占位符 3">
            <a:extLst>
              <a:ext uri="{FF2B5EF4-FFF2-40B4-BE49-F238E27FC236}">
                <a16:creationId xmlns:a16="http://schemas.microsoft.com/office/drawing/2014/main" id="{54F54064-6894-4E55-AF5D-A25F3F9B3D42}"/>
              </a:ext>
            </a:extLst>
          </p:cNvPr>
          <p:cNvSpPr>
            <a:spLocks noGrp="1"/>
          </p:cNvSpPr>
          <p:nvPr>
            <p:ph type="ftr" sz="quarter" idx="11"/>
          </p:nvPr>
        </p:nvSpPr>
        <p:spPr/>
        <p:txBody>
          <a:bodyPr/>
          <a:lstStyle/>
          <a:p>
            <a:pPr>
              <a:defRPr/>
            </a:pPr>
            <a:r>
              <a:rPr lang="en-US" altLang="ko-KR" dirty="0">
                <a:sym typeface="+mn-ea"/>
              </a:rPr>
              <a:t>Liuming Lu (OPPO)</a:t>
            </a:r>
            <a:endParaRPr lang="en-US" dirty="0"/>
          </a:p>
        </p:txBody>
      </p:sp>
      <p:sp>
        <p:nvSpPr>
          <p:cNvPr id="5" name="灯片编号占位符 4">
            <a:extLst>
              <a:ext uri="{FF2B5EF4-FFF2-40B4-BE49-F238E27FC236}">
                <a16:creationId xmlns:a16="http://schemas.microsoft.com/office/drawing/2014/main" id="{03FC92EB-6591-4028-ACD4-C4205A29D8B8}"/>
              </a:ext>
            </a:extLst>
          </p:cNvPr>
          <p:cNvSpPr>
            <a:spLocks noGrp="1"/>
          </p:cNvSpPr>
          <p:nvPr>
            <p:ph type="sldNum" sz="quarter" idx="12"/>
          </p:nvPr>
        </p:nvSpPr>
        <p:spPr/>
        <p:txBody>
          <a:bodyPr/>
          <a:lstStyle/>
          <a:p>
            <a:r>
              <a:rPr lang="en-US" altLang="en-US"/>
              <a:t>Slide </a:t>
            </a:r>
            <a:fld id="{0FF88134-36A3-492E-B6B5-2F4703E76746}" type="slidenum">
              <a:rPr lang="en-US" altLang="en-US" smtClean="0"/>
              <a:t>4</a:t>
            </a:fld>
            <a:endParaRPr lang="en-US" altLang="en-US"/>
          </a:p>
        </p:txBody>
      </p:sp>
      <p:pic>
        <p:nvPicPr>
          <p:cNvPr id="6" name="图片 5">
            <a:extLst>
              <a:ext uri="{FF2B5EF4-FFF2-40B4-BE49-F238E27FC236}">
                <a16:creationId xmlns:a16="http://schemas.microsoft.com/office/drawing/2014/main" id="{FCDF6AF8-3FAF-4B69-B202-66201ACFCD3B}"/>
              </a:ext>
            </a:extLst>
          </p:cNvPr>
          <p:cNvPicPr>
            <a:picLocks noChangeAspect="1"/>
          </p:cNvPicPr>
          <p:nvPr/>
        </p:nvPicPr>
        <p:blipFill>
          <a:blip r:embed="rId2"/>
          <a:stretch>
            <a:fillRect/>
          </a:stretch>
        </p:blipFill>
        <p:spPr>
          <a:xfrm>
            <a:off x="564309" y="4267200"/>
            <a:ext cx="3702891" cy="1532215"/>
          </a:xfrm>
          <a:prstGeom prst="rect">
            <a:avLst/>
          </a:prstGeom>
        </p:spPr>
      </p:pic>
      <p:sp>
        <p:nvSpPr>
          <p:cNvPr id="7" name="文本框 6">
            <a:extLst>
              <a:ext uri="{FF2B5EF4-FFF2-40B4-BE49-F238E27FC236}">
                <a16:creationId xmlns:a16="http://schemas.microsoft.com/office/drawing/2014/main" id="{2FE0BA89-C261-4973-97F0-16B921CC85B6}"/>
              </a:ext>
            </a:extLst>
          </p:cNvPr>
          <p:cNvSpPr txBox="1"/>
          <p:nvPr/>
        </p:nvSpPr>
        <p:spPr>
          <a:xfrm>
            <a:off x="457200" y="5874028"/>
            <a:ext cx="3726802" cy="461665"/>
          </a:xfrm>
          <a:prstGeom prst="rect">
            <a:avLst/>
          </a:prstGeom>
          <a:noFill/>
        </p:spPr>
        <p:txBody>
          <a:bodyPr wrap="square" rtlCol="0">
            <a:spAutoFit/>
          </a:bodyPr>
          <a:lstStyle/>
          <a:p>
            <a:pPr algn="ctr"/>
            <a:r>
              <a:rPr lang="en-US" altLang="zh-CN" dirty="0"/>
              <a:t>Figure. The minimum, average, and maximum bitrates of a typical video stream</a:t>
            </a:r>
            <a:endParaRPr lang="zh-CN" altLang="en-US" dirty="0"/>
          </a:p>
        </p:txBody>
      </p:sp>
      <p:pic>
        <p:nvPicPr>
          <p:cNvPr id="8" name="图片 7">
            <a:extLst>
              <a:ext uri="{FF2B5EF4-FFF2-40B4-BE49-F238E27FC236}">
                <a16:creationId xmlns:a16="http://schemas.microsoft.com/office/drawing/2014/main" id="{5AD3DAD4-DA91-4B79-8C88-2A0C9A4A24BB}"/>
              </a:ext>
            </a:extLst>
          </p:cNvPr>
          <p:cNvPicPr>
            <a:picLocks noChangeAspect="1"/>
          </p:cNvPicPr>
          <p:nvPr/>
        </p:nvPicPr>
        <p:blipFill>
          <a:blip r:embed="rId3"/>
          <a:stretch>
            <a:fillRect/>
          </a:stretch>
        </p:blipFill>
        <p:spPr>
          <a:xfrm>
            <a:off x="4421089" y="4267200"/>
            <a:ext cx="4428067" cy="1729093"/>
          </a:xfrm>
          <a:prstGeom prst="rect">
            <a:avLst/>
          </a:prstGeom>
        </p:spPr>
      </p:pic>
      <p:sp>
        <p:nvSpPr>
          <p:cNvPr id="9" name="矩形 8">
            <a:extLst>
              <a:ext uri="{FF2B5EF4-FFF2-40B4-BE49-F238E27FC236}">
                <a16:creationId xmlns:a16="http://schemas.microsoft.com/office/drawing/2014/main" id="{0FD08148-34AD-4161-902B-2BBBF631FC8B}"/>
              </a:ext>
            </a:extLst>
          </p:cNvPr>
          <p:cNvSpPr/>
          <p:nvPr/>
        </p:nvSpPr>
        <p:spPr bwMode="auto">
          <a:xfrm>
            <a:off x="7696200" y="4267200"/>
            <a:ext cx="1152956" cy="609600"/>
          </a:xfrm>
          <a:prstGeom prst="rect">
            <a:avLst/>
          </a:prstGeom>
          <a:noFill/>
          <a:ln w="25400" cap="flat" cmpd="sng" algn="ctr">
            <a:solidFill>
              <a:srgbClr val="FF0000"/>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
        <p:nvSpPr>
          <p:cNvPr id="10" name="矩形 9">
            <a:extLst>
              <a:ext uri="{FF2B5EF4-FFF2-40B4-BE49-F238E27FC236}">
                <a16:creationId xmlns:a16="http://schemas.microsoft.com/office/drawing/2014/main" id="{C0947C36-3B66-4F1D-9EA9-097A44BBA1F4}"/>
              </a:ext>
            </a:extLst>
          </p:cNvPr>
          <p:cNvSpPr/>
          <p:nvPr/>
        </p:nvSpPr>
        <p:spPr bwMode="auto">
          <a:xfrm>
            <a:off x="5715000" y="5026730"/>
            <a:ext cx="619556" cy="554182"/>
          </a:xfrm>
          <a:prstGeom prst="rect">
            <a:avLst/>
          </a:prstGeom>
          <a:noFill/>
          <a:ln w="25400" cap="flat" cmpd="sng" algn="ctr">
            <a:solidFill>
              <a:srgbClr val="FF0000"/>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8617997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7024B1D-564E-4CD8-81F5-7AE9A8AA90D8}"/>
              </a:ext>
            </a:extLst>
          </p:cNvPr>
          <p:cNvSpPr>
            <a:spLocks noGrp="1"/>
          </p:cNvSpPr>
          <p:nvPr>
            <p:ph type="title"/>
          </p:nvPr>
        </p:nvSpPr>
        <p:spPr/>
        <p:txBody>
          <a:bodyPr/>
          <a:lstStyle/>
          <a:p>
            <a:r>
              <a:rPr lang="en-US" altLang="zh-CN" dirty="0"/>
              <a:t>Scenario example</a:t>
            </a:r>
            <a:endParaRPr lang="zh-CN" altLang="en-US" dirty="0"/>
          </a:p>
        </p:txBody>
      </p:sp>
      <p:sp>
        <p:nvSpPr>
          <p:cNvPr id="3" name="内容占位符 2">
            <a:extLst>
              <a:ext uri="{FF2B5EF4-FFF2-40B4-BE49-F238E27FC236}">
                <a16:creationId xmlns:a16="http://schemas.microsoft.com/office/drawing/2014/main" id="{345FC6E3-97D8-4CDB-8D2C-2A366D7B7271}"/>
              </a:ext>
            </a:extLst>
          </p:cNvPr>
          <p:cNvSpPr>
            <a:spLocks noGrp="1"/>
          </p:cNvSpPr>
          <p:nvPr>
            <p:ph idx="1"/>
          </p:nvPr>
        </p:nvSpPr>
        <p:spPr>
          <a:xfrm>
            <a:off x="533399" y="1569143"/>
            <a:ext cx="8458201" cy="4833722"/>
          </a:xfrm>
        </p:spPr>
        <p:txBody>
          <a:bodyPr/>
          <a:lstStyle/>
          <a:p>
            <a:pPr algn="just">
              <a:buFont typeface="Wingdings" panose="05000000000000000000" pitchFamily="2" charset="2"/>
              <a:buChar char="p"/>
            </a:pPr>
            <a:r>
              <a:rPr lang="en-US" altLang="zh-CN" sz="1400" b="0" dirty="0">
                <a:ea typeface="Malgun Gothic" panose="020B0503020000020004" pitchFamily="34" charset="-127"/>
              </a:rPr>
              <a:t>Issue: for the delivery of latency sensitive traffic during a particular  r-TWT SP the QoS Data frames corresponding to the latency sensitive traffic may have different QoS requirements </a:t>
            </a:r>
            <a:r>
              <a:rPr lang="en-US" altLang="zh-CN" sz="1400" dirty="0">
                <a:solidFill>
                  <a:srgbClr val="FF0000"/>
                </a:solidFill>
                <a:ea typeface="Malgun Gothic" panose="020B0503020000020004" pitchFamily="34" charset="-127"/>
              </a:rPr>
              <a:t>due to OBSS interference and/or increased burst traffic out of schedule especially in heavily loaded BSS</a:t>
            </a:r>
            <a:r>
              <a:rPr lang="en-US" altLang="zh-CN" sz="1400" b="0" dirty="0">
                <a:ea typeface="Malgun Gothic" panose="020B0503020000020004" pitchFamily="34" charset="-127"/>
              </a:rPr>
              <a:t>, which means that the urgencies for the delivery of the different data frames may </a:t>
            </a:r>
            <a:r>
              <a:rPr lang="en-US" altLang="zh-CN" sz="1400" dirty="0">
                <a:solidFill>
                  <a:srgbClr val="FF0000"/>
                </a:solidFill>
                <a:ea typeface="Malgun Gothic" panose="020B0503020000020004" pitchFamily="34" charset="-127"/>
              </a:rPr>
              <a:t>change dynamically</a:t>
            </a:r>
            <a:r>
              <a:rPr lang="en-US" altLang="zh-CN" sz="1400" b="0" dirty="0">
                <a:ea typeface="Malgun Gothic" panose="020B0503020000020004" pitchFamily="34" charset="-127"/>
              </a:rPr>
              <a:t>. </a:t>
            </a:r>
            <a:endParaRPr lang="zh-CN" altLang="en-US" sz="1400" b="0" dirty="0">
              <a:ea typeface="Malgun Gothic" panose="020B0503020000020004" pitchFamily="34" charset="-127"/>
            </a:endParaRPr>
          </a:p>
        </p:txBody>
      </p:sp>
      <p:sp>
        <p:nvSpPr>
          <p:cNvPr id="4" name="页脚占位符 3">
            <a:extLst>
              <a:ext uri="{FF2B5EF4-FFF2-40B4-BE49-F238E27FC236}">
                <a16:creationId xmlns:a16="http://schemas.microsoft.com/office/drawing/2014/main" id="{09CCB32A-2A96-4C26-927F-270AE8D26911}"/>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6C1694D1-90DD-44F6-8C4D-82CA70B24591}"/>
              </a:ext>
            </a:extLst>
          </p:cNvPr>
          <p:cNvSpPr>
            <a:spLocks noGrp="1"/>
          </p:cNvSpPr>
          <p:nvPr>
            <p:ph type="sldNum" sz="quarter" idx="12"/>
          </p:nvPr>
        </p:nvSpPr>
        <p:spPr/>
        <p:txBody>
          <a:bodyPr/>
          <a:lstStyle/>
          <a:p>
            <a:r>
              <a:rPr lang="en-US" altLang="en-US"/>
              <a:t>Slide </a:t>
            </a:r>
            <a:fld id="{0FF88134-36A3-492E-B6B5-2F4703E76746}" type="slidenum">
              <a:rPr lang="en-US" altLang="en-US" smtClean="0"/>
              <a:t>5</a:t>
            </a:fld>
            <a:endParaRPr lang="en-US" altLang="en-US"/>
          </a:p>
        </p:txBody>
      </p:sp>
      <p:pic>
        <p:nvPicPr>
          <p:cNvPr id="6" name="图片 5">
            <a:extLst>
              <a:ext uri="{FF2B5EF4-FFF2-40B4-BE49-F238E27FC236}">
                <a16:creationId xmlns:a16="http://schemas.microsoft.com/office/drawing/2014/main" id="{40A3EE30-6AAA-4330-9068-64AFD21B5BAA}"/>
              </a:ext>
            </a:extLst>
          </p:cNvPr>
          <p:cNvPicPr>
            <a:picLocks noChangeAspect="1"/>
          </p:cNvPicPr>
          <p:nvPr/>
        </p:nvPicPr>
        <p:blipFill>
          <a:blip r:embed="rId2"/>
          <a:stretch>
            <a:fillRect/>
          </a:stretch>
        </p:blipFill>
        <p:spPr>
          <a:xfrm>
            <a:off x="5839691" y="3954009"/>
            <a:ext cx="2971801" cy="793057"/>
          </a:xfrm>
          <a:prstGeom prst="rect">
            <a:avLst/>
          </a:prstGeom>
        </p:spPr>
      </p:pic>
      <p:pic>
        <p:nvPicPr>
          <p:cNvPr id="9" name="图片 8">
            <a:extLst>
              <a:ext uri="{FF2B5EF4-FFF2-40B4-BE49-F238E27FC236}">
                <a16:creationId xmlns:a16="http://schemas.microsoft.com/office/drawing/2014/main" id="{CD5D9FC0-C0D9-4FA0-8049-A0D111976768}"/>
              </a:ext>
            </a:extLst>
          </p:cNvPr>
          <p:cNvPicPr>
            <a:picLocks noChangeAspect="1"/>
          </p:cNvPicPr>
          <p:nvPr/>
        </p:nvPicPr>
        <p:blipFill>
          <a:blip r:embed="rId3"/>
          <a:stretch>
            <a:fillRect/>
          </a:stretch>
        </p:blipFill>
        <p:spPr>
          <a:xfrm>
            <a:off x="720436" y="2626707"/>
            <a:ext cx="5333999" cy="3776158"/>
          </a:xfrm>
          <a:prstGeom prst="rect">
            <a:avLst/>
          </a:prstGeom>
        </p:spPr>
      </p:pic>
      <p:sp>
        <p:nvSpPr>
          <p:cNvPr id="7" name="矩形 6">
            <a:extLst>
              <a:ext uri="{FF2B5EF4-FFF2-40B4-BE49-F238E27FC236}">
                <a16:creationId xmlns:a16="http://schemas.microsoft.com/office/drawing/2014/main" id="{BD9DABDA-AE1D-43BA-B07A-9DA45760DC01}"/>
              </a:ext>
            </a:extLst>
          </p:cNvPr>
          <p:cNvSpPr/>
          <p:nvPr/>
        </p:nvSpPr>
        <p:spPr>
          <a:xfrm>
            <a:off x="5885873" y="5242972"/>
            <a:ext cx="3105728" cy="707886"/>
          </a:xfrm>
          <a:prstGeom prst="rect">
            <a:avLst/>
          </a:prstGeom>
        </p:spPr>
        <p:txBody>
          <a:bodyPr wrap="square">
            <a:spAutoFit/>
          </a:bodyPr>
          <a:lstStyle/>
          <a:p>
            <a:pPr marL="171450" indent="-171450">
              <a:buFont typeface="Wingdings" panose="05000000000000000000" pitchFamily="2" charset="2"/>
              <a:buChar char="Ø"/>
            </a:pPr>
            <a:r>
              <a:rPr lang="en-US" altLang="zh-CN" sz="1000" dirty="0"/>
              <a:t>BSRP/BSR frames don’t consider the urgency-based BSR information, </a:t>
            </a:r>
            <a:r>
              <a:rPr lang="en-US" altLang="zh-CN" sz="1000" dirty="0">
                <a:solidFill>
                  <a:srgbClr val="FF0000"/>
                </a:solidFill>
              </a:rPr>
              <a:t>which would lead to the imprecise scheduling of the delivery of the QoS data frames of latency sensitive traffic</a:t>
            </a:r>
            <a:r>
              <a:rPr lang="en-US" altLang="zh-CN" sz="1000" dirty="0"/>
              <a:t>.</a:t>
            </a:r>
          </a:p>
        </p:txBody>
      </p:sp>
      <p:cxnSp>
        <p:nvCxnSpPr>
          <p:cNvPr id="10" name="直接箭头连接符 9">
            <a:extLst>
              <a:ext uri="{FF2B5EF4-FFF2-40B4-BE49-F238E27FC236}">
                <a16:creationId xmlns:a16="http://schemas.microsoft.com/office/drawing/2014/main" id="{DEC124C5-1A1A-4F35-A977-68E371E7BE3E}"/>
              </a:ext>
            </a:extLst>
          </p:cNvPr>
          <p:cNvCxnSpPr/>
          <p:nvPr/>
        </p:nvCxnSpPr>
        <p:spPr bwMode="auto">
          <a:xfrm flipH="1">
            <a:off x="5791200" y="4747066"/>
            <a:ext cx="263235" cy="434534"/>
          </a:xfrm>
          <a:prstGeom prst="straightConnector1">
            <a:avLst/>
          </a:prstGeom>
          <a:solidFill>
            <a:schemeClr val="accent1"/>
          </a:solidFill>
          <a:ln w="12700" cap="flat" cmpd="sng" algn="ctr">
            <a:solidFill>
              <a:schemeClr val="tx1"/>
            </a:solidFill>
            <a:prstDash val="solid"/>
            <a:round/>
            <a:headEnd type="none" w="sm" len="sm"/>
            <a:tailEnd type="triangle"/>
          </a:ln>
        </p:spPr>
      </p:cxnSp>
    </p:spTree>
    <p:extLst>
      <p:ext uri="{BB962C8B-B14F-4D97-AF65-F5344CB8AC3E}">
        <p14:creationId xmlns:p14="http://schemas.microsoft.com/office/powerpoint/2010/main" val="12378260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E1F0F76-BE41-4F3D-AB08-B166BB20F083}"/>
              </a:ext>
            </a:extLst>
          </p:cNvPr>
          <p:cNvSpPr>
            <a:spLocks noGrp="1"/>
          </p:cNvSpPr>
          <p:nvPr>
            <p:ph type="title"/>
          </p:nvPr>
        </p:nvSpPr>
        <p:spPr/>
        <p:txBody>
          <a:bodyPr/>
          <a:lstStyle/>
          <a:p>
            <a:r>
              <a:rPr lang="en-US" altLang="zh-CN" dirty="0"/>
              <a:t>Candidate Urgency-based BSRP/BSR </a:t>
            </a:r>
            <a:endParaRPr lang="zh-CN" altLang="en-US" dirty="0"/>
          </a:p>
        </p:txBody>
      </p:sp>
      <p:sp>
        <p:nvSpPr>
          <p:cNvPr id="3" name="内容占位符 2">
            <a:extLst>
              <a:ext uri="{FF2B5EF4-FFF2-40B4-BE49-F238E27FC236}">
                <a16:creationId xmlns:a16="http://schemas.microsoft.com/office/drawing/2014/main" id="{C82C2113-3EA5-475F-A219-A7D52B1A5DFC}"/>
              </a:ext>
            </a:extLst>
          </p:cNvPr>
          <p:cNvSpPr>
            <a:spLocks noGrp="1"/>
          </p:cNvSpPr>
          <p:nvPr>
            <p:ph idx="1"/>
          </p:nvPr>
        </p:nvSpPr>
        <p:spPr>
          <a:xfrm>
            <a:off x="685800" y="1981200"/>
            <a:ext cx="8001000" cy="3810000"/>
          </a:xfrm>
        </p:spPr>
        <p:txBody>
          <a:bodyPr/>
          <a:lstStyle/>
          <a:p>
            <a:pPr>
              <a:buFont typeface="Wingdings" panose="05000000000000000000" pitchFamily="2" charset="2"/>
              <a:buChar char="p"/>
            </a:pPr>
            <a:r>
              <a:rPr lang="en-US" altLang="zh-CN" sz="1600" b="0" dirty="0"/>
              <a:t>Urgency-based BSR contains buffer status information of  latency sensitive  traffic including whether or the amount of the corresponding MSDU(s) or A-MSDU(s) pending for transmission of which the delay bound has expired or is about to expire for the traffic. BSRP is used by AP to trigger urgency-based BSR from non-AP STAs matching given conditions for QoS requirements.</a:t>
            </a:r>
          </a:p>
          <a:p>
            <a:pPr>
              <a:buFont typeface="Wingdings" panose="05000000000000000000" pitchFamily="2" charset="2"/>
              <a:buChar char="p"/>
            </a:pPr>
            <a:endParaRPr lang="en-US" altLang="zh-CN" sz="1600" b="0" dirty="0"/>
          </a:p>
          <a:p>
            <a:pPr>
              <a:buFont typeface="Wingdings" panose="05000000000000000000" pitchFamily="2" charset="2"/>
              <a:buChar char="p"/>
            </a:pPr>
            <a:r>
              <a:rPr lang="en-US" altLang="zh-CN" sz="1600" b="0" dirty="0"/>
              <a:t>Urgency-based BSRP/BSR can help to ensure more urgent QoS data frames for latency sensitive traffic are firstly scheduled for delivery.</a:t>
            </a:r>
          </a:p>
          <a:p>
            <a:pPr indent="285750" algn="just">
              <a:buFont typeface="Wingdings" panose="05000000000000000000" pitchFamily="2" charset="2"/>
              <a:buChar char="Ø"/>
            </a:pPr>
            <a:r>
              <a:rPr lang="en-US" altLang="zh-CN" sz="1600" b="0" kern="1200" dirty="0"/>
              <a:t>For scenario of latency sensitive  traffic with periodic pattern: more urgent QoS data frames of the traffic are firstly delivered during a restricted TWT SP even in the heavily loaded BSS with OBSS interference. </a:t>
            </a:r>
          </a:p>
          <a:p>
            <a:pPr indent="285750" algn="just">
              <a:buFont typeface="Wingdings" panose="05000000000000000000" pitchFamily="2" charset="2"/>
              <a:buChar char="Ø"/>
            </a:pPr>
            <a:r>
              <a:rPr lang="en-US" altLang="zh-CN" sz="1600" b="0" kern="1200" dirty="0"/>
              <a:t>For scenario of event-based latency sensitive traffic with non-periodic pattern: AP can immediately know the urgency-based BSR information for the latency sensitive traffic from non-AP STAs before the schedule of its delivery.</a:t>
            </a:r>
            <a:endParaRPr lang="zh-CN" altLang="en-US" sz="1600" b="0" kern="1200" dirty="0"/>
          </a:p>
        </p:txBody>
      </p:sp>
      <p:sp>
        <p:nvSpPr>
          <p:cNvPr id="4" name="页脚占位符 3">
            <a:extLst>
              <a:ext uri="{FF2B5EF4-FFF2-40B4-BE49-F238E27FC236}">
                <a16:creationId xmlns:a16="http://schemas.microsoft.com/office/drawing/2014/main" id="{D6C6D30F-0D50-48B9-B846-02FD2D1EE57D}"/>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3734A97C-0A67-44D1-A8CC-59851F489B3A}"/>
              </a:ext>
            </a:extLst>
          </p:cNvPr>
          <p:cNvSpPr>
            <a:spLocks noGrp="1"/>
          </p:cNvSpPr>
          <p:nvPr>
            <p:ph type="sldNum" sz="quarter" idx="12"/>
          </p:nvPr>
        </p:nvSpPr>
        <p:spPr/>
        <p:txBody>
          <a:bodyPr/>
          <a:lstStyle/>
          <a:p>
            <a:r>
              <a:rPr lang="en-US" altLang="en-US"/>
              <a:t>Slide </a:t>
            </a:r>
            <a:fld id="{0FF88134-36A3-492E-B6B5-2F4703E76746}" type="slidenum">
              <a:rPr lang="en-US" altLang="en-US" smtClean="0"/>
              <a:t>6</a:t>
            </a:fld>
            <a:endParaRPr lang="en-US" altLang="en-US"/>
          </a:p>
        </p:txBody>
      </p:sp>
    </p:spTree>
    <p:extLst>
      <p:ext uri="{BB962C8B-B14F-4D97-AF65-F5344CB8AC3E}">
        <p14:creationId xmlns:p14="http://schemas.microsoft.com/office/powerpoint/2010/main" val="2913798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2DEE5B1-FDD0-479F-ADC1-016BA75621F8}"/>
              </a:ext>
            </a:extLst>
          </p:cNvPr>
          <p:cNvSpPr>
            <a:spLocks noGrp="1"/>
          </p:cNvSpPr>
          <p:nvPr>
            <p:ph type="title"/>
          </p:nvPr>
        </p:nvSpPr>
        <p:spPr/>
        <p:txBody>
          <a:bodyPr/>
          <a:lstStyle/>
          <a:p>
            <a:r>
              <a:rPr lang="en-US" altLang="zh-CN" dirty="0"/>
              <a:t>Evaluation of urgency for delivery</a:t>
            </a:r>
            <a:endParaRPr lang="zh-CN" altLang="en-US" dirty="0"/>
          </a:p>
        </p:txBody>
      </p:sp>
      <p:sp>
        <p:nvSpPr>
          <p:cNvPr id="3" name="内容占位符 2">
            <a:extLst>
              <a:ext uri="{FF2B5EF4-FFF2-40B4-BE49-F238E27FC236}">
                <a16:creationId xmlns:a16="http://schemas.microsoft.com/office/drawing/2014/main" id="{9688E832-07A4-4BC0-A85A-37E177024AD0}"/>
              </a:ext>
            </a:extLst>
          </p:cNvPr>
          <p:cNvSpPr>
            <a:spLocks noGrp="1"/>
          </p:cNvSpPr>
          <p:nvPr>
            <p:ph idx="1"/>
          </p:nvPr>
        </p:nvSpPr>
        <p:spPr>
          <a:xfrm>
            <a:off x="381000" y="1733235"/>
            <a:ext cx="8458200" cy="1649556"/>
          </a:xfrm>
        </p:spPr>
        <p:txBody>
          <a:bodyPr/>
          <a:lstStyle/>
          <a:p>
            <a:pPr algn="just">
              <a:buFont typeface="Wingdings" panose="05000000000000000000" pitchFamily="2" charset="2"/>
              <a:buChar char="p"/>
            </a:pPr>
            <a:r>
              <a:rPr lang="en-US" altLang="zh-CN" sz="1400" dirty="0"/>
              <a:t>Evaluation of urgency for the delivery of an MSDU or A-MSDU based on delay bound </a:t>
            </a:r>
          </a:p>
          <a:p>
            <a:pPr indent="285750" algn="just">
              <a:buFont typeface="Wingdings" panose="05000000000000000000" pitchFamily="2" charset="2"/>
              <a:buChar char="Ø"/>
            </a:pPr>
            <a:r>
              <a:rPr lang="en-US" altLang="zh-CN" sz="1400" b="0" kern="1200" dirty="0"/>
              <a:t>TimetoDelayExpire(Time to delay expire): specifies the time duration from current time (T1) to the transmission delay expiration time (T2) for an MSDU or A-MSDU with the transmission requirement of delay bound belonging to a traffic flow</a:t>
            </a:r>
          </a:p>
          <a:p>
            <a:pPr marL="628650" indent="266700" algn="just">
              <a:buFont typeface="Arial" panose="020B0604020202020204" pitchFamily="34" charset="0"/>
              <a:buChar char="•"/>
              <a:tabLst>
                <a:tab pos="360363" algn="l"/>
              </a:tabLst>
            </a:pPr>
            <a:r>
              <a:rPr lang="en-US" altLang="zh-CN" sz="1400" b="0" kern="1200" dirty="0"/>
              <a:t>the transmission delay expiration time (T2) is the time marking the arrival of the MSDU, or the first MSDU of the MSDUs constituting an A-MSDU, at the local MAC sublayer from the local MAC SAP (T0) plus delay bound.</a:t>
            </a:r>
          </a:p>
          <a:p>
            <a:pPr algn="just">
              <a:buFont typeface="Wingdings" panose="05000000000000000000" pitchFamily="2" charset="2"/>
              <a:buChar char="l"/>
            </a:pPr>
            <a:endParaRPr lang="en-US" altLang="zh-CN" sz="1400" b="0" dirty="0">
              <a:solidFill>
                <a:srgbClr val="000000"/>
              </a:solidFill>
            </a:endParaRPr>
          </a:p>
          <a:p>
            <a:pPr algn="just">
              <a:buFont typeface="Wingdings" panose="05000000000000000000" pitchFamily="2" charset="2"/>
              <a:buChar char="l"/>
            </a:pPr>
            <a:endParaRPr lang="en-US" altLang="zh-CN" sz="1400" b="0" dirty="0"/>
          </a:p>
          <a:p>
            <a:pPr algn="just">
              <a:buFont typeface="Wingdings" panose="05000000000000000000" pitchFamily="2" charset="2"/>
              <a:buChar char="l"/>
            </a:pPr>
            <a:endParaRPr lang="zh-CN" altLang="en-US" sz="1400" b="0" dirty="0"/>
          </a:p>
        </p:txBody>
      </p:sp>
      <p:sp>
        <p:nvSpPr>
          <p:cNvPr id="4" name="页脚占位符 3">
            <a:extLst>
              <a:ext uri="{FF2B5EF4-FFF2-40B4-BE49-F238E27FC236}">
                <a16:creationId xmlns:a16="http://schemas.microsoft.com/office/drawing/2014/main" id="{F0ADFB23-B7AC-4429-95CB-6A9BF378A606}"/>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F079A537-6897-4491-9B76-8303855BEF23}"/>
              </a:ext>
            </a:extLst>
          </p:cNvPr>
          <p:cNvSpPr>
            <a:spLocks noGrp="1"/>
          </p:cNvSpPr>
          <p:nvPr>
            <p:ph type="sldNum" sz="quarter" idx="12"/>
          </p:nvPr>
        </p:nvSpPr>
        <p:spPr/>
        <p:txBody>
          <a:bodyPr/>
          <a:lstStyle/>
          <a:p>
            <a:r>
              <a:rPr lang="en-US" altLang="en-US"/>
              <a:t>Slide </a:t>
            </a:r>
            <a:fld id="{0FF88134-36A3-492E-B6B5-2F4703E76746}" type="slidenum">
              <a:rPr lang="en-US" altLang="en-US" smtClean="0"/>
              <a:t>7</a:t>
            </a:fld>
            <a:endParaRPr lang="en-US" altLang="en-US"/>
          </a:p>
        </p:txBody>
      </p:sp>
      <p:pic>
        <p:nvPicPr>
          <p:cNvPr id="10" name="图片 9">
            <a:extLst>
              <a:ext uri="{FF2B5EF4-FFF2-40B4-BE49-F238E27FC236}">
                <a16:creationId xmlns:a16="http://schemas.microsoft.com/office/drawing/2014/main" id="{14240915-6DC9-499B-B15C-61160452CDA0}"/>
              </a:ext>
            </a:extLst>
          </p:cNvPr>
          <p:cNvPicPr>
            <a:picLocks noChangeAspect="1"/>
          </p:cNvPicPr>
          <p:nvPr/>
        </p:nvPicPr>
        <p:blipFill>
          <a:blip r:embed="rId2"/>
          <a:stretch>
            <a:fillRect/>
          </a:stretch>
        </p:blipFill>
        <p:spPr>
          <a:xfrm>
            <a:off x="685800" y="3415293"/>
            <a:ext cx="3700752" cy="1594797"/>
          </a:xfrm>
          <a:prstGeom prst="rect">
            <a:avLst/>
          </a:prstGeom>
        </p:spPr>
      </p:pic>
      <p:pic>
        <p:nvPicPr>
          <p:cNvPr id="11" name="图片 10">
            <a:extLst>
              <a:ext uri="{FF2B5EF4-FFF2-40B4-BE49-F238E27FC236}">
                <a16:creationId xmlns:a16="http://schemas.microsoft.com/office/drawing/2014/main" id="{CC2BB001-91CA-4394-B523-010B7BDDA3F6}"/>
              </a:ext>
            </a:extLst>
          </p:cNvPr>
          <p:cNvPicPr>
            <a:picLocks noChangeAspect="1"/>
          </p:cNvPicPr>
          <p:nvPr/>
        </p:nvPicPr>
        <p:blipFill>
          <a:blip r:embed="rId3"/>
          <a:stretch>
            <a:fillRect/>
          </a:stretch>
        </p:blipFill>
        <p:spPr>
          <a:xfrm>
            <a:off x="4610100" y="3411027"/>
            <a:ext cx="4194514" cy="1518597"/>
          </a:xfrm>
          <a:prstGeom prst="rect">
            <a:avLst/>
          </a:prstGeom>
        </p:spPr>
      </p:pic>
      <p:sp>
        <p:nvSpPr>
          <p:cNvPr id="14" name="矩形 13">
            <a:extLst>
              <a:ext uri="{FF2B5EF4-FFF2-40B4-BE49-F238E27FC236}">
                <a16:creationId xmlns:a16="http://schemas.microsoft.com/office/drawing/2014/main" id="{934DF9D6-367E-48B8-ADA9-60DFDC075DBF}"/>
              </a:ext>
            </a:extLst>
          </p:cNvPr>
          <p:cNvSpPr/>
          <p:nvPr/>
        </p:nvSpPr>
        <p:spPr>
          <a:xfrm>
            <a:off x="759331" y="5010090"/>
            <a:ext cx="3470563" cy="400110"/>
          </a:xfrm>
          <a:prstGeom prst="rect">
            <a:avLst/>
          </a:prstGeom>
        </p:spPr>
        <p:txBody>
          <a:bodyPr wrap="square">
            <a:spAutoFit/>
          </a:bodyPr>
          <a:lstStyle/>
          <a:p>
            <a:pPr algn="ctr"/>
            <a:r>
              <a:rPr lang="en-US" altLang="zh-CN" sz="1000" b="1" dirty="0">
                <a:solidFill>
                  <a:srgbClr val="000000"/>
                </a:solidFill>
              </a:rPr>
              <a:t>a)A MSDU or A-MSDU with its transmission delay time having not expired</a:t>
            </a:r>
            <a:endParaRPr lang="zh-CN" altLang="en-US" sz="1000" dirty="0"/>
          </a:p>
        </p:txBody>
      </p:sp>
      <p:sp>
        <p:nvSpPr>
          <p:cNvPr id="15" name="矩形 14">
            <a:extLst>
              <a:ext uri="{FF2B5EF4-FFF2-40B4-BE49-F238E27FC236}">
                <a16:creationId xmlns:a16="http://schemas.microsoft.com/office/drawing/2014/main" id="{CD2E4774-E763-4C31-9D69-05BE6CC2B6F6}"/>
              </a:ext>
            </a:extLst>
          </p:cNvPr>
          <p:cNvSpPr/>
          <p:nvPr/>
        </p:nvSpPr>
        <p:spPr>
          <a:xfrm>
            <a:off x="5105400" y="5010090"/>
            <a:ext cx="3438525" cy="400110"/>
          </a:xfrm>
          <a:prstGeom prst="rect">
            <a:avLst/>
          </a:prstGeom>
        </p:spPr>
        <p:txBody>
          <a:bodyPr wrap="square">
            <a:spAutoFit/>
          </a:bodyPr>
          <a:lstStyle/>
          <a:p>
            <a:pPr algn="ctr"/>
            <a:r>
              <a:rPr lang="en-US" altLang="zh-CN" sz="1000" b="1" dirty="0">
                <a:solidFill>
                  <a:srgbClr val="000000"/>
                </a:solidFill>
              </a:rPr>
              <a:t>b)A MSDU or A-MSDU with its transmission delay time having expired</a:t>
            </a:r>
            <a:endParaRPr lang="zh-CN" altLang="en-US" sz="1000" b="1" dirty="0">
              <a:solidFill>
                <a:srgbClr val="000000"/>
              </a:solidFill>
            </a:endParaRPr>
          </a:p>
        </p:txBody>
      </p:sp>
      <p:sp>
        <p:nvSpPr>
          <p:cNvPr id="6" name="矩形 5">
            <a:extLst>
              <a:ext uri="{FF2B5EF4-FFF2-40B4-BE49-F238E27FC236}">
                <a16:creationId xmlns:a16="http://schemas.microsoft.com/office/drawing/2014/main" id="{E865A725-944A-476E-ADB0-26764A9CC9CF}"/>
              </a:ext>
            </a:extLst>
          </p:cNvPr>
          <p:cNvSpPr/>
          <p:nvPr/>
        </p:nvSpPr>
        <p:spPr>
          <a:xfrm>
            <a:off x="304800" y="5421745"/>
            <a:ext cx="8382001" cy="997196"/>
          </a:xfrm>
          <a:prstGeom prst="rect">
            <a:avLst/>
          </a:prstGeom>
        </p:spPr>
        <p:txBody>
          <a:bodyPr wrap="square">
            <a:spAutoFit/>
          </a:bodyPr>
          <a:lstStyle/>
          <a:p>
            <a:pPr marL="342900" indent="285750" algn="just" eaLnBrk="0" hangingPunct="0">
              <a:spcBef>
                <a:spcPct val="20000"/>
              </a:spcBef>
              <a:buFont typeface="Wingdings" panose="05000000000000000000" pitchFamily="2" charset="2"/>
              <a:buChar char="Ø"/>
            </a:pPr>
            <a:r>
              <a:rPr lang="en-US" altLang="zh-CN" sz="1400" dirty="0">
                <a:latin typeface="+mn-lt"/>
              </a:rPr>
              <a:t>for an MSDU or A-MSDU in the buffer if its transmission delay expiration time (T2) is later than the current time (T1), its transmission delay time has not expired (denoted as TimetoDelayExpire &gt; 0)</a:t>
            </a:r>
          </a:p>
          <a:p>
            <a:pPr marL="342900" indent="285750" algn="just" eaLnBrk="0" hangingPunct="0">
              <a:spcBef>
                <a:spcPct val="20000"/>
              </a:spcBef>
              <a:buFont typeface="Wingdings" panose="05000000000000000000" pitchFamily="2" charset="2"/>
              <a:buChar char="Ø"/>
            </a:pPr>
            <a:r>
              <a:rPr lang="en-US" altLang="zh-CN" sz="1400" dirty="0">
                <a:latin typeface="+mn-lt"/>
              </a:rPr>
              <a:t>for an MSDU or A-MSDU in the buffer if its transmission delay expiration time (T2) is equal to or earlier than the current time (T1), its transmission delay time has not expired (denoted as TimetoDelayExpire </a:t>
            </a:r>
            <a:r>
              <a:rPr lang="zh-CN" altLang="en-US" sz="1400" dirty="0">
                <a:latin typeface="+mn-lt"/>
              </a:rPr>
              <a:t>≤ </a:t>
            </a:r>
            <a:r>
              <a:rPr lang="en-US" altLang="zh-CN" sz="1400" dirty="0">
                <a:latin typeface="+mn-lt"/>
              </a:rPr>
              <a:t>0)</a:t>
            </a:r>
          </a:p>
        </p:txBody>
      </p:sp>
    </p:spTree>
    <p:extLst>
      <p:ext uri="{BB962C8B-B14F-4D97-AF65-F5344CB8AC3E}">
        <p14:creationId xmlns:p14="http://schemas.microsoft.com/office/powerpoint/2010/main" val="41240881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E4C36A3-088B-4A9D-9980-1E1AFE3BB165}"/>
              </a:ext>
            </a:extLst>
          </p:cNvPr>
          <p:cNvSpPr>
            <a:spLocks noGrp="1"/>
          </p:cNvSpPr>
          <p:nvPr>
            <p:ph type="title"/>
          </p:nvPr>
        </p:nvSpPr>
        <p:spPr/>
        <p:txBody>
          <a:bodyPr/>
          <a:lstStyle/>
          <a:p>
            <a:r>
              <a:rPr lang="en-US" altLang="zh-CN" dirty="0"/>
              <a:t>Evaluation of urgency for delivery</a:t>
            </a:r>
            <a:endParaRPr lang="zh-CN" altLang="en-US" dirty="0"/>
          </a:p>
        </p:txBody>
      </p:sp>
      <p:sp>
        <p:nvSpPr>
          <p:cNvPr id="3" name="内容占位符 2">
            <a:extLst>
              <a:ext uri="{FF2B5EF4-FFF2-40B4-BE49-F238E27FC236}">
                <a16:creationId xmlns:a16="http://schemas.microsoft.com/office/drawing/2014/main" id="{8E42111B-43BA-46C0-AAC2-DA3014CDDE10}"/>
              </a:ext>
            </a:extLst>
          </p:cNvPr>
          <p:cNvSpPr>
            <a:spLocks noGrp="1"/>
          </p:cNvSpPr>
          <p:nvPr>
            <p:ph idx="1"/>
          </p:nvPr>
        </p:nvSpPr>
        <p:spPr>
          <a:xfrm>
            <a:off x="685800" y="1706562"/>
            <a:ext cx="8014854" cy="914400"/>
          </a:xfrm>
        </p:spPr>
        <p:txBody>
          <a:bodyPr/>
          <a:lstStyle/>
          <a:p>
            <a:pPr>
              <a:buFont typeface="Wingdings" panose="05000000000000000000" pitchFamily="2" charset="2"/>
              <a:buChar char="p"/>
            </a:pPr>
            <a:r>
              <a:rPr lang="en-US" altLang="zh-CN" sz="1400" b="0" dirty="0"/>
              <a:t>The urgency for the delivery of MSDUs or A-MSDUs belonging to latency sensitive traffic for different STAs associated with an AP can be measured based on the parameter of TimetoDelayExpire  </a:t>
            </a:r>
            <a:endParaRPr lang="zh-CN" altLang="en-US" sz="1400" dirty="0"/>
          </a:p>
        </p:txBody>
      </p:sp>
      <p:sp>
        <p:nvSpPr>
          <p:cNvPr id="4" name="页脚占位符 3">
            <a:extLst>
              <a:ext uri="{FF2B5EF4-FFF2-40B4-BE49-F238E27FC236}">
                <a16:creationId xmlns:a16="http://schemas.microsoft.com/office/drawing/2014/main" id="{7A428B4F-440A-41E3-AD5E-78001A1E9777}"/>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F057AFF6-8CEB-4BCC-A464-9E12D802A49C}"/>
              </a:ext>
            </a:extLst>
          </p:cNvPr>
          <p:cNvSpPr>
            <a:spLocks noGrp="1"/>
          </p:cNvSpPr>
          <p:nvPr>
            <p:ph type="sldNum" sz="quarter" idx="12"/>
          </p:nvPr>
        </p:nvSpPr>
        <p:spPr/>
        <p:txBody>
          <a:bodyPr/>
          <a:lstStyle/>
          <a:p>
            <a:r>
              <a:rPr lang="en-US" altLang="en-US"/>
              <a:t>Slide </a:t>
            </a:r>
            <a:fld id="{0FF88134-36A3-492E-B6B5-2F4703E76746}" type="slidenum">
              <a:rPr lang="en-US" altLang="en-US" smtClean="0"/>
              <a:t>8</a:t>
            </a:fld>
            <a:endParaRPr lang="en-US" altLang="en-US"/>
          </a:p>
        </p:txBody>
      </p:sp>
      <p:pic>
        <p:nvPicPr>
          <p:cNvPr id="9" name="图片 8">
            <a:extLst>
              <a:ext uri="{FF2B5EF4-FFF2-40B4-BE49-F238E27FC236}">
                <a16:creationId xmlns:a16="http://schemas.microsoft.com/office/drawing/2014/main" id="{1950C471-4001-4AB7-9873-1D2C826B0230}"/>
              </a:ext>
            </a:extLst>
          </p:cNvPr>
          <p:cNvPicPr>
            <a:picLocks noChangeAspect="1"/>
          </p:cNvPicPr>
          <p:nvPr/>
        </p:nvPicPr>
        <p:blipFill>
          <a:blip r:embed="rId2"/>
          <a:stretch>
            <a:fillRect/>
          </a:stretch>
        </p:blipFill>
        <p:spPr>
          <a:xfrm>
            <a:off x="952500" y="2473244"/>
            <a:ext cx="6819900" cy="3527589"/>
          </a:xfrm>
          <a:prstGeom prst="rect">
            <a:avLst/>
          </a:prstGeom>
        </p:spPr>
      </p:pic>
      <p:sp>
        <p:nvSpPr>
          <p:cNvPr id="11" name="文本框 10">
            <a:extLst>
              <a:ext uri="{FF2B5EF4-FFF2-40B4-BE49-F238E27FC236}">
                <a16:creationId xmlns:a16="http://schemas.microsoft.com/office/drawing/2014/main" id="{61DA599B-86C3-4323-977C-593C2DCC0EEF}"/>
              </a:ext>
            </a:extLst>
          </p:cNvPr>
          <p:cNvSpPr txBox="1"/>
          <p:nvPr/>
        </p:nvSpPr>
        <p:spPr>
          <a:xfrm>
            <a:off x="1080654" y="6033700"/>
            <a:ext cx="7620000" cy="276999"/>
          </a:xfrm>
          <a:prstGeom prst="rect">
            <a:avLst/>
          </a:prstGeom>
          <a:noFill/>
        </p:spPr>
        <p:txBody>
          <a:bodyPr wrap="square" rtlCol="0">
            <a:spAutoFit/>
          </a:bodyPr>
          <a:lstStyle/>
          <a:p>
            <a:r>
              <a:rPr lang="en-US" altLang="zh-CN" dirty="0"/>
              <a:t>An example for measuring the urgency for the delivery of MSDUs or A-MSDUs at a specific time (current time) </a:t>
            </a:r>
            <a:endParaRPr lang="zh-CN" altLang="en-US" dirty="0"/>
          </a:p>
        </p:txBody>
      </p:sp>
      <p:sp>
        <p:nvSpPr>
          <p:cNvPr id="8" name="椭圆 7">
            <a:extLst>
              <a:ext uri="{FF2B5EF4-FFF2-40B4-BE49-F238E27FC236}">
                <a16:creationId xmlns:a16="http://schemas.microsoft.com/office/drawing/2014/main" id="{FD45AD94-C56D-44BE-AE0B-E6EBD7F08834}"/>
              </a:ext>
            </a:extLst>
          </p:cNvPr>
          <p:cNvSpPr/>
          <p:nvPr/>
        </p:nvSpPr>
        <p:spPr bwMode="auto">
          <a:xfrm>
            <a:off x="3352800" y="3563552"/>
            <a:ext cx="763587" cy="1601786"/>
          </a:xfrm>
          <a:prstGeom prst="ellipse">
            <a:avLst/>
          </a:prstGeom>
          <a:noFill/>
          <a:ln w="12700" cap="flat" cmpd="sng" algn="ctr">
            <a:solidFill>
              <a:srgbClr val="FF0000"/>
            </a:solidFill>
            <a:prstDash val="dash"/>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1" i="0" u="none" strike="noStrike" cap="none" normalizeH="0" baseline="0" dirty="0">
              <a:ln>
                <a:noFill/>
              </a:ln>
              <a:solidFill>
                <a:schemeClr val="tx1"/>
              </a:solidFill>
              <a:effectLst/>
              <a:latin typeface="Times New Roman" panose="02020603050405020304" pitchFamily="18" charset="0"/>
            </a:endParaRPr>
          </a:p>
        </p:txBody>
      </p:sp>
      <p:cxnSp>
        <p:nvCxnSpPr>
          <p:cNvPr id="13" name="直接箭头连接符 12">
            <a:extLst>
              <a:ext uri="{FF2B5EF4-FFF2-40B4-BE49-F238E27FC236}">
                <a16:creationId xmlns:a16="http://schemas.microsoft.com/office/drawing/2014/main" id="{812BE2ED-8C9B-4F20-A925-384FFE306BCF}"/>
              </a:ext>
            </a:extLst>
          </p:cNvPr>
          <p:cNvCxnSpPr>
            <a:cxnSpLocks/>
          </p:cNvCxnSpPr>
          <p:nvPr/>
        </p:nvCxnSpPr>
        <p:spPr bwMode="auto">
          <a:xfrm>
            <a:off x="5412797" y="4987176"/>
            <a:ext cx="690998" cy="178162"/>
          </a:xfrm>
          <a:prstGeom prst="straightConnector1">
            <a:avLst/>
          </a:prstGeom>
          <a:solidFill>
            <a:schemeClr val="accent1"/>
          </a:solidFill>
          <a:ln w="12700" cap="flat" cmpd="sng" algn="ctr">
            <a:solidFill>
              <a:srgbClr val="FF0000"/>
            </a:solidFill>
            <a:prstDash val="solid"/>
            <a:round/>
            <a:headEnd type="none" w="sm" len="sm"/>
            <a:tailEnd type="triangle"/>
          </a:ln>
        </p:spPr>
      </p:cxnSp>
      <p:sp>
        <p:nvSpPr>
          <p:cNvPr id="14" name="文本框 13">
            <a:extLst>
              <a:ext uri="{FF2B5EF4-FFF2-40B4-BE49-F238E27FC236}">
                <a16:creationId xmlns:a16="http://schemas.microsoft.com/office/drawing/2014/main" id="{C1BB3A98-C00E-4930-877F-D183D5076CC2}"/>
              </a:ext>
            </a:extLst>
          </p:cNvPr>
          <p:cNvSpPr txBox="1"/>
          <p:nvPr/>
        </p:nvSpPr>
        <p:spPr>
          <a:xfrm>
            <a:off x="602814" y="3429000"/>
            <a:ext cx="2670611" cy="646331"/>
          </a:xfrm>
          <a:prstGeom prst="rect">
            <a:avLst/>
          </a:prstGeom>
          <a:noFill/>
        </p:spPr>
        <p:txBody>
          <a:bodyPr wrap="square" rtlCol="0">
            <a:spAutoFit/>
          </a:bodyPr>
          <a:lstStyle/>
          <a:p>
            <a:r>
              <a:rPr lang="en-US" altLang="zh-CN" dirty="0">
                <a:solidFill>
                  <a:schemeClr val="accent2">
                    <a:lumMod val="50000"/>
                  </a:schemeClr>
                </a:solidFill>
              </a:rPr>
              <a:t>The delay bound for </a:t>
            </a:r>
            <a:r>
              <a:rPr lang="en-US" altLang="zh-CN" dirty="0">
                <a:solidFill>
                  <a:srgbClr val="FF0000"/>
                </a:solidFill>
              </a:rPr>
              <a:t>part of </a:t>
            </a:r>
            <a:r>
              <a:rPr lang="en-US" altLang="zh-CN" dirty="0">
                <a:solidFill>
                  <a:schemeClr val="accent2">
                    <a:lumMod val="50000"/>
                  </a:schemeClr>
                </a:solidFill>
              </a:rPr>
              <a:t>the corresponding MSDU(s) or A-MSDU(s) pending for transmission has expired. </a:t>
            </a:r>
            <a:endParaRPr lang="zh-CN" altLang="en-US" dirty="0">
              <a:solidFill>
                <a:schemeClr val="accent2">
                  <a:lumMod val="50000"/>
                </a:schemeClr>
              </a:solidFill>
            </a:endParaRPr>
          </a:p>
        </p:txBody>
      </p:sp>
      <p:sp>
        <p:nvSpPr>
          <p:cNvPr id="16" name="椭圆 15">
            <a:extLst>
              <a:ext uri="{FF2B5EF4-FFF2-40B4-BE49-F238E27FC236}">
                <a16:creationId xmlns:a16="http://schemas.microsoft.com/office/drawing/2014/main" id="{BC1804B4-39D3-4B7F-8400-DEAF39BA2DAE}"/>
              </a:ext>
            </a:extLst>
          </p:cNvPr>
          <p:cNvSpPr/>
          <p:nvPr/>
        </p:nvSpPr>
        <p:spPr bwMode="auto">
          <a:xfrm>
            <a:off x="6248400" y="2709111"/>
            <a:ext cx="763587" cy="1601786"/>
          </a:xfrm>
          <a:prstGeom prst="ellipse">
            <a:avLst/>
          </a:prstGeom>
          <a:noFill/>
          <a:ln w="12700" cap="flat" cmpd="sng" algn="ctr">
            <a:solidFill>
              <a:srgbClr val="FF0000"/>
            </a:solidFill>
            <a:prstDash val="dash"/>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1" i="0" u="none" strike="noStrike" cap="none" normalizeH="0" baseline="0" dirty="0">
              <a:ln>
                <a:noFill/>
              </a:ln>
              <a:solidFill>
                <a:schemeClr val="tx1"/>
              </a:solidFill>
              <a:effectLst/>
              <a:latin typeface="Times New Roman" panose="02020603050405020304" pitchFamily="18" charset="0"/>
            </a:endParaRPr>
          </a:p>
        </p:txBody>
      </p:sp>
      <p:sp>
        <p:nvSpPr>
          <p:cNvPr id="17" name="文本框 16">
            <a:extLst>
              <a:ext uri="{FF2B5EF4-FFF2-40B4-BE49-F238E27FC236}">
                <a16:creationId xmlns:a16="http://schemas.microsoft.com/office/drawing/2014/main" id="{FFF51F41-5F0B-4C6D-951E-79C69B4B8710}"/>
              </a:ext>
            </a:extLst>
          </p:cNvPr>
          <p:cNvSpPr txBox="1"/>
          <p:nvPr/>
        </p:nvSpPr>
        <p:spPr>
          <a:xfrm>
            <a:off x="6103795" y="5056797"/>
            <a:ext cx="2670611" cy="646331"/>
          </a:xfrm>
          <a:prstGeom prst="rect">
            <a:avLst/>
          </a:prstGeom>
          <a:noFill/>
        </p:spPr>
        <p:txBody>
          <a:bodyPr wrap="square" rtlCol="0">
            <a:spAutoFit/>
          </a:bodyPr>
          <a:lstStyle/>
          <a:p>
            <a:r>
              <a:rPr lang="en-US" altLang="zh-CN" dirty="0">
                <a:solidFill>
                  <a:schemeClr val="accent2">
                    <a:lumMod val="50000"/>
                  </a:schemeClr>
                </a:solidFill>
              </a:rPr>
              <a:t>The delay bound for </a:t>
            </a:r>
            <a:r>
              <a:rPr lang="en-US" altLang="zh-CN" dirty="0">
                <a:solidFill>
                  <a:srgbClr val="FF0000"/>
                </a:solidFill>
              </a:rPr>
              <a:t>all of </a:t>
            </a:r>
            <a:r>
              <a:rPr lang="en-US" altLang="zh-CN" dirty="0">
                <a:solidFill>
                  <a:schemeClr val="accent2">
                    <a:lumMod val="50000"/>
                  </a:schemeClr>
                </a:solidFill>
              </a:rPr>
              <a:t>the corresponding MSDU(s) or A-MSDU(s) pending for transmission has expired. </a:t>
            </a:r>
            <a:endParaRPr lang="zh-CN" altLang="en-US" dirty="0">
              <a:solidFill>
                <a:schemeClr val="accent2">
                  <a:lumMod val="50000"/>
                </a:schemeClr>
              </a:solidFill>
            </a:endParaRPr>
          </a:p>
        </p:txBody>
      </p:sp>
      <p:sp>
        <p:nvSpPr>
          <p:cNvPr id="18" name="椭圆 17">
            <a:extLst>
              <a:ext uri="{FF2B5EF4-FFF2-40B4-BE49-F238E27FC236}">
                <a16:creationId xmlns:a16="http://schemas.microsoft.com/office/drawing/2014/main" id="{3F79C8D2-587D-44B5-9EAB-A0D609CE2261}"/>
              </a:ext>
            </a:extLst>
          </p:cNvPr>
          <p:cNvSpPr/>
          <p:nvPr/>
        </p:nvSpPr>
        <p:spPr bwMode="auto">
          <a:xfrm>
            <a:off x="4648200" y="4235133"/>
            <a:ext cx="763587" cy="1601786"/>
          </a:xfrm>
          <a:prstGeom prst="ellipse">
            <a:avLst/>
          </a:prstGeom>
          <a:noFill/>
          <a:ln w="12700" cap="flat" cmpd="sng" algn="ctr">
            <a:solidFill>
              <a:srgbClr val="FF0000"/>
            </a:solidFill>
            <a:prstDash val="dash"/>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1" i="0" u="none" strike="noStrike" cap="none" normalizeH="0" baseline="0" dirty="0">
              <a:ln>
                <a:noFill/>
              </a:ln>
              <a:solidFill>
                <a:schemeClr val="tx1"/>
              </a:solidFill>
              <a:effectLst/>
              <a:latin typeface="Times New Roman" panose="02020603050405020304" pitchFamily="18" charset="0"/>
            </a:endParaRPr>
          </a:p>
        </p:txBody>
      </p:sp>
      <p:sp>
        <p:nvSpPr>
          <p:cNvPr id="19" name="文本框 18">
            <a:extLst>
              <a:ext uri="{FF2B5EF4-FFF2-40B4-BE49-F238E27FC236}">
                <a16:creationId xmlns:a16="http://schemas.microsoft.com/office/drawing/2014/main" id="{4E286F5F-B72C-464C-B462-94C192970EE1}"/>
              </a:ext>
            </a:extLst>
          </p:cNvPr>
          <p:cNvSpPr txBox="1"/>
          <p:nvPr/>
        </p:nvSpPr>
        <p:spPr>
          <a:xfrm>
            <a:off x="7696200" y="2715880"/>
            <a:ext cx="1357388" cy="1384995"/>
          </a:xfrm>
          <a:prstGeom prst="rect">
            <a:avLst/>
          </a:prstGeom>
          <a:noFill/>
        </p:spPr>
        <p:txBody>
          <a:bodyPr wrap="square" rtlCol="0">
            <a:spAutoFit/>
          </a:bodyPr>
          <a:lstStyle/>
          <a:p>
            <a:pPr algn="just"/>
            <a:r>
              <a:rPr lang="en-US" altLang="zh-CN" dirty="0">
                <a:solidFill>
                  <a:schemeClr val="accent2">
                    <a:lumMod val="50000"/>
                  </a:schemeClr>
                </a:solidFill>
              </a:rPr>
              <a:t>The delay bound for all of the corresponding MSDU(s) or A-MSDU(s) pending for transmission has not expired. </a:t>
            </a:r>
            <a:endParaRPr lang="zh-CN" altLang="en-US" dirty="0">
              <a:solidFill>
                <a:schemeClr val="accent2">
                  <a:lumMod val="50000"/>
                </a:schemeClr>
              </a:solidFill>
            </a:endParaRPr>
          </a:p>
        </p:txBody>
      </p:sp>
      <p:cxnSp>
        <p:nvCxnSpPr>
          <p:cNvPr id="20" name="直接箭头连接符 19">
            <a:extLst>
              <a:ext uri="{FF2B5EF4-FFF2-40B4-BE49-F238E27FC236}">
                <a16:creationId xmlns:a16="http://schemas.microsoft.com/office/drawing/2014/main" id="{21762B34-AB45-4CC8-BC5C-71550AC348A0}"/>
              </a:ext>
            </a:extLst>
          </p:cNvPr>
          <p:cNvCxnSpPr>
            <a:cxnSpLocks/>
          </p:cNvCxnSpPr>
          <p:nvPr/>
        </p:nvCxnSpPr>
        <p:spPr bwMode="auto">
          <a:xfrm>
            <a:off x="6933188" y="3014721"/>
            <a:ext cx="763012" cy="109479"/>
          </a:xfrm>
          <a:prstGeom prst="straightConnector1">
            <a:avLst/>
          </a:prstGeom>
          <a:solidFill>
            <a:schemeClr val="accent1"/>
          </a:solidFill>
          <a:ln w="12700" cap="flat" cmpd="sng" algn="ctr">
            <a:solidFill>
              <a:srgbClr val="FF0000"/>
            </a:solidFill>
            <a:prstDash val="solid"/>
            <a:round/>
            <a:headEnd type="none" w="sm" len="sm"/>
            <a:tailEnd type="triangle"/>
          </a:ln>
        </p:spPr>
      </p:cxnSp>
    </p:spTree>
    <p:extLst>
      <p:ext uri="{BB962C8B-B14F-4D97-AF65-F5344CB8AC3E}">
        <p14:creationId xmlns:p14="http://schemas.microsoft.com/office/powerpoint/2010/main" val="18334290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1A41DDA-B009-447A-97D7-1759FA319F34}"/>
              </a:ext>
            </a:extLst>
          </p:cNvPr>
          <p:cNvSpPr>
            <a:spLocks noGrp="1"/>
          </p:cNvSpPr>
          <p:nvPr>
            <p:ph type="title"/>
          </p:nvPr>
        </p:nvSpPr>
        <p:spPr/>
        <p:txBody>
          <a:bodyPr/>
          <a:lstStyle/>
          <a:p>
            <a:r>
              <a:rPr lang="en-US" altLang="zh-CN" dirty="0"/>
              <a:t>Candidate Solution</a:t>
            </a:r>
            <a:endParaRPr lang="zh-CN" altLang="en-US" dirty="0"/>
          </a:p>
        </p:txBody>
      </p:sp>
      <p:sp>
        <p:nvSpPr>
          <p:cNvPr id="3" name="内容占位符 2">
            <a:extLst>
              <a:ext uri="{FF2B5EF4-FFF2-40B4-BE49-F238E27FC236}">
                <a16:creationId xmlns:a16="http://schemas.microsoft.com/office/drawing/2014/main" id="{F6250408-87F4-4711-986A-E771DC469CC0}"/>
              </a:ext>
            </a:extLst>
          </p:cNvPr>
          <p:cNvSpPr>
            <a:spLocks noGrp="1"/>
          </p:cNvSpPr>
          <p:nvPr>
            <p:ph idx="1"/>
          </p:nvPr>
        </p:nvSpPr>
        <p:spPr>
          <a:xfrm>
            <a:off x="685800" y="1981200"/>
            <a:ext cx="3810000" cy="4114800"/>
          </a:xfrm>
        </p:spPr>
        <p:txBody>
          <a:bodyPr/>
          <a:lstStyle/>
          <a:p>
            <a:pPr marL="0" indent="0" algn="just">
              <a:buNone/>
            </a:pPr>
            <a:r>
              <a:rPr lang="en-US" altLang="zh-CN" sz="1400" dirty="0"/>
              <a:t>(1) Based on TimetoDelayExpire Bound</a:t>
            </a:r>
          </a:p>
          <a:p>
            <a:pPr algn="just">
              <a:buFont typeface="Wingdings" panose="05000000000000000000" pitchFamily="2" charset="2"/>
              <a:buChar char="p"/>
            </a:pPr>
            <a:r>
              <a:rPr lang="en-US" altLang="zh-CN" sz="1400" b="0" dirty="0"/>
              <a:t>TimetoDelayExpire Bound indicates the range of the urgency for the delivery of MSDUs or A-MSDUs</a:t>
            </a:r>
          </a:p>
          <a:p>
            <a:pPr algn="just">
              <a:buFont typeface="Wingdings" panose="05000000000000000000" pitchFamily="2" charset="2"/>
              <a:buChar char="Ø"/>
            </a:pPr>
            <a:r>
              <a:rPr lang="en-US" altLang="zh-CN" sz="1400" b="0" dirty="0"/>
              <a:t>if the current TimetoDelayExpire of an MSDU or A-MSDU is equal to or less than TimetoDelayExpire Bound, it satisfies the condition within the range of the urgency for MSDUs or A-MSDUs in the buffer</a:t>
            </a:r>
          </a:p>
          <a:p>
            <a:pPr marL="0" indent="0" algn="just">
              <a:buNone/>
            </a:pPr>
            <a:endParaRPr lang="zh-CN" altLang="en-US" sz="1400" dirty="0"/>
          </a:p>
        </p:txBody>
      </p:sp>
      <p:sp>
        <p:nvSpPr>
          <p:cNvPr id="4" name="页脚占位符 3">
            <a:extLst>
              <a:ext uri="{FF2B5EF4-FFF2-40B4-BE49-F238E27FC236}">
                <a16:creationId xmlns:a16="http://schemas.microsoft.com/office/drawing/2014/main" id="{B54B2576-510D-415F-BD6A-4E137A074B01}"/>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C8FF4BC6-1257-4CAE-B46A-2E487B5B4848}"/>
              </a:ext>
            </a:extLst>
          </p:cNvPr>
          <p:cNvSpPr>
            <a:spLocks noGrp="1"/>
          </p:cNvSpPr>
          <p:nvPr>
            <p:ph type="sldNum" sz="quarter" idx="12"/>
          </p:nvPr>
        </p:nvSpPr>
        <p:spPr/>
        <p:txBody>
          <a:bodyPr/>
          <a:lstStyle/>
          <a:p>
            <a:r>
              <a:rPr lang="en-US" altLang="en-US"/>
              <a:t>Slide </a:t>
            </a:r>
            <a:fld id="{0FF88134-36A3-492E-B6B5-2F4703E76746}" type="slidenum">
              <a:rPr lang="en-US" altLang="en-US" smtClean="0"/>
              <a:t>9</a:t>
            </a:fld>
            <a:endParaRPr lang="en-US" altLang="en-US"/>
          </a:p>
        </p:txBody>
      </p:sp>
      <p:pic>
        <p:nvPicPr>
          <p:cNvPr id="6" name="图片 5">
            <a:extLst>
              <a:ext uri="{FF2B5EF4-FFF2-40B4-BE49-F238E27FC236}">
                <a16:creationId xmlns:a16="http://schemas.microsoft.com/office/drawing/2014/main" id="{93D38A96-801B-49B3-89ED-9EBA17D4F9C8}"/>
              </a:ext>
            </a:extLst>
          </p:cNvPr>
          <p:cNvPicPr>
            <a:picLocks noChangeAspect="1"/>
          </p:cNvPicPr>
          <p:nvPr/>
        </p:nvPicPr>
        <p:blipFill>
          <a:blip r:embed="rId2"/>
          <a:stretch>
            <a:fillRect/>
          </a:stretch>
        </p:blipFill>
        <p:spPr>
          <a:xfrm>
            <a:off x="4567382" y="2247037"/>
            <a:ext cx="4229100" cy="1356994"/>
          </a:xfrm>
          <a:prstGeom prst="rect">
            <a:avLst/>
          </a:prstGeom>
        </p:spPr>
      </p:pic>
      <p:sp>
        <p:nvSpPr>
          <p:cNvPr id="7" name="内容占位符 2">
            <a:extLst>
              <a:ext uri="{FF2B5EF4-FFF2-40B4-BE49-F238E27FC236}">
                <a16:creationId xmlns:a16="http://schemas.microsoft.com/office/drawing/2014/main" id="{3D73B847-0F47-4A52-901F-A536A0242499}"/>
              </a:ext>
            </a:extLst>
          </p:cNvPr>
          <p:cNvSpPr txBox="1">
            <a:spLocks/>
          </p:cNvSpPr>
          <p:nvPr/>
        </p:nvSpPr>
        <p:spPr bwMode="auto">
          <a:xfrm>
            <a:off x="723900" y="4191000"/>
            <a:ext cx="38481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just">
              <a:buFontTx/>
              <a:buNone/>
            </a:pPr>
            <a:r>
              <a:rPr lang="en-US" altLang="zh-CN" sz="1400" kern="0" dirty="0"/>
              <a:t>(2) Based on whether the transmission delay time expires in a given upcoming time</a:t>
            </a:r>
          </a:p>
          <a:p>
            <a:pPr algn="just">
              <a:buFont typeface="Wingdings" panose="05000000000000000000" pitchFamily="2" charset="2"/>
              <a:buChar char="Ø"/>
            </a:pPr>
            <a:r>
              <a:rPr lang="en-US" altLang="zh-CN" sz="1400" b="0" kern="0" dirty="0"/>
              <a:t>if the transmission delay time of an MSDU or A-MSDU will expire in a given time (i.e. the TimetoDelayExpire of the MSDU or A-MSDU in the given time is equal to or less than 0)  it satisfies the condition within the range of the urgency for MSDUs or A-MSDUs in the buffer</a:t>
            </a:r>
          </a:p>
          <a:p>
            <a:pPr algn="just">
              <a:buFont typeface="Wingdings" panose="05000000000000000000" pitchFamily="2" charset="2"/>
              <a:buChar char="p"/>
            </a:pPr>
            <a:endParaRPr lang="zh-CN" altLang="en-US" sz="1400" kern="0" dirty="0"/>
          </a:p>
        </p:txBody>
      </p:sp>
      <p:pic>
        <p:nvPicPr>
          <p:cNvPr id="8" name="图片 7">
            <a:extLst>
              <a:ext uri="{FF2B5EF4-FFF2-40B4-BE49-F238E27FC236}">
                <a16:creationId xmlns:a16="http://schemas.microsoft.com/office/drawing/2014/main" id="{298B49C8-8BF5-4EDA-B732-CD1F60523E46}"/>
              </a:ext>
            </a:extLst>
          </p:cNvPr>
          <p:cNvPicPr>
            <a:picLocks noChangeAspect="1"/>
          </p:cNvPicPr>
          <p:nvPr/>
        </p:nvPicPr>
        <p:blipFill>
          <a:blip r:embed="rId3"/>
          <a:stretch>
            <a:fillRect/>
          </a:stretch>
        </p:blipFill>
        <p:spPr>
          <a:xfrm>
            <a:off x="4648202" y="4191000"/>
            <a:ext cx="4229100" cy="1967667"/>
          </a:xfrm>
          <a:prstGeom prst="rect">
            <a:avLst/>
          </a:prstGeom>
        </p:spPr>
      </p:pic>
      <p:sp>
        <p:nvSpPr>
          <p:cNvPr id="9" name="矩形 8">
            <a:extLst>
              <a:ext uri="{FF2B5EF4-FFF2-40B4-BE49-F238E27FC236}">
                <a16:creationId xmlns:a16="http://schemas.microsoft.com/office/drawing/2014/main" id="{4C6BEBC8-3178-4F27-AA4D-35345361170B}"/>
              </a:ext>
            </a:extLst>
          </p:cNvPr>
          <p:cNvSpPr/>
          <p:nvPr/>
        </p:nvSpPr>
        <p:spPr>
          <a:xfrm>
            <a:off x="700808" y="1626999"/>
            <a:ext cx="7909791" cy="307777"/>
          </a:xfrm>
          <a:prstGeom prst="rect">
            <a:avLst/>
          </a:prstGeom>
        </p:spPr>
        <p:txBody>
          <a:bodyPr wrap="square">
            <a:spAutoFit/>
          </a:bodyPr>
          <a:lstStyle/>
          <a:p>
            <a:pPr algn="just">
              <a:buFont typeface="Wingdings" panose="05000000000000000000" pitchFamily="2" charset="2"/>
              <a:buChar char="p"/>
            </a:pPr>
            <a:r>
              <a:rPr lang="en-US" altLang="zh-CN" sz="1400" b="1" dirty="0"/>
              <a:t> Evaluation of urgency for the delivery of an MSDU or A-MSDU</a:t>
            </a:r>
          </a:p>
        </p:txBody>
      </p:sp>
    </p:spTree>
    <p:extLst>
      <p:ext uri="{BB962C8B-B14F-4D97-AF65-F5344CB8AC3E}">
        <p14:creationId xmlns:p14="http://schemas.microsoft.com/office/powerpoint/2010/main" val="116091082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Template>
  <TotalTime>5504</TotalTime>
  <Words>1762</Words>
  <Application>Microsoft Office PowerPoint</Application>
  <PresentationFormat>全屏显示(4:3)</PresentationFormat>
  <Paragraphs>121</Paragraphs>
  <Slides>13</Slides>
  <Notes>1</Notes>
  <HiddenSlides>0</HiddenSlides>
  <MMClips>0</MMClips>
  <ScaleCrop>false</ScaleCrop>
  <HeadingPairs>
    <vt:vector size="6" baseType="variant">
      <vt:variant>
        <vt:lpstr>已用的字体</vt:lpstr>
      </vt:variant>
      <vt:variant>
        <vt:i4>3</vt:i4>
      </vt:variant>
      <vt:variant>
        <vt:lpstr>主题</vt:lpstr>
      </vt:variant>
      <vt:variant>
        <vt:i4>1</vt:i4>
      </vt:variant>
      <vt:variant>
        <vt:lpstr>幻灯片标题</vt:lpstr>
      </vt:variant>
      <vt:variant>
        <vt:i4>13</vt:i4>
      </vt:variant>
    </vt:vector>
  </HeadingPairs>
  <TitlesOfParts>
    <vt:vector size="17" baseType="lpstr">
      <vt:lpstr>Arial</vt:lpstr>
      <vt:lpstr>Times New Roman</vt:lpstr>
      <vt:lpstr>Wingdings</vt:lpstr>
      <vt:lpstr>802-11-Submission</vt:lpstr>
      <vt:lpstr>Urgency-based Delivery of  Latency Sensitive Traffic</vt:lpstr>
      <vt:lpstr>Introduction</vt:lpstr>
      <vt:lpstr>Limitations of existing features for reducing latency</vt:lpstr>
      <vt:lpstr>Scenario example</vt:lpstr>
      <vt:lpstr>Scenario example</vt:lpstr>
      <vt:lpstr>Candidate Urgency-based BSRP/BSR </vt:lpstr>
      <vt:lpstr>Evaluation of urgency for delivery</vt:lpstr>
      <vt:lpstr>Evaluation of urgency for delivery</vt:lpstr>
      <vt:lpstr>Candidate Solution</vt:lpstr>
      <vt:lpstr>Candidate Solution</vt:lpstr>
      <vt:lpstr>Summary</vt:lpstr>
      <vt:lpstr>Reference</vt:lpstr>
      <vt:lpstr>SP</vt:lpstr>
    </vt:vector>
  </TitlesOfParts>
  <Company>Marvell Semiconductor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15/0718r8</dc:title>
  <dc:subject>Task Group AY July 2015 Meeting Agenda</dc:subject>
  <dc:creator>卢刘明(Liuming Lu)</dc:creator>
  <cp:lastModifiedBy>卢刘明(Liuming Lu)</cp:lastModifiedBy>
  <cp:revision>3418</cp:revision>
  <cp:lastPrinted>2014-11-04T15:04:00Z</cp:lastPrinted>
  <dcterms:created xsi:type="dcterms:W3CDTF">2007-04-17T18:10:00Z</dcterms:created>
  <dcterms:modified xsi:type="dcterms:W3CDTF">2023-02-26T16:11:43Z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_NewReviewCycle">
    <vt:lpwstr/>
  </property>
  <property fmtid="{D5CDD505-2E9C-101B-9397-08002B2CF9AE}" pid="28" name="KSOProductBuildVer">
    <vt:lpwstr>2052-10.1.0.6395</vt:lpwstr>
  </property>
</Properties>
</file>