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349" r:id="rId3"/>
    <p:sldId id="350" r:id="rId4"/>
    <p:sldId id="351" r:id="rId5"/>
    <p:sldId id="362" r:id="rId6"/>
    <p:sldId id="354" r:id="rId7"/>
    <p:sldId id="363" r:id="rId8"/>
    <p:sldId id="355" r:id="rId9"/>
    <p:sldId id="364" r:id="rId10"/>
    <p:sldId id="367" r:id="rId11"/>
    <p:sldId id="365" r:id="rId12"/>
    <p:sldId id="368" r:id="rId13"/>
    <p:sldId id="366" r:id="rId14"/>
    <p:sldId id="357" r:id="rId15"/>
    <p:sldId id="359" r:id="rId16"/>
    <p:sldId id="352"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00" autoAdjust="0"/>
  </p:normalViewPr>
  <p:slideViewPr>
    <p:cSldViewPr>
      <p:cViewPr varScale="1">
        <p:scale>
          <a:sx n="115" d="100"/>
          <a:sy n="115" d="100"/>
        </p:scale>
        <p:origin x="1416"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102" y="510"/>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22676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328511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75484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55711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110528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2023</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2023</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2023</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802.11-23/0042r0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sun.jang@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11" Type="http://schemas.openxmlformats.org/officeDocument/2006/relationships/hyperlink" Target="mailto:sanggook.kim@lge.com" TargetMode="External"/><Relationship Id="rId5" Type="http://schemas.openxmlformats.org/officeDocument/2006/relationships/hyperlink" Target="mailto:jiny.chun@lge.com" TargetMode="External"/><Relationship Id="rId10" Type="http://schemas.openxmlformats.org/officeDocument/2006/relationships/hyperlink" Target="mailto:hg.cho@lge.com" TargetMode="External"/><Relationship Id="rId4" Type="http://schemas.openxmlformats.org/officeDocument/2006/relationships/hyperlink" Target="mailto:Ensung.park@lge.com" TargetMode="External"/><Relationship Id="rId9" Type="http://schemas.openxmlformats.org/officeDocument/2006/relationships/hyperlink" Target="mailto:sunhee.bae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Thought for Range Extension in UHR</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2023-01-13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377147282"/>
              </p:ext>
            </p:extLst>
          </p:nvPr>
        </p:nvGraphicFramePr>
        <p:xfrm>
          <a:off x="762000" y="2895600"/>
          <a:ext cx="7620000" cy="335280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r>
                        <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insun.jang@lge.com</a:t>
                      </a:r>
                      <a:r>
                        <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8083259"/>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sunhee.baek@lge.com</a:t>
                      </a:r>
                      <a:r>
                        <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287020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10"/>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11"/>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Jan. 2023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a:t>
            </a:r>
            <a:r>
              <a:rPr lang="en-US" altLang="ko-KR" dirty="0" smtClean="0"/>
              <a:t>(2/5)</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Processing of Relay </a:t>
            </a:r>
          </a:p>
          <a:p>
            <a:pPr lvl="1"/>
            <a:r>
              <a:rPr lang="en-US" altLang="ko-KR" dirty="0"/>
              <a:t>In the processing of the relay, two methods are considered. One is Amplify and forward(i.e. AF) and, the another is decode and forward( i.e., DF). </a:t>
            </a:r>
          </a:p>
          <a:p>
            <a:pPr lvl="1"/>
            <a:r>
              <a:rPr lang="en-US" altLang="ko-KR" dirty="0"/>
              <a:t>AF is a very simple way but, since it can also transfer the amplified noise, it can incur performance degradation.    	</a:t>
            </a:r>
          </a:p>
          <a:p>
            <a:pPr lvl="1"/>
            <a:r>
              <a:rPr lang="en-US" altLang="ko-KR" dirty="0"/>
              <a:t>DF decodes the received signal and re-encodes the decoded signal for transmission. </a:t>
            </a:r>
          </a:p>
          <a:p>
            <a:pPr lvl="2"/>
            <a:r>
              <a:rPr lang="en-US" altLang="ko-KR" dirty="0"/>
              <a:t>Thus, </a:t>
            </a:r>
            <a:r>
              <a:rPr lang="en-US" altLang="ko-KR" dirty="0" smtClean="0"/>
              <a:t>it may have higher complexity than AF and additional latency due to </a:t>
            </a:r>
            <a:r>
              <a:rPr lang="en-US" altLang="ko-KR" dirty="0"/>
              <a:t>Demodulation/modulation and Decoding/encoding operations. </a:t>
            </a:r>
            <a:r>
              <a:rPr lang="en-US" altLang="ko-KR" dirty="0" smtClean="0"/>
              <a:t>So, </a:t>
            </a:r>
            <a:r>
              <a:rPr lang="en-US" altLang="ko-KR" dirty="0"/>
              <a:t>preferred for less delay-sensitive transmission.</a:t>
            </a:r>
            <a:r>
              <a:rPr lang="en-US" altLang="ko-KR" dirty="0" smtClean="0"/>
              <a:t> </a:t>
            </a:r>
          </a:p>
          <a:p>
            <a:pPr lvl="2"/>
            <a:r>
              <a:rPr lang="en-US" altLang="ko-KR" dirty="0" smtClean="0"/>
              <a:t>However, it </a:t>
            </a:r>
            <a:r>
              <a:rPr lang="en-US" altLang="ko-KR" dirty="0"/>
              <a:t>can prevent performance degradation due to </a:t>
            </a:r>
            <a:r>
              <a:rPr lang="en-US" altLang="ko-KR" dirty="0" smtClean="0"/>
              <a:t>the amplification of inter-cell interference and noise and enhance the signal quality by error correction. </a:t>
            </a:r>
          </a:p>
          <a:p>
            <a:pPr lvl="2"/>
            <a:r>
              <a:rPr lang="en-US" altLang="ko-KR" dirty="0"/>
              <a:t>Also, it is possible to adapt suitable MCS per channel between relay STA and non-AP STA(s), which can enhance the </a:t>
            </a:r>
            <a:r>
              <a:rPr lang="en-US" altLang="ko-KR" dirty="0" err="1"/>
              <a:t>RvR</a:t>
            </a:r>
            <a:r>
              <a:rPr lang="en-US" altLang="ko-KR" dirty="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142934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a:t>
            </a:r>
            <a:r>
              <a:rPr lang="en-US" altLang="ko-KR" dirty="0" smtClean="0"/>
              <a:t>(3/5)</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Radio resource Duplexing</a:t>
            </a:r>
          </a:p>
          <a:p>
            <a:pPr lvl="1"/>
            <a:r>
              <a:rPr lang="en-US" altLang="ko-KR" sz="2100" dirty="0"/>
              <a:t>For relay operation, transmission between AP and Relay STA and transmission between Relay STA and non-AP STA are considered. </a:t>
            </a:r>
          </a:p>
          <a:p>
            <a:pPr lvl="2"/>
            <a:r>
              <a:rPr lang="en-US" altLang="ko-KR" dirty="0"/>
              <a:t>To perform those two </a:t>
            </a:r>
            <a:r>
              <a:rPr lang="en-US" altLang="ko-KR" dirty="0" smtClean="0"/>
              <a:t>transmissions, </a:t>
            </a:r>
            <a:r>
              <a:rPr lang="en-US" altLang="ko-KR" dirty="0"/>
              <a:t>there are two duplexing methods </a:t>
            </a:r>
            <a:r>
              <a:rPr lang="en-US" altLang="ko-KR" dirty="0" smtClean="0"/>
              <a:t>that can </a:t>
            </a:r>
            <a:r>
              <a:rPr lang="en-US" altLang="ko-KR" dirty="0"/>
              <a:t>be done either in the frequency or time domain. </a:t>
            </a:r>
          </a:p>
          <a:p>
            <a:pPr lvl="3"/>
            <a:r>
              <a:rPr lang="en-US" altLang="ko-KR" sz="1700" dirty="0" smtClean="0"/>
              <a:t>It is preferred </a:t>
            </a:r>
            <a:r>
              <a:rPr lang="en-US" altLang="ko-KR" sz="1700" dirty="0"/>
              <a:t>to allocate separate time resources to </a:t>
            </a:r>
            <a:r>
              <a:rPr lang="en-US" altLang="ko-KR" sz="1700" dirty="0" smtClean="0"/>
              <a:t>the AP </a:t>
            </a:r>
            <a:r>
              <a:rPr lang="en-US" altLang="ko-KR" sz="1700" dirty="0"/>
              <a:t>to Relay link and Relay to STA link in one TXOP. </a:t>
            </a:r>
            <a:endParaRPr lang="en-US" altLang="ko-KR" sz="1700" dirty="0" smtClean="0"/>
          </a:p>
          <a:p>
            <a:pPr lvl="4"/>
            <a:r>
              <a:rPr lang="en-US" altLang="ko-KR" sz="1700" dirty="0" smtClean="0"/>
              <a:t>It may minimize the signaling complexity, overhead, and impact on conventional operations. </a:t>
            </a:r>
          </a:p>
          <a:p>
            <a:pPr lvl="5"/>
            <a:endParaRPr lang="en-US" altLang="ko-KR" sz="1700" dirty="0" smtClean="0">
              <a:solidFill>
                <a:srgbClr val="FF0000"/>
              </a:solidFill>
            </a:endParaRPr>
          </a:p>
          <a:p>
            <a:r>
              <a:rPr lang="en-US" altLang="ko-KR" dirty="0"/>
              <a:t>TXOP</a:t>
            </a:r>
          </a:p>
          <a:p>
            <a:pPr lvl="1"/>
            <a:r>
              <a:rPr lang="en-US" altLang="ko-KR" dirty="0"/>
              <a:t>To accommodate two different transmissions. i.e., AP to Relay STA and Relay STA to non-AP STA, it may be considered how to set up TXOP and share it. </a:t>
            </a:r>
          </a:p>
          <a:p>
            <a:pPr lvl="2"/>
            <a:r>
              <a:rPr lang="en-US" altLang="ko-KR" dirty="0"/>
              <a:t>TXOP for relay transmission may be set in consideration of all transmissions or may be set in consideration of some transmissions such as a relay STA to non-AP STA(s). </a:t>
            </a:r>
          </a:p>
          <a:p>
            <a:endParaRPr lang="en-US" altLang="ko-KR" sz="2200" dirty="0" smtClean="0">
              <a:solidFill>
                <a:srgbClr val="FF0000"/>
              </a:solidFill>
            </a:endParaRPr>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3211003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a:t>
            </a:r>
            <a:r>
              <a:rPr lang="en-US" altLang="ko-KR" dirty="0" smtClean="0"/>
              <a:t>(4/5)</a:t>
            </a:r>
            <a:endParaRPr lang="ko-KR" altLang="en-US" dirty="0"/>
          </a:p>
        </p:txBody>
      </p:sp>
      <p:sp>
        <p:nvSpPr>
          <p:cNvPr id="3" name="내용 개체 틀 2"/>
          <p:cNvSpPr>
            <a:spLocks noGrp="1"/>
          </p:cNvSpPr>
          <p:nvPr>
            <p:ph idx="1"/>
          </p:nvPr>
        </p:nvSpPr>
        <p:spPr/>
        <p:txBody>
          <a:bodyPr>
            <a:normAutofit/>
          </a:bodyPr>
          <a:lstStyle/>
          <a:p>
            <a:pPr lvl="2"/>
            <a:r>
              <a:rPr lang="en-US" altLang="ko-KR" dirty="0" smtClean="0"/>
              <a:t>TXOP sharing is performed by the AP, and for this, we can consider the reusing Triggered TXOP sharing(TXS) has been defined in 11be. </a:t>
            </a:r>
          </a:p>
          <a:p>
            <a:pPr lvl="3"/>
            <a:r>
              <a:rPr lang="en-US" altLang="ko-KR" dirty="0" smtClean="0"/>
              <a:t>For simplicity, TXOP for a relay operation is shared by one TXS. </a:t>
            </a:r>
          </a:p>
          <a:p>
            <a:pPr lvl="3"/>
            <a:r>
              <a:rPr lang="en-US" altLang="ko-KR" dirty="0" smtClean="0"/>
              <a:t>In</a:t>
            </a:r>
            <a:r>
              <a:rPr lang="ko-KR" altLang="en-US" dirty="0" smtClean="0"/>
              <a:t> </a:t>
            </a:r>
            <a:r>
              <a:rPr lang="en-US" altLang="ko-KR" dirty="0" smtClean="0"/>
              <a:t>addition, new designs or modifications for TXS should be considered for sharing the TXOP with more than one STA.  </a:t>
            </a:r>
          </a:p>
          <a:p>
            <a:pPr lvl="1"/>
            <a:endParaRPr lang="en-US" altLang="ko-KR" dirty="0" smtClean="0"/>
          </a:p>
          <a:p>
            <a:pPr lvl="2"/>
            <a:r>
              <a:rPr lang="en-US" altLang="ko-KR" dirty="0"/>
              <a:t>Example of </a:t>
            </a:r>
            <a:r>
              <a:rPr lang="en-US" altLang="ko-KR" dirty="0" smtClean="0"/>
              <a:t>procedure for </a:t>
            </a:r>
            <a:r>
              <a:rPr lang="en-US" altLang="ko-KR" dirty="0"/>
              <a:t>relay operation. </a:t>
            </a:r>
          </a:p>
          <a:p>
            <a:pPr lvl="1"/>
            <a:endParaRPr lang="en-US" altLang="ko-KR" dirty="0">
              <a:solidFill>
                <a:srgbClr val="FF0000"/>
              </a:solidFill>
            </a:endParaRPr>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pic>
        <p:nvPicPr>
          <p:cNvPr id="8" name="그림 7"/>
          <p:cNvPicPr>
            <a:picLocks noChangeAspect="1"/>
          </p:cNvPicPr>
          <p:nvPr/>
        </p:nvPicPr>
        <p:blipFill>
          <a:blip r:embed="rId2"/>
          <a:stretch>
            <a:fillRect/>
          </a:stretch>
        </p:blipFill>
        <p:spPr>
          <a:xfrm>
            <a:off x="915281" y="4343400"/>
            <a:ext cx="7389638" cy="1844923"/>
          </a:xfrm>
          <a:prstGeom prst="rect">
            <a:avLst/>
          </a:prstGeom>
        </p:spPr>
      </p:pic>
    </p:spTree>
    <p:extLst>
      <p:ext uri="{BB962C8B-B14F-4D97-AF65-F5344CB8AC3E}">
        <p14:creationId xmlns:p14="http://schemas.microsoft.com/office/powerpoint/2010/main" val="3242304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a:t>
            </a:r>
            <a:r>
              <a:rPr lang="en-US" altLang="ko-KR" dirty="0" smtClean="0"/>
              <a:t>(5/5)</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End to End </a:t>
            </a:r>
            <a:r>
              <a:rPr lang="en-US" altLang="ko-KR" dirty="0" err="1"/>
              <a:t>QoS</a:t>
            </a:r>
            <a:r>
              <a:rPr lang="en-US" altLang="ko-KR" dirty="0"/>
              <a:t> enhancement </a:t>
            </a:r>
          </a:p>
          <a:p>
            <a:pPr lvl="1"/>
            <a:r>
              <a:rPr lang="en-US" altLang="ko-KR" dirty="0"/>
              <a:t>The channel status of two transmissions, i.e., AP to Relay STA and Relay STA to non-AP STA is different. So, for efficient transmission, the situation of each channel should be well measured. </a:t>
            </a:r>
            <a:endParaRPr lang="en-US" altLang="ko-KR" dirty="0" smtClean="0"/>
          </a:p>
          <a:p>
            <a:pPr lvl="2"/>
            <a:r>
              <a:rPr lang="en-US" altLang="ko-KR" dirty="0" smtClean="0"/>
              <a:t>To measure the channel status between Relay STA and non-AP STA, the channel sounding between non-AP STAs should be considered.</a:t>
            </a:r>
          </a:p>
          <a:p>
            <a:pPr lvl="3"/>
            <a:r>
              <a:rPr lang="en-US" altLang="ko-KR" dirty="0" smtClean="0"/>
              <a:t>For example, the measurement is initiated by the Relay STA which may be defined as non-AP STA. Also, this procedure can be triggered by the AP.    </a:t>
            </a:r>
          </a:p>
          <a:p>
            <a:pPr lvl="2"/>
            <a:r>
              <a:rPr lang="en-US" altLang="ko-KR" dirty="0" smtClean="0"/>
              <a:t>By using the appropriate MCS per link according to channel status, </a:t>
            </a:r>
            <a:r>
              <a:rPr lang="en-US" altLang="ko-KR" dirty="0" err="1" smtClean="0"/>
              <a:t>RvR</a:t>
            </a:r>
            <a:r>
              <a:rPr lang="en-US" altLang="ko-KR" dirty="0" smtClean="0"/>
              <a:t> enhancement can be achieved. </a:t>
            </a:r>
            <a:endParaRPr lang="en-US" altLang="ko-KR" dirty="0"/>
          </a:p>
          <a:p>
            <a:pPr lvl="2"/>
            <a:endParaRPr lang="en-US" altLang="ko-KR" dirty="0"/>
          </a:p>
          <a:p>
            <a:r>
              <a:rPr lang="en-US" altLang="ko-KR" dirty="0"/>
              <a:t>Multi-hop operation </a:t>
            </a:r>
          </a:p>
          <a:p>
            <a:pPr lvl="1"/>
            <a:r>
              <a:rPr lang="en-US" altLang="ko-KR" dirty="0"/>
              <a:t>Using multi-hop operation can expand the coverage largely, but it may also incur performance degradation and complexity increases. </a:t>
            </a:r>
          </a:p>
          <a:p>
            <a:pPr lvl="2"/>
            <a:r>
              <a:rPr lang="en-US" altLang="ko-KR" dirty="0"/>
              <a:t>For the above reasons, only one-hop operation may be considered. </a:t>
            </a:r>
          </a:p>
          <a:p>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63393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for Relay transmission </a:t>
            </a:r>
            <a:endParaRPr lang="ko-KR" altLang="en-US" dirty="0"/>
          </a:p>
        </p:txBody>
      </p:sp>
      <p:sp>
        <p:nvSpPr>
          <p:cNvPr id="3" name="내용 개체 틀 2"/>
          <p:cNvSpPr>
            <a:spLocks noGrp="1"/>
          </p:cNvSpPr>
          <p:nvPr>
            <p:ph idx="1"/>
          </p:nvPr>
        </p:nvSpPr>
        <p:spPr/>
        <p:txBody>
          <a:bodyPr>
            <a:normAutofit lnSpcReduction="10000"/>
          </a:bodyPr>
          <a:lstStyle/>
          <a:p>
            <a:r>
              <a:rPr lang="en-US" altLang="ko-KR" sz="1800" dirty="0" smtClean="0"/>
              <a:t>Exemplary </a:t>
            </a:r>
            <a:r>
              <a:rPr lang="en-US" altLang="ko-KR" sz="1800" dirty="0"/>
              <a:t>illustration for </a:t>
            </a:r>
            <a:r>
              <a:rPr lang="en-US" altLang="ko-KR" sz="1800" dirty="0" smtClean="0"/>
              <a:t>Relay on residential smart home devices.</a:t>
            </a:r>
          </a:p>
          <a:p>
            <a:pPr lvl="1"/>
            <a:r>
              <a:rPr lang="en-US" altLang="ko-KR" sz="1600" dirty="0" smtClean="0"/>
              <a:t>The majority of  smart home devices like TV, Laptop/Pad supports Wi-Fi these days, and this trend is growing. </a:t>
            </a:r>
          </a:p>
          <a:p>
            <a:pPr lvl="1"/>
            <a:r>
              <a:rPr lang="en-US" altLang="ko-KR" sz="1600" dirty="0" smtClean="0"/>
              <a:t>In this situation, </a:t>
            </a:r>
            <a:r>
              <a:rPr lang="en-US" altLang="ko-KR" sz="1600" dirty="0"/>
              <a:t>TV or </a:t>
            </a:r>
            <a:r>
              <a:rPr lang="en-US" altLang="ko-KR" sz="1600" dirty="0" smtClean="0"/>
              <a:t>some high-end </a:t>
            </a:r>
            <a:r>
              <a:rPr lang="en-US" altLang="ko-KR" sz="1600" dirty="0"/>
              <a:t>home appliances can </a:t>
            </a:r>
            <a:r>
              <a:rPr lang="en-US" altLang="ko-KR" sz="1600" dirty="0" smtClean="0"/>
              <a:t>acts as Relay, covering the coverage hole in the home and supporting the devices that locate at the edge.  </a:t>
            </a:r>
          </a:p>
          <a:p>
            <a:pPr lvl="2"/>
            <a:r>
              <a:rPr lang="en-US" altLang="ko-KR" sz="1400" dirty="0" smtClean="0"/>
              <a:t>For example, TV can act as Relay, and support for Wi-Fi connectivity of devices located at the edge of the home, such as surveillance camera or air-conditioner. </a:t>
            </a:r>
          </a:p>
          <a:p>
            <a:pPr lvl="3"/>
            <a:r>
              <a:rPr lang="en-US" altLang="ko-KR" sz="1200" dirty="0"/>
              <a:t>The home appliances located at the edge can transmit or receive the signal to AP or from AP through the TV, </a:t>
            </a:r>
            <a:r>
              <a:rPr lang="en-US" altLang="ko-KR" sz="1200" dirty="0" smtClean="0"/>
              <a:t>respectively. </a:t>
            </a:r>
          </a:p>
          <a:p>
            <a:pPr lvl="2"/>
            <a:endParaRPr lang="en-US" altLang="ko-KR" sz="1400" dirty="0" smtClean="0"/>
          </a:p>
          <a:p>
            <a:pPr lvl="1"/>
            <a:endParaRPr lang="en-US" altLang="ko-KR" sz="1600" dirty="0"/>
          </a:p>
          <a:p>
            <a:pPr lvl="1"/>
            <a:endParaRPr lang="en-US" altLang="ko-KR" sz="1600" dirty="0" smtClean="0"/>
          </a:p>
          <a:p>
            <a:pPr lvl="1"/>
            <a:endParaRPr lang="en-US" altLang="ko-KR" sz="1600" dirty="0" smtClean="0"/>
          </a:p>
          <a:p>
            <a:pPr lvl="1"/>
            <a:endParaRPr lang="en-US" altLang="ko-KR" sz="1600" dirty="0"/>
          </a:p>
          <a:p>
            <a:pPr marL="457200" lvl="1" indent="0">
              <a:buNone/>
            </a:pPr>
            <a:r>
              <a:rPr lang="en-US" altLang="ko-KR" sz="1600" dirty="0" smtClean="0"/>
              <a:t> </a:t>
            </a:r>
          </a:p>
          <a:p>
            <a:pPr lvl="1"/>
            <a:endParaRPr lang="en-US" altLang="ko-KR" sz="1600" dirty="0"/>
          </a:p>
          <a:p>
            <a:pPr marL="457200" lvl="1" indent="0">
              <a:buNone/>
            </a:pPr>
            <a:r>
              <a:rPr lang="en-US" altLang="ko-KR" sz="1600" dirty="0" smtClean="0"/>
              <a:t> </a:t>
            </a:r>
            <a:endParaRPr lang="en-US" altLang="ko-KR" sz="1600"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cxnSp>
        <p:nvCxnSpPr>
          <p:cNvPr id="31" name="직선 연결선 30"/>
          <p:cNvCxnSpPr/>
          <p:nvPr/>
        </p:nvCxnSpPr>
        <p:spPr bwMode="auto">
          <a:xfrm flipH="1">
            <a:off x="6704405" y="4390921"/>
            <a:ext cx="227293" cy="1"/>
          </a:xfrm>
          <a:prstGeom prst="line">
            <a:avLst/>
          </a:prstGeom>
          <a:solidFill>
            <a:schemeClr val="accent1"/>
          </a:solidFill>
          <a:ln w="12700" cap="flat" cmpd="sng" algn="ctr">
            <a:solidFill>
              <a:srgbClr val="00B0F0"/>
            </a:solidFill>
            <a:prstDash val="sysDot"/>
            <a:round/>
            <a:headEnd type="none" w="sm" len="sm"/>
            <a:tailEnd type="none" w="sm" len="sm"/>
          </a:ln>
          <a:effectLst/>
        </p:spPr>
      </p:cxnSp>
      <p:sp>
        <p:nvSpPr>
          <p:cNvPr id="17" name="TextBox 16"/>
          <p:cNvSpPr txBox="1"/>
          <p:nvPr/>
        </p:nvSpPr>
        <p:spPr>
          <a:xfrm>
            <a:off x="6931698" y="4249579"/>
            <a:ext cx="1366080" cy="246221"/>
          </a:xfrm>
          <a:prstGeom prst="rect">
            <a:avLst/>
          </a:prstGeom>
          <a:noFill/>
        </p:spPr>
        <p:txBody>
          <a:bodyPr wrap="none" rtlCol="0">
            <a:spAutoFit/>
          </a:bodyPr>
          <a:lstStyle/>
          <a:p>
            <a:r>
              <a:rPr lang="en-US" altLang="ko-KR" sz="1000" b="1" dirty="0" smtClean="0"/>
              <a:t>AP to Relay STA link</a:t>
            </a:r>
            <a:endParaRPr lang="ko-KR" altLang="en-US" sz="1000" b="1" dirty="0"/>
          </a:p>
        </p:txBody>
      </p:sp>
      <p:sp>
        <p:nvSpPr>
          <p:cNvPr id="38" name="TextBox 37"/>
          <p:cNvSpPr txBox="1"/>
          <p:nvPr/>
        </p:nvSpPr>
        <p:spPr>
          <a:xfrm>
            <a:off x="6919855" y="4476057"/>
            <a:ext cx="1895071" cy="246221"/>
          </a:xfrm>
          <a:prstGeom prst="rect">
            <a:avLst/>
          </a:prstGeom>
          <a:noFill/>
        </p:spPr>
        <p:txBody>
          <a:bodyPr wrap="none" rtlCol="0">
            <a:spAutoFit/>
          </a:bodyPr>
          <a:lstStyle/>
          <a:p>
            <a:r>
              <a:rPr lang="en-US" altLang="ko-KR" sz="1000" b="1" dirty="0" smtClean="0"/>
              <a:t>Relay STA to non-AP STA link</a:t>
            </a:r>
            <a:endParaRPr lang="ko-KR" altLang="en-US" sz="1000" b="1" dirty="0"/>
          </a:p>
        </p:txBody>
      </p:sp>
      <p:cxnSp>
        <p:nvCxnSpPr>
          <p:cNvPr id="40" name="직선 연결선 39"/>
          <p:cNvCxnSpPr/>
          <p:nvPr/>
        </p:nvCxnSpPr>
        <p:spPr bwMode="auto">
          <a:xfrm flipH="1">
            <a:off x="6738028" y="4617400"/>
            <a:ext cx="181827" cy="0"/>
          </a:xfrm>
          <a:prstGeom prst="line">
            <a:avLst/>
          </a:prstGeom>
          <a:solidFill>
            <a:schemeClr val="accent1"/>
          </a:solidFill>
          <a:ln w="12700" cap="flat" cmpd="sng" algn="ctr">
            <a:solidFill>
              <a:srgbClr val="FF0000"/>
            </a:solidFill>
            <a:prstDash val="sysDot"/>
            <a:round/>
            <a:headEnd type="none" w="sm" len="sm"/>
            <a:tailEnd type="none" w="sm" len="sm"/>
          </a:ln>
          <a:effectLst/>
        </p:spPr>
      </p:cxnSp>
      <p:grpSp>
        <p:nvGrpSpPr>
          <p:cNvPr id="12" name="그룹 11"/>
          <p:cNvGrpSpPr/>
          <p:nvPr/>
        </p:nvGrpSpPr>
        <p:grpSpPr>
          <a:xfrm>
            <a:off x="1600200" y="3811587"/>
            <a:ext cx="5105400" cy="2741613"/>
            <a:chOff x="1569273" y="3731051"/>
            <a:chExt cx="5105400" cy="2745949"/>
          </a:xfrm>
        </p:grpSpPr>
        <p:grpSp>
          <p:nvGrpSpPr>
            <p:cNvPr id="13" name="그룹 12"/>
            <p:cNvGrpSpPr/>
            <p:nvPr/>
          </p:nvGrpSpPr>
          <p:grpSpPr>
            <a:xfrm>
              <a:off x="1569273" y="3731051"/>
              <a:ext cx="5105400" cy="2745949"/>
              <a:chOff x="1524000" y="3657600"/>
              <a:chExt cx="5105400" cy="2745949"/>
            </a:xfrm>
          </p:grpSpPr>
          <p:grpSp>
            <p:nvGrpSpPr>
              <p:cNvPr id="80" name="그룹 79"/>
              <p:cNvGrpSpPr/>
              <p:nvPr/>
            </p:nvGrpSpPr>
            <p:grpSpPr>
              <a:xfrm>
                <a:off x="1524000" y="3657600"/>
                <a:ext cx="5105400" cy="2745949"/>
                <a:chOff x="1427518" y="2306132"/>
                <a:chExt cx="6268682" cy="4285499"/>
              </a:xfrm>
            </p:grpSpPr>
            <p:pic>
              <p:nvPicPr>
                <p:cNvPr id="8" name="그림 7"/>
                <p:cNvPicPr>
                  <a:picLocks noChangeAspect="1"/>
                </p:cNvPicPr>
                <p:nvPr/>
              </p:nvPicPr>
              <p:blipFill>
                <a:blip r:embed="rId3"/>
                <a:stretch>
                  <a:fillRect/>
                </a:stretch>
              </p:blipFill>
              <p:spPr>
                <a:xfrm>
                  <a:off x="1427518" y="2306132"/>
                  <a:ext cx="6268682" cy="4285499"/>
                </a:xfrm>
                <a:prstGeom prst="rect">
                  <a:avLst/>
                </a:prstGeom>
              </p:spPr>
            </p:pic>
            <p:pic>
              <p:nvPicPr>
                <p:cNvPr id="9" name="그림 8"/>
                <p:cNvPicPr>
                  <a:picLocks noChangeAspect="1"/>
                </p:cNvPicPr>
                <p:nvPr/>
              </p:nvPicPr>
              <p:blipFill>
                <a:blip r:embed="rId4"/>
                <a:stretch>
                  <a:fillRect/>
                </a:stretch>
              </p:blipFill>
              <p:spPr>
                <a:xfrm rot="5568153">
                  <a:off x="4572100" y="4854671"/>
                  <a:ext cx="550431" cy="493787"/>
                </a:xfrm>
                <a:prstGeom prst="rect">
                  <a:avLst/>
                </a:prstGeom>
              </p:spPr>
            </p:pic>
            <p:pic>
              <p:nvPicPr>
                <p:cNvPr id="10" name="그림 9"/>
                <p:cNvPicPr>
                  <a:picLocks noChangeAspect="1"/>
                </p:cNvPicPr>
                <p:nvPr/>
              </p:nvPicPr>
              <p:blipFill>
                <a:blip r:embed="rId5"/>
                <a:stretch>
                  <a:fillRect/>
                </a:stretch>
              </p:blipFill>
              <p:spPr>
                <a:xfrm>
                  <a:off x="4618066" y="3503392"/>
                  <a:ext cx="276225" cy="545951"/>
                </a:xfrm>
                <a:prstGeom prst="rect">
                  <a:avLst/>
                </a:prstGeom>
              </p:spPr>
            </p:pic>
            <p:pic>
              <p:nvPicPr>
                <p:cNvPr id="11" name="그림 10"/>
                <p:cNvPicPr>
                  <a:picLocks noChangeAspect="1"/>
                </p:cNvPicPr>
                <p:nvPr/>
              </p:nvPicPr>
              <p:blipFill>
                <a:blip r:embed="rId6"/>
                <a:stretch>
                  <a:fillRect/>
                </a:stretch>
              </p:blipFill>
              <p:spPr>
                <a:xfrm>
                  <a:off x="3579366" y="2932688"/>
                  <a:ext cx="282110" cy="442913"/>
                </a:xfrm>
                <a:prstGeom prst="rect">
                  <a:avLst/>
                </a:prstGeom>
              </p:spPr>
            </p:pic>
            <p:pic>
              <p:nvPicPr>
                <p:cNvPr id="21" name="그림 20"/>
                <p:cNvPicPr>
                  <a:picLocks noChangeAspect="1"/>
                </p:cNvPicPr>
                <p:nvPr/>
              </p:nvPicPr>
              <p:blipFill>
                <a:blip r:embed="rId7"/>
                <a:stretch>
                  <a:fillRect/>
                </a:stretch>
              </p:blipFill>
              <p:spPr>
                <a:xfrm rot="5400000">
                  <a:off x="3393930" y="4462906"/>
                  <a:ext cx="365286" cy="348414"/>
                </a:xfrm>
                <a:prstGeom prst="rect">
                  <a:avLst/>
                </a:prstGeom>
              </p:spPr>
            </p:pic>
            <p:cxnSp>
              <p:nvCxnSpPr>
                <p:cNvPr id="30" name="직선 연결선 29"/>
                <p:cNvCxnSpPr>
                  <a:endCxn id="9" idx="2"/>
                </p:cNvCxnSpPr>
                <p:nvPr/>
              </p:nvCxnSpPr>
              <p:spPr bwMode="auto">
                <a:xfrm>
                  <a:off x="3774440" y="4609352"/>
                  <a:ext cx="826278" cy="479460"/>
                </a:xfrm>
                <a:prstGeom prst="line">
                  <a:avLst/>
                </a:prstGeom>
                <a:solidFill>
                  <a:schemeClr val="accent1"/>
                </a:solidFill>
                <a:ln w="12700" cap="flat" cmpd="sng" algn="ctr">
                  <a:solidFill>
                    <a:srgbClr val="00B0F0"/>
                  </a:solidFill>
                  <a:prstDash val="sysDot"/>
                  <a:round/>
                  <a:headEnd type="none" w="sm" len="sm"/>
                  <a:tailEnd type="none" w="sm" len="sm"/>
                </a:ln>
                <a:effectLst/>
              </p:spPr>
            </p:cxnSp>
            <p:cxnSp>
              <p:nvCxnSpPr>
                <p:cNvPr id="32" name="직선 연결선 31"/>
                <p:cNvCxnSpPr/>
                <p:nvPr/>
              </p:nvCxnSpPr>
              <p:spPr bwMode="auto">
                <a:xfrm flipH="1">
                  <a:off x="3784920" y="3734043"/>
                  <a:ext cx="785887" cy="764571"/>
                </a:xfrm>
                <a:prstGeom prst="line">
                  <a:avLst/>
                </a:prstGeom>
                <a:solidFill>
                  <a:schemeClr val="accent1"/>
                </a:solidFill>
                <a:ln w="12700" cap="flat" cmpd="sng" algn="ctr">
                  <a:solidFill>
                    <a:schemeClr val="tx1"/>
                  </a:solidFill>
                  <a:prstDash val="sysDot"/>
                  <a:round/>
                  <a:headEnd type="none" w="sm" len="sm"/>
                  <a:tailEnd type="none" w="sm" len="sm"/>
                </a:ln>
                <a:effectLst/>
              </p:spPr>
            </p:cxnSp>
            <p:sp>
              <p:nvSpPr>
                <p:cNvPr id="39" name="TextBox 38"/>
                <p:cNvSpPr txBox="1"/>
                <p:nvPr/>
              </p:nvSpPr>
              <p:spPr>
                <a:xfrm>
                  <a:off x="4078318" y="5016385"/>
                  <a:ext cx="689282" cy="432302"/>
                </a:xfrm>
                <a:prstGeom prst="rect">
                  <a:avLst/>
                </a:prstGeom>
                <a:noFill/>
              </p:spPr>
              <p:txBody>
                <a:bodyPr wrap="none" rtlCol="0">
                  <a:spAutoFit/>
                </a:bodyPr>
                <a:lstStyle/>
                <a:p>
                  <a:r>
                    <a:rPr lang="en-US" altLang="ko-KR" b="1" dirty="0" smtClean="0">
                      <a:solidFill>
                        <a:srgbClr val="FF0000"/>
                      </a:solidFill>
                    </a:rPr>
                    <a:t>Relay</a:t>
                  </a:r>
                  <a:endParaRPr lang="ko-KR" altLang="en-US" b="1" dirty="0">
                    <a:solidFill>
                      <a:srgbClr val="FF0000"/>
                    </a:solidFill>
                  </a:endParaRPr>
                </a:p>
              </p:txBody>
            </p:sp>
            <p:pic>
              <p:nvPicPr>
                <p:cNvPr id="62" name="그림 61"/>
                <p:cNvPicPr>
                  <a:picLocks noChangeAspect="1"/>
                </p:cNvPicPr>
                <p:nvPr/>
              </p:nvPicPr>
              <p:blipFill>
                <a:blip r:embed="rId8"/>
                <a:stretch>
                  <a:fillRect/>
                </a:stretch>
              </p:blipFill>
              <p:spPr>
                <a:xfrm>
                  <a:off x="6045496" y="3107617"/>
                  <a:ext cx="582837" cy="434532"/>
                </a:xfrm>
                <a:prstGeom prst="rect">
                  <a:avLst/>
                </a:prstGeom>
              </p:spPr>
            </p:pic>
            <p:cxnSp>
              <p:nvCxnSpPr>
                <p:cNvPr id="65" name="직선 연결선 64"/>
                <p:cNvCxnSpPr/>
                <p:nvPr/>
              </p:nvCxnSpPr>
              <p:spPr bwMode="auto">
                <a:xfrm flipV="1">
                  <a:off x="5027807" y="3473936"/>
                  <a:ext cx="1267438" cy="1259732"/>
                </a:xfrm>
                <a:prstGeom prst="line">
                  <a:avLst/>
                </a:prstGeom>
                <a:solidFill>
                  <a:schemeClr val="accent1"/>
                </a:solidFill>
                <a:ln w="12700" cap="flat" cmpd="sng" algn="ctr">
                  <a:solidFill>
                    <a:srgbClr val="FF0000"/>
                  </a:solidFill>
                  <a:prstDash val="sysDot"/>
                  <a:round/>
                  <a:headEnd type="none" w="sm" len="sm"/>
                  <a:tailEnd type="none" w="sm" len="sm"/>
                </a:ln>
                <a:effectLst/>
              </p:spPr>
            </p:cxnSp>
            <p:cxnSp>
              <p:nvCxnSpPr>
                <p:cNvPr id="74" name="직선 연결선 73"/>
                <p:cNvCxnSpPr/>
                <p:nvPr/>
              </p:nvCxnSpPr>
              <p:spPr bwMode="auto">
                <a:xfrm flipH="1" flipV="1">
                  <a:off x="5100565" y="5084817"/>
                  <a:ext cx="1259694" cy="410841"/>
                </a:xfrm>
                <a:prstGeom prst="line">
                  <a:avLst/>
                </a:prstGeom>
                <a:solidFill>
                  <a:schemeClr val="accent1"/>
                </a:solidFill>
                <a:ln w="12700" cap="flat" cmpd="sng" algn="ctr">
                  <a:solidFill>
                    <a:srgbClr val="FF0000"/>
                  </a:solidFill>
                  <a:prstDash val="sysDot"/>
                  <a:round/>
                  <a:headEnd type="none" w="sm" len="sm"/>
                  <a:tailEnd type="none" w="sm" len="sm"/>
                </a:ln>
                <a:effectLst/>
              </p:spPr>
            </p:cxnSp>
          </p:grpSp>
          <p:sp>
            <p:nvSpPr>
              <p:cNvPr id="7" name="타원 6"/>
              <p:cNvSpPr/>
              <p:nvPr/>
            </p:nvSpPr>
            <p:spPr bwMode="auto">
              <a:xfrm>
                <a:off x="2002381" y="3965159"/>
                <a:ext cx="2646801" cy="2254109"/>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cxnSp>
          <p:nvCxnSpPr>
            <p:cNvPr id="34" name="직선 연결선 33"/>
            <p:cNvCxnSpPr>
              <a:stCxn id="11" idx="2"/>
            </p:cNvCxnSpPr>
            <p:nvPr/>
          </p:nvCxnSpPr>
          <p:spPr bwMode="auto">
            <a:xfrm flipH="1">
              <a:off x="3301674" y="4416317"/>
              <a:ext cx="135008" cy="716329"/>
            </a:xfrm>
            <a:prstGeom prst="line">
              <a:avLst/>
            </a:prstGeom>
            <a:solidFill>
              <a:schemeClr val="accent1"/>
            </a:solidFill>
            <a:ln w="12700" cap="flat" cmpd="sng" algn="ctr">
              <a:solidFill>
                <a:schemeClr val="tx1"/>
              </a:solidFill>
              <a:prstDash val="sysDot"/>
              <a:round/>
              <a:headEnd type="none" w="sm" len="sm"/>
              <a:tailEnd type="none" w="sm" len="sm"/>
            </a:ln>
            <a:effectLst/>
          </p:spPr>
        </p:cxnSp>
      </p:grpSp>
      <p:cxnSp>
        <p:nvCxnSpPr>
          <p:cNvPr id="29" name="직선 연결선 28"/>
          <p:cNvCxnSpPr/>
          <p:nvPr/>
        </p:nvCxnSpPr>
        <p:spPr bwMode="auto">
          <a:xfrm flipH="1">
            <a:off x="6739600" y="4129033"/>
            <a:ext cx="181617" cy="0"/>
          </a:xfrm>
          <a:prstGeom prst="line">
            <a:avLst/>
          </a:prstGeom>
          <a:solidFill>
            <a:schemeClr val="accent1"/>
          </a:solidFill>
          <a:ln w="12700" cap="flat" cmpd="sng" algn="ctr">
            <a:solidFill>
              <a:schemeClr val="tx1"/>
            </a:solidFill>
            <a:prstDash val="sysDot"/>
            <a:round/>
            <a:headEnd type="none" w="sm" len="sm"/>
            <a:tailEnd type="none" w="sm" len="sm"/>
          </a:ln>
          <a:effectLst/>
        </p:spPr>
      </p:cxnSp>
      <p:sp>
        <p:nvSpPr>
          <p:cNvPr id="33" name="TextBox 32"/>
          <p:cNvSpPr txBox="1"/>
          <p:nvPr/>
        </p:nvSpPr>
        <p:spPr>
          <a:xfrm>
            <a:off x="6939321" y="3987691"/>
            <a:ext cx="1899879" cy="246221"/>
          </a:xfrm>
          <a:prstGeom prst="rect">
            <a:avLst/>
          </a:prstGeom>
          <a:noFill/>
        </p:spPr>
        <p:txBody>
          <a:bodyPr wrap="none" rtlCol="0">
            <a:spAutoFit/>
          </a:bodyPr>
          <a:lstStyle/>
          <a:p>
            <a:r>
              <a:rPr lang="en-US" altLang="ko-KR" sz="1000" b="1" dirty="0" smtClean="0"/>
              <a:t>No relay link(enough coverage)</a:t>
            </a:r>
            <a:endParaRPr lang="ko-KR" altLang="en-US" sz="1000" b="1" dirty="0"/>
          </a:p>
        </p:txBody>
      </p:sp>
      <p:pic>
        <p:nvPicPr>
          <p:cNvPr id="35" name="그림 34"/>
          <p:cNvPicPr>
            <a:picLocks noChangeAspect="1"/>
          </p:cNvPicPr>
          <p:nvPr/>
        </p:nvPicPr>
        <p:blipFill>
          <a:blip r:embed="rId9"/>
          <a:stretch>
            <a:fillRect/>
          </a:stretch>
        </p:blipFill>
        <p:spPr>
          <a:xfrm>
            <a:off x="5619681" y="5724618"/>
            <a:ext cx="140846" cy="482151"/>
          </a:xfrm>
          <a:prstGeom prst="rect">
            <a:avLst/>
          </a:prstGeom>
        </p:spPr>
      </p:pic>
    </p:spTree>
    <p:extLst>
      <p:ext uri="{BB962C8B-B14F-4D97-AF65-F5344CB8AC3E}">
        <p14:creationId xmlns:p14="http://schemas.microsoft.com/office/powerpoint/2010/main" val="1397419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In order to provide the reliability of UHR coverage, the expansion of UHR coverage should be considered. </a:t>
            </a:r>
            <a:endParaRPr lang="en-US" altLang="ko-KR" dirty="0" smtClean="0"/>
          </a:p>
          <a:p>
            <a:r>
              <a:rPr lang="en-US" altLang="ko-KR" dirty="0" smtClean="0"/>
              <a:t>As </a:t>
            </a:r>
            <a:r>
              <a:rPr lang="en-US" altLang="ko-KR" dirty="0"/>
              <a:t>an effort to extend of range</a:t>
            </a:r>
            <a:r>
              <a:rPr lang="en-US" altLang="ko-KR" dirty="0" smtClean="0"/>
              <a:t>, in this contribution, we took a look at the candidate technologies for the range extension in UHR. </a:t>
            </a:r>
          </a:p>
          <a:p>
            <a:pPr lvl="1"/>
            <a:r>
              <a:rPr lang="en-US" altLang="ko-KR" dirty="0" smtClean="0"/>
              <a:t>Repeated transmission</a:t>
            </a:r>
          </a:p>
          <a:p>
            <a:pPr lvl="1"/>
            <a:r>
              <a:rPr lang="en-US" altLang="ko-KR" dirty="0" smtClean="0"/>
              <a:t>Multi-AP operation  </a:t>
            </a:r>
            <a:endParaRPr lang="en-US" altLang="ko-KR" dirty="0"/>
          </a:p>
          <a:p>
            <a:pPr lvl="1"/>
            <a:r>
              <a:rPr lang="en-US" altLang="ko-KR" dirty="0"/>
              <a:t>Relay transmission </a:t>
            </a:r>
          </a:p>
          <a:p>
            <a:pPr lvl="3"/>
            <a:endParaRPr lang="en-US" altLang="ko-KR" dirty="0" smtClean="0"/>
          </a:p>
          <a:p>
            <a:r>
              <a:rPr lang="en-US" altLang="ko-KR" dirty="0" smtClean="0"/>
              <a:t>The technological considerations for each of the candidate technology described in this contribution should be taken into account to determine the appropriate way to improve throughput, range, and reliability in the </a:t>
            </a:r>
            <a:r>
              <a:rPr lang="en-US" altLang="ko-KR" dirty="0"/>
              <a:t>coverage </a:t>
            </a:r>
            <a:r>
              <a:rPr lang="en-US" altLang="ko-KR" dirty="0" smtClean="0"/>
              <a:t>area.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1716838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dirty="0"/>
          </a:p>
        </p:txBody>
      </p:sp>
      <p:sp>
        <p:nvSpPr>
          <p:cNvPr id="3" name="내용 개체 틀 2"/>
          <p:cNvSpPr>
            <a:spLocks noGrp="1"/>
          </p:cNvSpPr>
          <p:nvPr>
            <p:ph idx="1"/>
          </p:nvPr>
        </p:nvSpPr>
        <p:spPr/>
        <p:txBody>
          <a:bodyPr/>
          <a:lstStyle/>
          <a:p>
            <a:r>
              <a:rPr lang="en-US" altLang="ko-KR" dirty="0" smtClean="0"/>
              <a:t>[</a:t>
            </a:r>
            <a:r>
              <a:rPr lang="en-US" altLang="ko-KR" dirty="0"/>
              <a:t>1] </a:t>
            </a:r>
            <a:r>
              <a:rPr lang="en-US" altLang="ko-KR" dirty="0" smtClean="0"/>
              <a:t>11-22-1908-01-0uhr-uhr-rate-vs-range-enhancement-with-Relay </a:t>
            </a:r>
          </a:p>
          <a:p>
            <a:r>
              <a:rPr lang="en-US" altLang="ko-KR" dirty="0" smtClean="0"/>
              <a:t>[</a:t>
            </a:r>
            <a:r>
              <a:rPr lang="en-US" altLang="ko-KR" dirty="0"/>
              <a:t>2] 11-22-1928-01-0uhr-enhanced-long-range-usage-scenarios-design-target-and-feasibility</a:t>
            </a:r>
            <a:endParaRPr lang="en-US" altLang="ko-KR" dirty="0" smtClean="0"/>
          </a:p>
          <a:p>
            <a:r>
              <a:rPr lang="en-US" altLang="ko-KR" dirty="0"/>
              <a:t>[3] 11-15-1309-01-00 Extended Range Support for 11ax</a:t>
            </a:r>
          </a:p>
          <a:p>
            <a:r>
              <a:rPr lang="en-US" altLang="ko-KR" dirty="0" smtClean="0"/>
              <a:t>[</a:t>
            </a:r>
            <a:r>
              <a:rPr lang="en-US" altLang="ko-KR" dirty="0"/>
              <a:t>4] 3GPP TR 38.874, “Study on Integrated Access and Backhaul,” V16.0.0, Dec. 2018.</a:t>
            </a:r>
            <a:endParaRPr lang="en-US" altLang="ko-KR" dirty="0" smtClean="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358940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lstStyle/>
          <a:p>
            <a:r>
              <a:rPr lang="en-US" altLang="ko-KR" dirty="0"/>
              <a:t>To improve the reliability and enhance the throughput in the UHR(i.e. Ultra High Reliability) coverage, we can consider the range extension for the UHR. </a:t>
            </a:r>
            <a:endParaRPr lang="en-US" altLang="ko-KR" dirty="0" smtClean="0"/>
          </a:p>
          <a:p>
            <a:endParaRPr lang="en-US" altLang="ko-KR" dirty="0"/>
          </a:p>
          <a:p>
            <a:r>
              <a:rPr lang="en-US" altLang="ko-KR" dirty="0"/>
              <a:t>The potential </a:t>
            </a:r>
            <a:r>
              <a:rPr lang="en-US" altLang="ko-KR" dirty="0" smtClean="0"/>
              <a:t>technologies </a:t>
            </a:r>
            <a:r>
              <a:rPr lang="en-US" altLang="ko-KR" dirty="0"/>
              <a:t>have been proposed in </a:t>
            </a:r>
            <a:r>
              <a:rPr lang="en-US" altLang="ko-KR" dirty="0" smtClean="0"/>
              <a:t>[1-2] </a:t>
            </a:r>
            <a:r>
              <a:rPr lang="en-US" altLang="ko-KR" dirty="0"/>
              <a:t>to achieve the range extension in UHR. </a:t>
            </a:r>
            <a:endParaRPr lang="en-US" altLang="ko-KR" dirty="0" smtClean="0"/>
          </a:p>
          <a:p>
            <a:endParaRPr lang="en-US" altLang="ko-KR" dirty="0"/>
          </a:p>
          <a:p>
            <a:r>
              <a:rPr lang="en-US" altLang="ko-KR" dirty="0"/>
              <a:t>In this presentation, we investigate the </a:t>
            </a:r>
            <a:r>
              <a:rPr lang="en-US" altLang="ko-KR" dirty="0" smtClean="0"/>
              <a:t>candidate technologies for </a:t>
            </a:r>
            <a:r>
              <a:rPr lang="en-US" altLang="ko-KR" dirty="0"/>
              <a:t>range extension and consider the </a:t>
            </a:r>
            <a:r>
              <a:rPr lang="en-US" altLang="ko-KR" dirty="0" smtClean="0"/>
              <a:t>technical </a:t>
            </a:r>
            <a:r>
              <a:rPr lang="en-US" altLang="ko-KR" dirty="0"/>
              <a:t>direction for the object of that.</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60500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Candidate technologies for range extension</a:t>
            </a:r>
            <a:endParaRPr lang="ko-KR" altLang="en-US" dirty="0"/>
          </a:p>
        </p:txBody>
      </p:sp>
      <p:sp>
        <p:nvSpPr>
          <p:cNvPr id="3" name="내용 개체 틀 2"/>
          <p:cNvSpPr>
            <a:spLocks noGrp="1"/>
          </p:cNvSpPr>
          <p:nvPr>
            <p:ph idx="1"/>
          </p:nvPr>
        </p:nvSpPr>
        <p:spPr/>
        <p:txBody>
          <a:bodyPr/>
          <a:lstStyle/>
          <a:p>
            <a:r>
              <a:rPr lang="en-US" altLang="ko-KR" dirty="0" smtClean="0"/>
              <a:t>For the range extension, the following technologies can be considered candidate techniques.  </a:t>
            </a:r>
          </a:p>
          <a:p>
            <a:pPr lvl="1"/>
            <a:r>
              <a:rPr lang="en-US" altLang="ko-KR" dirty="0" smtClean="0"/>
              <a:t>Repeated transmission</a:t>
            </a:r>
          </a:p>
          <a:p>
            <a:pPr lvl="1"/>
            <a:r>
              <a:rPr lang="en-US" altLang="ko-KR" dirty="0" smtClean="0"/>
              <a:t>Multi-AP operation  </a:t>
            </a:r>
          </a:p>
          <a:p>
            <a:pPr lvl="1"/>
            <a:r>
              <a:rPr lang="en-US" altLang="ko-KR" dirty="0" smtClean="0"/>
              <a:t>Relay transmission </a:t>
            </a:r>
          </a:p>
          <a:p>
            <a:pPr lvl="2"/>
            <a:endParaRPr lang="en-US" altLang="ko-KR" dirty="0" smtClean="0"/>
          </a:p>
          <a:p>
            <a:r>
              <a:rPr lang="en-US" altLang="ko-KR" dirty="0" smtClean="0"/>
              <a:t>In the next slides, we will provide more details for each of the candidates above.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260346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Repeated transmission</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It is </a:t>
            </a:r>
            <a:r>
              <a:rPr lang="en-US" altLang="ko-KR" dirty="0" smtClean="0"/>
              <a:t>very </a:t>
            </a:r>
            <a:r>
              <a:rPr lang="en-US" altLang="ko-KR" dirty="0"/>
              <a:t>simple and conservative way used to extend the range and </a:t>
            </a:r>
            <a:r>
              <a:rPr lang="en-US" altLang="ko-KR" dirty="0" smtClean="0"/>
              <a:t>enhance </a:t>
            </a:r>
            <a:r>
              <a:rPr lang="en-US" altLang="ko-KR" dirty="0"/>
              <a:t>the SNR</a:t>
            </a:r>
            <a:r>
              <a:rPr lang="en-US" altLang="ko-KR" dirty="0" smtClean="0"/>
              <a:t>.</a:t>
            </a:r>
          </a:p>
          <a:p>
            <a:pPr lvl="1"/>
            <a:r>
              <a:rPr lang="en-US" altLang="ko-KR" dirty="0" smtClean="0"/>
              <a:t>The repeated transmission in the time/frequency domain can improve the received SNR. </a:t>
            </a:r>
          </a:p>
          <a:p>
            <a:pPr lvl="2"/>
            <a:r>
              <a:rPr lang="en-US" altLang="ko-KR" dirty="0" smtClean="0"/>
              <a:t>One RU or one symbol can be considered a unit of repetition. </a:t>
            </a:r>
          </a:p>
          <a:p>
            <a:pPr lvl="2"/>
            <a:endParaRPr lang="en-US" altLang="ko-KR" dirty="0" smtClean="0"/>
          </a:p>
          <a:p>
            <a:r>
              <a:rPr lang="en-US" altLang="ko-KR" dirty="0" smtClean="0"/>
              <a:t>Using the smaller size of OFDMA RU with repetition is one way to extend the range. </a:t>
            </a:r>
          </a:p>
          <a:p>
            <a:pPr lvl="1"/>
            <a:r>
              <a:rPr lang="en-US" altLang="ko-KR" dirty="0" smtClean="0"/>
              <a:t>For example, ideally, 9.5dB gain is expected when the 26-tone RU with 9 times repetition is applied in 20MHz. </a:t>
            </a:r>
          </a:p>
          <a:p>
            <a:pPr lvl="2"/>
            <a:r>
              <a:rPr lang="en-US" altLang="ko-KR" dirty="0" smtClean="0"/>
              <a:t>In</a:t>
            </a:r>
            <a:r>
              <a:rPr lang="ko-KR" altLang="en-US" dirty="0" smtClean="0"/>
              <a:t> </a:t>
            </a:r>
            <a:r>
              <a:rPr lang="en-US" altLang="ko-KR" dirty="0" smtClean="0"/>
              <a:t>[2], to achieve enhanced longer coverage based on market needs, about 9dB improvement was required. </a:t>
            </a:r>
          </a:p>
          <a:p>
            <a:pPr lvl="4"/>
            <a:endParaRPr lang="en-US" altLang="ko-KR" dirty="0" smtClean="0"/>
          </a:p>
          <a:p>
            <a:endParaRPr lang="en-US" altLang="en-US" dirty="0" smtClean="0"/>
          </a:p>
          <a:p>
            <a:endParaRPr lang="en-US" altLang="en-US" dirty="0"/>
          </a:p>
          <a:p>
            <a:endParaRPr lang="en-US" altLang="en-US" dirty="0" smtClean="0"/>
          </a:p>
          <a:p>
            <a:pPr lvl="1"/>
            <a:endParaRPr lang="en-US" altLang="en-US" dirty="0" smtClean="0"/>
          </a:p>
          <a:p>
            <a:endParaRPr lang="en-US" altLang="en-US" dirty="0" smtClean="0"/>
          </a:p>
          <a:p>
            <a:r>
              <a:rPr lang="en-US" altLang="en-US" dirty="0" smtClean="0"/>
              <a:t>Alternatively</a:t>
            </a:r>
            <a:r>
              <a:rPr lang="en-US" altLang="en-US" dirty="0" smtClean="0"/>
              <a:t>, </a:t>
            </a:r>
            <a:r>
              <a:rPr lang="en-US" altLang="en-US" dirty="0"/>
              <a:t>iterating over one symbol multiple times to obtain this gain may be considered. </a:t>
            </a:r>
            <a:r>
              <a:rPr lang="en-US" altLang="en-US" dirty="0" smtClean="0"/>
              <a:t> </a:t>
            </a:r>
            <a:endParaRPr lang="en-US"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grpSp>
        <p:nvGrpSpPr>
          <p:cNvPr id="8" name="그룹 7"/>
          <p:cNvGrpSpPr/>
          <p:nvPr/>
        </p:nvGrpSpPr>
        <p:grpSpPr>
          <a:xfrm>
            <a:off x="2590800" y="3924300"/>
            <a:ext cx="2743200" cy="1638300"/>
            <a:chOff x="1435109" y="4428964"/>
            <a:chExt cx="2222491" cy="2048036"/>
          </a:xfrm>
        </p:grpSpPr>
        <p:sp>
          <p:nvSpPr>
            <p:cNvPr id="7" name="직사각형 6"/>
            <p:cNvSpPr/>
            <p:nvPr/>
          </p:nvSpPr>
          <p:spPr bwMode="auto">
            <a:xfrm>
              <a:off x="2743200" y="4602082"/>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26-tone RU1</a:t>
              </a: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9" name="직선 연결선 8"/>
            <p:cNvCxnSpPr/>
            <p:nvPr/>
          </p:nvCxnSpPr>
          <p:spPr bwMode="auto">
            <a:xfrm>
              <a:off x="2583180" y="4602082"/>
              <a:ext cx="0" cy="152400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0" name="TextBox 9"/>
            <p:cNvSpPr txBox="1"/>
            <p:nvPr/>
          </p:nvSpPr>
          <p:spPr>
            <a:xfrm>
              <a:off x="1869287" y="5225582"/>
              <a:ext cx="654346" cy="276999"/>
            </a:xfrm>
            <a:prstGeom prst="rect">
              <a:avLst/>
            </a:prstGeom>
            <a:noFill/>
          </p:spPr>
          <p:txBody>
            <a:bodyPr wrap="none" rtlCol="0">
              <a:spAutoFit/>
            </a:bodyPr>
            <a:lstStyle/>
            <a:p>
              <a:r>
                <a:rPr lang="en-US" altLang="ko-KR" dirty="0" smtClean="0"/>
                <a:t>20MHz</a:t>
              </a:r>
              <a:endParaRPr lang="ko-KR" altLang="en-US" dirty="0"/>
            </a:p>
          </p:txBody>
        </p:sp>
        <p:sp>
          <p:nvSpPr>
            <p:cNvPr id="11" name="직사각형 10"/>
            <p:cNvSpPr/>
            <p:nvPr/>
          </p:nvSpPr>
          <p:spPr bwMode="auto">
            <a:xfrm>
              <a:off x="2743200" y="4830682"/>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altLang="ko-KR" sz="1000" dirty="0"/>
                <a:t>26-tone </a:t>
              </a:r>
              <a:r>
                <a:rPr kumimoji="0" lang="en-US" altLang="ko-KR" sz="1000" dirty="0" smtClean="0"/>
                <a:t>RU2</a:t>
              </a:r>
              <a:endParaRPr kumimoji="0" lang="en-US" altLang="ko-KR" sz="1000" dirty="0"/>
            </a:p>
          </p:txBody>
        </p:sp>
        <p:sp>
          <p:nvSpPr>
            <p:cNvPr id="13" name="직사각형 12"/>
            <p:cNvSpPr/>
            <p:nvPr/>
          </p:nvSpPr>
          <p:spPr bwMode="auto">
            <a:xfrm>
              <a:off x="2743200" y="5881448"/>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a:r>
                <a:rPr kumimoji="0" lang="en-US" altLang="ko-KR" sz="1000" dirty="0">
                  <a:solidFill>
                    <a:srgbClr val="000000"/>
                  </a:solidFill>
                </a:rPr>
                <a:t>26-tone </a:t>
              </a:r>
              <a:r>
                <a:rPr kumimoji="0" lang="en-US" altLang="ko-KR" sz="1000" dirty="0" smtClean="0">
                  <a:solidFill>
                    <a:srgbClr val="000000"/>
                  </a:solidFill>
                </a:rPr>
                <a:t>RU9</a:t>
              </a:r>
              <a:endParaRPr kumimoji="0" lang="en-US" altLang="ko-KR" sz="1000" dirty="0">
                <a:solidFill>
                  <a:srgbClr val="000000"/>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2743200" y="5652848"/>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a:r>
                <a:rPr kumimoji="0" lang="en-US" altLang="ko-KR" sz="1000" dirty="0">
                  <a:solidFill>
                    <a:srgbClr val="000000"/>
                  </a:solidFill>
                </a:rPr>
                <a:t>26-tone </a:t>
              </a:r>
              <a:r>
                <a:rPr kumimoji="0" lang="en-US" altLang="ko-KR" sz="1000" dirty="0" smtClean="0">
                  <a:solidFill>
                    <a:srgbClr val="000000"/>
                  </a:solidFill>
                </a:rPr>
                <a:t>RU8</a:t>
              </a:r>
              <a:endParaRPr kumimoji="0" lang="en-US" altLang="ko-KR" sz="1000" dirty="0">
                <a:solidFill>
                  <a:srgbClr val="000000"/>
                </a:solidFill>
              </a:endParaRPr>
            </a:p>
          </p:txBody>
        </p:sp>
        <p:sp>
          <p:nvSpPr>
            <p:cNvPr id="16" name="직사각형 15"/>
            <p:cNvSpPr/>
            <p:nvPr/>
          </p:nvSpPr>
          <p:spPr bwMode="auto">
            <a:xfrm>
              <a:off x="2743200" y="4602082"/>
              <a:ext cx="914400" cy="150796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rot="5400000">
              <a:off x="3040740" y="6163452"/>
              <a:ext cx="319318" cy="307777"/>
            </a:xfrm>
            <a:prstGeom prst="rect">
              <a:avLst/>
            </a:prstGeom>
            <a:noFill/>
          </p:spPr>
          <p:txBody>
            <a:bodyPr wrap="none" rtlCol="0">
              <a:spAutoFit/>
            </a:bodyPr>
            <a:lstStyle/>
            <a:p>
              <a:r>
                <a:rPr lang="en-US" altLang="ko-KR" sz="1400" b="1" dirty="0" smtClean="0"/>
                <a:t>∙∙∙</a:t>
              </a:r>
              <a:endParaRPr lang="ko-KR" altLang="en-US" sz="1400" b="1" dirty="0"/>
            </a:p>
          </p:txBody>
        </p:sp>
        <p:sp>
          <p:nvSpPr>
            <p:cNvPr id="18" name="TextBox 17"/>
            <p:cNvSpPr txBox="1"/>
            <p:nvPr/>
          </p:nvSpPr>
          <p:spPr>
            <a:xfrm rot="5400000">
              <a:off x="3040740" y="5279134"/>
              <a:ext cx="319318" cy="307777"/>
            </a:xfrm>
            <a:prstGeom prst="rect">
              <a:avLst/>
            </a:prstGeom>
            <a:noFill/>
          </p:spPr>
          <p:txBody>
            <a:bodyPr wrap="none" rtlCol="0">
              <a:spAutoFit/>
            </a:bodyPr>
            <a:lstStyle/>
            <a:p>
              <a:r>
                <a:rPr lang="en-US" altLang="ko-KR" sz="1400" b="1" dirty="0" smtClean="0"/>
                <a:t>∙∙∙</a:t>
              </a:r>
              <a:endParaRPr lang="ko-KR" altLang="en-US" sz="1400" b="1" dirty="0"/>
            </a:p>
          </p:txBody>
        </p:sp>
        <p:sp>
          <p:nvSpPr>
            <p:cNvPr id="19" name="TextBox 18"/>
            <p:cNvSpPr txBox="1"/>
            <p:nvPr/>
          </p:nvSpPr>
          <p:spPr>
            <a:xfrm>
              <a:off x="1435109" y="4428964"/>
              <a:ext cx="1148071" cy="276999"/>
            </a:xfrm>
            <a:prstGeom prst="rect">
              <a:avLst/>
            </a:prstGeom>
            <a:noFill/>
          </p:spPr>
          <p:txBody>
            <a:bodyPr wrap="none" rtlCol="0">
              <a:spAutoFit/>
            </a:bodyPr>
            <a:lstStyle/>
            <a:p>
              <a:r>
                <a:rPr lang="en-US" altLang="ko-KR" dirty="0" smtClean="0"/>
                <a:t>Frequency rep. </a:t>
              </a:r>
              <a:endParaRPr lang="ko-KR" altLang="en-US" dirty="0"/>
            </a:p>
          </p:txBody>
        </p:sp>
      </p:grpSp>
    </p:spTree>
    <p:extLst>
      <p:ext uri="{BB962C8B-B14F-4D97-AF65-F5344CB8AC3E}">
        <p14:creationId xmlns:p14="http://schemas.microsoft.com/office/powerpoint/2010/main" val="354878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en-US" sz="1800" dirty="0" smtClean="0"/>
              <a:t>Performance limitation</a:t>
            </a:r>
          </a:p>
          <a:p>
            <a:pPr lvl="1"/>
            <a:r>
              <a:rPr lang="en-US" altLang="en-US" sz="1600" dirty="0" smtClean="0"/>
              <a:t>Due </a:t>
            </a:r>
            <a:r>
              <a:rPr lang="en-US" altLang="en-US" sz="1600" dirty="0"/>
              <a:t>to the limitation of the preamble </a:t>
            </a:r>
            <a:r>
              <a:rPr lang="en-US" altLang="en-US" sz="1600" dirty="0" smtClean="0"/>
              <a:t>performance, </a:t>
            </a:r>
            <a:r>
              <a:rPr lang="en-US" altLang="en-US" sz="1600" dirty="0"/>
              <a:t>repetition with </a:t>
            </a:r>
            <a:r>
              <a:rPr lang="en-US" altLang="en-US" sz="1600" dirty="0" smtClean="0"/>
              <a:t>a smaller </a:t>
            </a:r>
            <a:r>
              <a:rPr lang="en-US" altLang="en-US" sz="1600" dirty="0"/>
              <a:t>RU size tone may not bring </a:t>
            </a:r>
            <a:r>
              <a:rPr lang="en-US" altLang="en-US" sz="1600" dirty="0" smtClean="0"/>
              <a:t>significant range </a:t>
            </a:r>
            <a:r>
              <a:rPr lang="en-US" altLang="en-US" sz="1600" dirty="0"/>
              <a:t>benefit[3].</a:t>
            </a:r>
          </a:p>
          <a:p>
            <a:pPr lvl="2"/>
            <a:r>
              <a:rPr lang="en-US" altLang="en-US" sz="1400" dirty="0" smtClean="0"/>
              <a:t>We </a:t>
            </a:r>
            <a:r>
              <a:rPr lang="en-US" altLang="en-US" sz="1400" dirty="0"/>
              <a:t>may consider </a:t>
            </a:r>
            <a:r>
              <a:rPr lang="en-US" altLang="en-US" sz="1400" dirty="0" smtClean="0"/>
              <a:t>around </a:t>
            </a:r>
            <a:r>
              <a:rPr lang="en-US" altLang="en-US" sz="1400" dirty="0"/>
              <a:t>3dB gain </a:t>
            </a:r>
            <a:r>
              <a:rPr lang="en-US" altLang="en-US" sz="1400" dirty="0" smtClean="0"/>
              <a:t>by </a:t>
            </a:r>
            <a:r>
              <a:rPr lang="en-US" altLang="en-US" sz="1400" dirty="0"/>
              <a:t>applying </a:t>
            </a:r>
            <a:r>
              <a:rPr lang="en-US" altLang="en-US" sz="1400" dirty="0" smtClean="0"/>
              <a:t>preamble boosting or symbol </a:t>
            </a:r>
            <a:r>
              <a:rPr lang="en-US" altLang="en-US" sz="1400" dirty="0"/>
              <a:t>repetition </a:t>
            </a:r>
            <a:r>
              <a:rPr lang="en-US" altLang="en-US" sz="1400" dirty="0" smtClean="0"/>
              <a:t>SIGs, but, that might not be still enough for UHR range</a:t>
            </a:r>
            <a:r>
              <a:rPr lang="en-US" altLang="en-US" sz="1200" dirty="0" smtClean="0"/>
              <a:t>.   </a:t>
            </a:r>
            <a:endParaRPr lang="en-US" altLang="ko-KR" sz="1200" dirty="0"/>
          </a:p>
          <a:p>
            <a:pPr lvl="1"/>
            <a:r>
              <a:rPr lang="en-US" altLang="ko-KR" sz="1600" dirty="0"/>
              <a:t>It may not be easy to expect enough gain practically due to the various impairments (e.g., fading/ shadowing, interference, etc.) in real </a:t>
            </a:r>
            <a:r>
              <a:rPr lang="en-US" altLang="ko-KR" sz="1600" dirty="0" smtClean="0"/>
              <a:t>world</a:t>
            </a:r>
          </a:p>
          <a:p>
            <a:pPr lvl="3"/>
            <a:endParaRPr lang="en-US" altLang="ko-KR" sz="1200" dirty="0" smtClean="0"/>
          </a:p>
          <a:p>
            <a:r>
              <a:rPr lang="en-US" altLang="ko-KR" sz="1800" dirty="0" smtClean="0"/>
              <a:t>Data rates </a:t>
            </a:r>
          </a:p>
          <a:p>
            <a:pPr lvl="1"/>
            <a:r>
              <a:rPr lang="en-US" altLang="ko-KR" sz="1600" dirty="0" smtClean="0"/>
              <a:t>The </a:t>
            </a:r>
            <a:r>
              <a:rPr lang="en-US" altLang="ko-KR" sz="1600" dirty="0"/>
              <a:t>data rate </a:t>
            </a:r>
            <a:r>
              <a:rPr lang="en-US" altLang="ko-KR" sz="1600" dirty="0" smtClean="0"/>
              <a:t>may be </a:t>
            </a:r>
            <a:r>
              <a:rPr lang="en-US" altLang="ko-KR" sz="1600" dirty="0"/>
              <a:t>limited as a low rate due to </a:t>
            </a:r>
            <a:r>
              <a:rPr lang="en-US" altLang="ko-KR" sz="1600" dirty="0" smtClean="0"/>
              <a:t>the repetition </a:t>
            </a:r>
            <a:r>
              <a:rPr lang="en-US" altLang="ko-KR" sz="1600" dirty="0"/>
              <a:t>of </a:t>
            </a:r>
            <a:r>
              <a:rPr lang="en-US" altLang="ko-KR" sz="1600" dirty="0" smtClean="0"/>
              <a:t>RU/Symbols for performance enhancement.</a:t>
            </a:r>
          </a:p>
          <a:p>
            <a:pPr lvl="2"/>
            <a:r>
              <a:rPr lang="en-US" altLang="ko-KR" sz="1400" dirty="0"/>
              <a:t>Considering reliable transmission, using low MCS may also affect on data rate</a:t>
            </a:r>
            <a:endParaRPr lang="en-US" altLang="ko-KR" sz="1400" dirty="0" smtClean="0"/>
          </a:p>
          <a:p>
            <a:pPr lvl="1"/>
            <a:r>
              <a:rPr lang="en-US" altLang="ko-KR" sz="1600" dirty="0"/>
              <a:t>Due to restricted space of the supported data rates, limited services may be provided to STAs located at the boundary.</a:t>
            </a:r>
            <a:endParaRPr lang="en-US" altLang="ko-KR" sz="1600" dirty="0" smtClean="0"/>
          </a:p>
          <a:p>
            <a:pPr lvl="3"/>
            <a:endParaRPr lang="en-US" altLang="ko-KR" sz="1200" dirty="0" smtClean="0"/>
          </a:p>
          <a:p>
            <a:r>
              <a:rPr lang="en-US" altLang="ko-KR" sz="1800" dirty="0" smtClean="0"/>
              <a:t>Power imbalance  </a:t>
            </a:r>
          </a:p>
          <a:p>
            <a:pPr lvl="1"/>
            <a:r>
              <a:rPr lang="en-US" altLang="ko-KR" sz="1600" dirty="0" smtClean="0"/>
              <a:t>Generally, AP can transmit at higher power and antenna than Non-AP STA. Thus, we may consider the range difference between AP and non-AP STA. </a:t>
            </a:r>
          </a:p>
          <a:p>
            <a:pPr lvl="2"/>
            <a:r>
              <a:rPr lang="en-US" altLang="ko-KR" sz="1400" dirty="0"/>
              <a:t>UL generally needs more repetition whilst DL can achieve higher BF/MIMO gain </a:t>
            </a:r>
            <a:endParaRPr lang="ko-KR" altLang="en-US" sz="1400"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72553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Multi-AP operation</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Since a single AP has </a:t>
            </a:r>
            <a:r>
              <a:rPr lang="en-US" altLang="ko-KR" dirty="0" smtClean="0"/>
              <a:t>limited </a:t>
            </a:r>
            <a:r>
              <a:rPr lang="en-US" altLang="ko-KR" dirty="0"/>
              <a:t>coverage, by using the Multi-AP </a:t>
            </a:r>
            <a:r>
              <a:rPr lang="en-US" altLang="ko-KR" dirty="0" smtClean="0"/>
              <a:t>operation </a:t>
            </a:r>
            <a:r>
              <a:rPr lang="en-US" altLang="ko-KR" dirty="0"/>
              <a:t>we can expand the coverage of </a:t>
            </a:r>
            <a:r>
              <a:rPr lang="en-US" altLang="ko-KR" dirty="0" smtClean="0"/>
              <a:t>Wi-Fi.</a:t>
            </a:r>
          </a:p>
          <a:p>
            <a:pPr lvl="1"/>
            <a:r>
              <a:rPr lang="en-US" altLang="ko-KR" dirty="0" smtClean="0"/>
              <a:t>It can be extended from the aspect of network coverage. </a:t>
            </a:r>
          </a:p>
          <a:p>
            <a:pPr lvl="8"/>
            <a:endParaRPr lang="en-US" altLang="ko-KR" dirty="0" smtClean="0"/>
          </a:p>
          <a:p>
            <a:r>
              <a:rPr lang="en-US" altLang="ko-KR" dirty="0" smtClean="0"/>
              <a:t>The Multi-AP operation can provide the extension of coverage through the following operations. </a:t>
            </a:r>
          </a:p>
          <a:p>
            <a:pPr lvl="1"/>
            <a:r>
              <a:rPr lang="en-US" altLang="ko-KR" dirty="0" smtClean="0"/>
              <a:t>Reduction of interference </a:t>
            </a:r>
            <a:r>
              <a:rPr lang="en-US" altLang="ko-KR" dirty="0"/>
              <a:t>from other </a:t>
            </a:r>
            <a:r>
              <a:rPr lang="en-US" altLang="ko-KR" dirty="0" smtClean="0"/>
              <a:t>OBSS </a:t>
            </a:r>
            <a:r>
              <a:rPr lang="en-US" altLang="ko-KR" dirty="0"/>
              <a:t>in </a:t>
            </a:r>
            <a:r>
              <a:rPr lang="en-US" altLang="ko-KR" dirty="0" smtClean="0"/>
              <a:t>the coverage area.</a:t>
            </a:r>
          </a:p>
          <a:p>
            <a:pPr lvl="2"/>
            <a:r>
              <a:rPr lang="en-US" altLang="ko-KR" dirty="0" smtClean="0"/>
              <a:t>It can improve the weak RSSI or SINR of receiving non-AP STA </a:t>
            </a:r>
          </a:p>
          <a:p>
            <a:pPr lvl="1"/>
            <a:r>
              <a:rPr lang="en-US" altLang="ko-KR" dirty="0" smtClean="0"/>
              <a:t>Joint transmission of data that will be transmitted from other BSS </a:t>
            </a:r>
            <a:r>
              <a:rPr lang="en-US" altLang="ko-KR" dirty="0"/>
              <a:t>to non-AP </a:t>
            </a:r>
            <a:r>
              <a:rPr lang="en-US" altLang="ko-KR" dirty="0" smtClean="0"/>
              <a:t>STA.</a:t>
            </a:r>
          </a:p>
          <a:p>
            <a:pPr lvl="2"/>
            <a:r>
              <a:rPr lang="en-US" altLang="ko-KR" dirty="0"/>
              <a:t>Non-AP STA may </a:t>
            </a:r>
            <a:r>
              <a:rPr lang="en-US" altLang="ko-KR" dirty="0" smtClean="0"/>
              <a:t>receive same data </a:t>
            </a:r>
            <a:r>
              <a:rPr lang="en-US" altLang="ko-KR" dirty="0"/>
              <a:t>jointly in coverage area from two </a:t>
            </a:r>
            <a:r>
              <a:rPr lang="en-US" altLang="ko-KR" dirty="0" smtClean="0"/>
              <a:t>APs that compensates channel impairments and improves received SINR. </a:t>
            </a:r>
          </a:p>
          <a:p>
            <a:endParaRPr lang="en-US" altLang="ko-KR" dirty="0"/>
          </a:p>
          <a:p>
            <a:pPr lvl="2"/>
            <a:endParaRPr lang="en-US" altLang="ko-KR" dirty="0" smtClean="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a:p>
          <a:p>
            <a:pPr marL="857250" lvl="2" indent="0">
              <a:buNone/>
            </a:pPr>
            <a:r>
              <a:rPr lang="en-US" altLang="ko-KR" dirty="0"/>
              <a:t> </a:t>
            </a:r>
            <a:r>
              <a:rPr lang="en-US" altLang="ko-KR" dirty="0" smtClean="0"/>
              <a:t>   </a:t>
            </a:r>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pSp>
        <p:nvGrpSpPr>
          <p:cNvPr id="31" name="그룹 30"/>
          <p:cNvGrpSpPr/>
          <p:nvPr/>
        </p:nvGrpSpPr>
        <p:grpSpPr>
          <a:xfrm>
            <a:off x="2362200" y="4191000"/>
            <a:ext cx="4495800" cy="2209800"/>
            <a:chOff x="2362200" y="4108449"/>
            <a:chExt cx="4876800" cy="2520951"/>
          </a:xfrm>
        </p:grpSpPr>
        <p:grpSp>
          <p:nvGrpSpPr>
            <p:cNvPr id="7" name="Group 67"/>
            <p:cNvGrpSpPr/>
            <p:nvPr/>
          </p:nvGrpSpPr>
          <p:grpSpPr>
            <a:xfrm>
              <a:off x="3414153" y="4818176"/>
              <a:ext cx="301625" cy="585559"/>
              <a:chOff x="8509000" y="3810000"/>
              <a:chExt cx="301625" cy="585559"/>
            </a:xfrm>
          </p:grpSpPr>
          <p:sp>
            <p:nvSpPr>
              <p:cNvPr id="8" name="Freeform 37"/>
              <p:cNvSpPr>
                <a:spLocks noEditPoints="1"/>
              </p:cNvSpPr>
              <p:nvPr/>
            </p:nvSpPr>
            <p:spPr bwMode="auto">
              <a:xfrm>
                <a:off x="8509000" y="38100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38"/>
              <p:cNvSpPr>
                <a:spLocks noEditPoints="1"/>
              </p:cNvSpPr>
              <p:nvPr/>
            </p:nvSpPr>
            <p:spPr bwMode="auto">
              <a:xfrm>
                <a:off x="8509000" y="3810000"/>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39"/>
              <p:cNvSpPr>
                <a:spLocks/>
              </p:cNvSpPr>
              <p:nvPr/>
            </p:nvSpPr>
            <p:spPr bwMode="auto">
              <a:xfrm>
                <a:off x="8636000" y="3898900"/>
                <a:ext cx="49213" cy="103188"/>
              </a:xfrm>
              <a:custGeom>
                <a:avLst/>
                <a:gdLst>
                  <a:gd name="T0" fmla="*/ 90 w 248"/>
                  <a:gd name="T1" fmla="*/ 244 h 508"/>
                  <a:gd name="T2" fmla="*/ 90 w 248"/>
                  <a:gd name="T3" fmla="*/ 508 h 508"/>
                  <a:gd name="T4" fmla="*/ 158 w 248"/>
                  <a:gd name="T5" fmla="*/ 508 h 508"/>
                  <a:gd name="T6" fmla="*/ 158 w 248"/>
                  <a:gd name="T7" fmla="*/ 244 h 508"/>
                  <a:gd name="T8" fmla="*/ 248 w 248"/>
                  <a:gd name="T9" fmla="*/ 124 h 508"/>
                  <a:gd name="T10" fmla="*/ 124 w 248"/>
                  <a:gd name="T11" fmla="*/ 0 h 508"/>
                  <a:gd name="T12" fmla="*/ 0 w 248"/>
                  <a:gd name="T13" fmla="*/ 124 h 508"/>
                  <a:gd name="T14" fmla="*/ 90 w 248"/>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508">
                    <a:moveTo>
                      <a:pt x="90" y="244"/>
                    </a:moveTo>
                    <a:lnTo>
                      <a:pt x="90" y="508"/>
                    </a:lnTo>
                    <a:lnTo>
                      <a:pt x="158" y="508"/>
                    </a:lnTo>
                    <a:lnTo>
                      <a:pt x="158" y="244"/>
                    </a:lnTo>
                    <a:cubicBezTo>
                      <a:pt x="210" y="229"/>
                      <a:pt x="248" y="181"/>
                      <a:pt x="248" y="124"/>
                    </a:cubicBezTo>
                    <a:cubicBezTo>
                      <a:pt x="248" y="56"/>
                      <a:pt x="192" y="0"/>
                      <a:pt x="124" y="0"/>
                    </a:cubicBezTo>
                    <a:cubicBezTo>
                      <a:pt x="55" y="0"/>
                      <a:pt x="0" y="56"/>
                      <a:pt x="0" y="124"/>
                    </a:cubicBezTo>
                    <a:cubicBezTo>
                      <a:pt x="0" y="181"/>
                      <a:pt x="38" y="229"/>
                      <a:pt x="90" y="24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40"/>
              <p:cNvSpPr>
                <a:spLocks/>
              </p:cNvSpPr>
              <p:nvPr/>
            </p:nvSpPr>
            <p:spPr bwMode="auto">
              <a:xfrm>
                <a:off x="8591550" y="4002087"/>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41"/>
              <p:cNvSpPr>
                <a:spLocks/>
              </p:cNvSpPr>
              <p:nvPr/>
            </p:nvSpPr>
            <p:spPr bwMode="auto">
              <a:xfrm>
                <a:off x="8591550" y="4002087"/>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42"/>
              <p:cNvSpPr>
                <a:spLocks noChangeArrowheads="1"/>
              </p:cNvSpPr>
              <p:nvPr/>
            </p:nvSpPr>
            <p:spPr bwMode="auto">
              <a:xfrm>
                <a:off x="8589962" y="4287837"/>
                <a:ext cx="142668"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rgbClr val="1A2D51"/>
                    </a:solidFill>
                    <a:effectLst/>
                    <a:latin typeface="Calibri" panose="020F0502020204030204" pitchFamily="34" charset="0"/>
                  </a:rPr>
                  <a:t>AP1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4" name="Group 2"/>
            <p:cNvGrpSpPr/>
            <p:nvPr/>
          </p:nvGrpSpPr>
          <p:grpSpPr>
            <a:xfrm>
              <a:off x="4996562" y="5472453"/>
              <a:ext cx="301625" cy="588735"/>
              <a:chOff x="5381625" y="4276725"/>
              <a:chExt cx="301625" cy="588735"/>
            </a:xfrm>
          </p:grpSpPr>
          <p:sp>
            <p:nvSpPr>
              <p:cNvPr id="15" name="Freeform 10"/>
              <p:cNvSpPr>
                <a:spLocks noEditPoints="1"/>
              </p:cNvSpPr>
              <p:nvPr/>
            </p:nvSpPr>
            <p:spPr bwMode="auto">
              <a:xfrm>
                <a:off x="5381625" y="4276725"/>
                <a:ext cx="301625" cy="230188"/>
              </a:xfrm>
              <a:custGeom>
                <a:avLst/>
                <a:gdLst>
                  <a:gd name="T0" fmla="*/ 981 w 1495"/>
                  <a:gd name="T1" fmla="*/ 571 h 1142"/>
                  <a:gd name="T2" fmla="*/ 898 w 1495"/>
                  <a:gd name="T3" fmla="*/ 749 h 1142"/>
                  <a:gd name="T4" fmla="*/ 939 w 1495"/>
                  <a:gd name="T5" fmla="*/ 798 h 1142"/>
                  <a:gd name="T6" fmla="*/ 1044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4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5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0 w 1495"/>
                  <a:gd name="T67" fmla="*/ 911 h 1142"/>
                  <a:gd name="T68" fmla="*/ 302 w 1495"/>
                  <a:gd name="T69" fmla="*/ 571 h 1142"/>
                  <a:gd name="T70" fmla="*/ 266 w 1495"/>
                  <a:gd name="T71" fmla="*/ 1142 h 1142"/>
                  <a:gd name="T72" fmla="*/ 307 w 1495"/>
                  <a:gd name="T73" fmla="*/ 1094 h 1142"/>
                  <a:gd name="T74" fmla="*/ 63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3" y="743"/>
                      <a:pt x="1044" y="662"/>
                      <a:pt x="1044" y="571"/>
                    </a:cubicBezTo>
                    <a:cubicBezTo>
                      <a:pt x="1044" y="481"/>
                      <a:pt x="1003" y="399"/>
                      <a:pt x="939" y="345"/>
                    </a:cubicBezTo>
                    <a:lnTo>
                      <a:pt x="898" y="393"/>
                    </a:lnTo>
                    <a:cubicBezTo>
                      <a:pt x="949" y="436"/>
                      <a:pt x="981" y="500"/>
                      <a:pt x="981" y="571"/>
                    </a:cubicBezTo>
                    <a:close/>
                    <a:moveTo>
                      <a:pt x="1193" y="571"/>
                    </a:moveTo>
                    <a:cubicBezTo>
                      <a:pt x="1193" y="708"/>
                      <a:pt x="1131" y="829"/>
                      <a:pt x="1035" y="911"/>
                    </a:cubicBezTo>
                    <a:lnTo>
                      <a:pt x="1076" y="960"/>
                    </a:lnTo>
                    <a:cubicBezTo>
                      <a:pt x="1186" y="866"/>
                      <a:pt x="1256" y="727"/>
                      <a:pt x="1256" y="571"/>
                    </a:cubicBezTo>
                    <a:cubicBezTo>
                      <a:pt x="1256" y="416"/>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1"/>
                      <a:pt x="1337" y="968"/>
                      <a:pt x="1188" y="1094"/>
                    </a:cubicBezTo>
                    <a:lnTo>
                      <a:pt x="1229" y="1142"/>
                    </a:lnTo>
                    <a:cubicBezTo>
                      <a:pt x="1392" y="1005"/>
                      <a:pt x="1495" y="800"/>
                      <a:pt x="1495" y="571"/>
                    </a:cubicBezTo>
                    <a:cubicBezTo>
                      <a:pt x="1495" y="343"/>
                      <a:pt x="1392" y="138"/>
                      <a:pt x="1229" y="0"/>
                    </a:cubicBezTo>
                    <a:close/>
                    <a:moveTo>
                      <a:pt x="514" y="571"/>
                    </a:moveTo>
                    <a:cubicBezTo>
                      <a:pt x="514" y="500"/>
                      <a:pt x="546" y="436"/>
                      <a:pt x="597" y="393"/>
                    </a:cubicBezTo>
                    <a:lnTo>
                      <a:pt x="556" y="345"/>
                    </a:lnTo>
                    <a:cubicBezTo>
                      <a:pt x="492" y="399"/>
                      <a:pt x="451" y="481"/>
                      <a:pt x="451" y="571"/>
                    </a:cubicBezTo>
                    <a:cubicBezTo>
                      <a:pt x="451" y="662"/>
                      <a:pt x="492" y="743"/>
                      <a:pt x="556" y="798"/>
                    </a:cubicBezTo>
                    <a:lnTo>
                      <a:pt x="597" y="749"/>
                    </a:lnTo>
                    <a:cubicBezTo>
                      <a:pt x="546" y="707"/>
                      <a:pt x="514" y="643"/>
                      <a:pt x="514" y="571"/>
                    </a:cubicBezTo>
                    <a:close/>
                    <a:moveTo>
                      <a:pt x="302" y="571"/>
                    </a:moveTo>
                    <a:cubicBezTo>
                      <a:pt x="302" y="435"/>
                      <a:pt x="364" y="313"/>
                      <a:pt x="461" y="231"/>
                    </a:cubicBezTo>
                    <a:lnTo>
                      <a:pt x="420" y="183"/>
                    </a:lnTo>
                    <a:cubicBezTo>
                      <a:pt x="309" y="276"/>
                      <a:pt x="239" y="416"/>
                      <a:pt x="239" y="571"/>
                    </a:cubicBezTo>
                    <a:cubicBezTo>
                      <a:pt x="239" y="727"/>
                      <a:pt x="309" y="866"/>
                      <a:pt x="420" y="960"/>
                    </a:cubicBezTo>
                    <a:lnTo>
                      <a:pt x="460" y="911"/>
                    </a:lnTo>
                    <a:cubicBezTo>
                      <a:pt x="364" y="830"/>
                      <a:pt x="302" y="708"/>
                      <a:pt x="302" y="571"/>
                    </a:cubicBezTo>
                    <a:close/>
                    <a:moveTo>
                      <a:pt x="266" y="1142"/>
                    </a:moveTo>
                    <a:lnTo>
                      <a:pt x="307" y="1094"/>
                    </a:lnTo>
                    <a:cubicBezTo>
                      <a:pt x="158" y="968"/>
                      <a:pt x="63" y="781"/>
                      <a:pt x="63" y="571"/>
                    </a:cubicBezTo>
                    <a:cubicBezTo>
                      <a:pt x="63" y="362"/>
                      <a:pt x="158" y="174"/>
                      <a:pt x="307" y="49"/>
                    </a:cubicBezTo>
                    <a:lnTo>
                      <a:pt x="266" y="0"/>
                    </a:lnTo>
                    <a:cubicBezTo>
                      <a:pt x="103" y="138"/>
                      <a:pt x="0" y="343"/>
                      <a:pt x="0" y="571"/>
                    </a:cubicBezTo>
                    <a:cubicBezTo>
                      <a:pt x="0" y="800"/>
                      <a:pt x="103" y="1005"/>
                      <a:pt x="266" y="1142"/>
                    </a:cubicBezTo>
                    <a:close/>
                  </a:path>
                </a:pathLst>
              </a:custGeom>
              <a:solidFill>
                <a:srgbClr val="96AFD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1"/>
              <p:cNvSpPr>
                <a:spLocks noEditPoints="1"/>
              </p:cNvSpPr>
              <p:nvPr/>
            </p:nvSpPr>
            <p:spPr bwMode="auto">
              <a:xfrm>
                <a:off x="5381625" y="4276725"/>
                <a:ext cx="301625" cy="230188"/>
              </a:xfrm>
              <a:custGeom>
                <a:avLst/>
                <a:gdLst>
                  <a:gd name="T0" fmla="*/ 981 w 1495"/>
                  <a:gd name="T1" fmla="*/ 571 h 1142"/>
                  <a:gd name="T2" fmla="*/ 898 w 1495"/>
                  <a:gd name="T3" fmla="*/ 749 h 1142"/>
                  <a:gd name="T4" fmla="*/ 939 w 1495"/>
                  <a:gd name="T5" fmla="*/ 798 h 1142"/>
                  <a:gd name="T6" fmla="*/ 1044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4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5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0 w 1495"/>
                  <a:gd name="T67" fmla="*/ 911 h 1142"/>
                  <a:gd name="T68" fmla="*/ 302 w 1495"/>
                  <a:gd name="T69" fmla="*/ 571 h 1142"/>
                  <a:gd name="T70" fmla="*/ 266 w 1495"/>
                  <a:gd name="T71" fmla="*/ 1142 h 1142"/>
                  <a:gd name="T72" fmla="*/ 307 w 1495"/>
                  <a:gd name="T73" fmla="*/ 1094 h 1142"/>
                  <a:gd name="T74" fmla="*/ 63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3" y="743"/>
                      <a:pt x="1044" y="662"/>
                      <a:pt x="1044" y="571"/>
                    </a:cubicBezTo>
                    <a:cubicBezTo>
                      <a:pt x="1044" y="481"/>
                      <a:pt x="1003" y="399"/>
                      <a:pt x="939" y="345"/>
                    </a:cubicBezTo>
                    <a:lnTo>
                      <a:pt x="898" y="393"/>
                    </a:lnTo>
                    <a:cubicBezTo>
                      <a:pt x="949" y="436"/>
                      <a:pt x="981" y="500"/>
                      <a:pt x="981" y="571"/>
                    </a:cubicBezTo>
                    <a:close/>
                    <a:moveTo>
                      <a:pt x="1193" y="571"/>
                    </a:moveTo>
                    <a:cubicBezTo>
                      <a:pt x="1193" y="708"/>
                      <a:pt x="1131" y="829"/>
                      <a:pt x="1035" y="911"/>
                    </a:cubicBezTo>
                    <a:lnTo>
                      <a:pt x="1076" y="960"/>
                    </a:lnTo>
                    <a:cubicBezTo>
                      <a:pt x="1186" y="866"/>
                      <a:pt x="1256" y="727"/>
                      <a:pt x="1256" y="571"/>
                    </a:cubicBezTo>
                    <a:cubicBezTo>
                      <a:pt x="1256" y="416"/>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1"/>
                      <a:pt x="1337" y="968"/>
                      <a:pt x="1188" y="1094"/>
                    </a:cubicBezTo>
                    <a:lnTo>
                      <a:pt x="1229" y="1142"/>
                    </a:lnTo>
                    <a:cubicBezTo>
                      <a:pt x="1392" y="1005"/>
                      <a:pt x="1495" y="800"/>
                      <a:pt x="1495" y="571"/>
                    </a:cubicBezTo>
                    <a:cubicBezTo>
                      <a:pt x="1495" y="343"/>
                      <a:pt x="1392" y="138"/>
                      <a:pt x="1229" y="0"/>
                    </a:cubicBezTo>
                    <a:close/>
                    <a:moveTo>
                      <a:pt x="514" y="571"/>
                    </a:moveTo>
                    <a:cubicBezTo>
                      <a:pt x="514" y="500"/>
                      <a:pt x="546" y="436"/>
                      <a:pt x="597" y="393"/>
                    </a:cubicBezTo>
                    <a:lnTo>
                      <a:pt x="556" y="345"/>
                    </a:lnTo>
                    <a:cubicBezTo>
                      <a:pt x="492" y="399"/>
                      <a:pt x="451" y="481"/>
                      <a:pt x="451" y="571"/>
                    </a:cubicBezTo>
                    <a:cubicBezTo>
                      <a:pt x="451" y="662"/>
                      <a:pt x="492" y="743"/>
                      <a:pt x="556" y="798"/>
                    </a:cubicBezTo>
                    <a:lnTo>
                      <a:pt x="597" y="749"/>
                    </a:lnTo>
                    <a:cubicBezTo>
                      <a:pt x="546" y="707"/>
                      <a:pt x="514" y="643"/>
                      <a:pt x="514" y="571"/>
                    </a:cubicBezTo>
                    <a:close/>
                    <a:moveTo>
                      <a:pt x="302" y="571"/>
                    </a:moveTo>
                    <a:cubicBezTo>
                      <a:pt x="302" y="435"/>
                      <a:pt x="364" y="313"/>
                      <a:pt x="461" y="231"/>
                    </a:cubicBezTo>
                    <a:lnTo>
                      <a:pt x="420" y="183"/>
                    </a:lnTo>
                    <a:cubicBezTo>
                      <a:pt x="309" y="276"/>
                      <a:pt x="239" y="416"/>
                      <a:pt x="239" y="571"/>
                    </a:cubicBezTo>
                    <a:cubicBezTo>
                      <a:pt x="239" y="727"/>
                      <a:pt x="309" y="866"/>
                      <a:pt x="420" y="960"/>
                    </a:cubicBezTo>
                    <a:lnTo>
                      <a:pt x="460" y="911"/>
                    </a:lnTo>
                    <a:cubicBezTo>
                      <a:pt x="364" y="830"/>
                      <a:pt x="302" y="708"/>
                      <a:pt x="302" y="571"/>
                    </a:cubicBezTo>
                    <a:close/>
                    <a:moveTo>
                      <a:pt x="266" y="1142"/>
                    </a:moveTo>
                    <a:lnTo>
                      <a:pt x="307" y="1094"/>
                    </a:lnTo>
                    <a:cubicBezTo>
                      <a:pt x="158" y="968"/>
                      <a:pt x="63" y="781"/>
                      <a:pt x="63" y="571"/>
                    </a:cubicBezTo>
                    <a:cubicBezTo>
                      <a:pt x="63" y="362"/>
                      <a:pt x="158" y="174"/>
                      <a:pt x="307" y="49"/>
                    </a:cubicBezTo>
                    <a:lnTo>
                      <a:pt x="266" y="0"/>
                    </a:lnTo>
                    <a:cubicBezTo>
                      <a:pt x="103" y="138"/>
                      <a:pt x="0" y="343"/>
                      <a:pt x="0" y="571"/>
                    </a:cubicBezTo>
                    <a:cubicBezTo>
                      <a:pt x="0" y="800"/>
                      <a:pt x="103"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2"/>
              <p:cNvSpPr>
                <a:spLocks/>
              </p:cNvSpPr>
              <p:nvPr/>
            </p:nvSpPr>
            <p:spPr bwMode="auto">
              <a:xfrm>
                <a:off x="5507038" y="4367213"/>
                <a:ext cx="50800" cy="101600"/>
              </a:xfrm>
              <a:custGeom>
                <a:avLst/>
                <a:gdLst>
                  <a:gd name="T0" fmla="*/ 91 w 249"/>
                  <a:gd name="T1" fmla="*/ 244 h 508"/>
                  <a:gd name="T2" fmla="*/ 91 w 249"/>
                  <a:gd name="T3" fmla="*/ 508 h 508"/>
                  <a:gd name="T4" fmla="*/ 158 w 249"/>
                  <a:gd name="T5" fmla="*/ 508 h 508"/>
                  <a:gd name="T6" fmla="*/ 158 w 249"/>
                  <a:gd name="T7" fmla="*/ 244 h 508"/>
                  <a:gd name="T8" fmla="*/ 249 w 249"/>
                  <a:gd name="T9" fmla="*/ 124 h 508"/>
                  <a:gd name="T10" fmla="*/ 124 w 249"/>
                  <a:gd name="T11" fmla="*/ 0 h 508"/>
                  <a:gd name="T12" fmla="*/ 0 w 249"/>
                  <a:gd name="T13" fmla="*/ 124 h 508"/>
                  <a:gd name="T14" fmla="*/ 91 w 249"/>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508">
                    <a:moveTo>
                      <a:pt x="91" y="244"/>
                    </a:moveTo>
                    <a:lnTo>
                      <a:pt x="91" y="508"/>
                    </a:lnTo>
                    <a:lnTo>
                      <a:pt x="158" y="508"/>
                    </a:lnTo>
                    <a:lnTo>
                      <a:pt x="158" y="244"/>
                    </a:lnTo>
                    <a:cubicBezTo>
                      <a:pt x="211" y="229"/>
                      <a:pt x="249" y="181"/>
                      <a:pt x="249" y="124"/>
                    </a:cubicBezTo>
                    <a:cubicBezTo>
                      <a:pt x="249" y="56"/>
                      <a:pt x="193" y="0"/>
                      <a:pt x="124" y="0"/>
                    </a:cubicBezTo>
                    <a:cubicBezTo>
                      <a:pt x="56" y="0"/>
                      <a:pt x="0" y="56"/>
                      <a:pt x="0" y="124"/>
                    </a:cubicBezTo>
                    <a:cubicBezTo>
                      <a:pt x="0" y="181"/>
                      <a:pt x="38" y="229"/>
                      <a:pt x="91" y="244"/>
                    </a:cubicBezTo>
                    <a:close/>
                  </a:path>
                </a:pathLst>
              </a:custGeom>
              <a:solidFill>
                <a:srgbClr val="26437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3"/>
              <p:cNvSpPr>
                <a:spLocks/>
              </p:cNvSpPr>
              <p:nvPr/>
            </p:nvSpPr>
            <p:spPr bwMode="auto">
              <a:xfrm>
                <a:off x="5464175" y="4468813"/>
                <a:ext cx="136525" cy="265113"/>
              </a:xfrm>
              <a:custGeom>
                <a:avLst/>
                <a:gdLst>
                  <a:gd name="T0" fmla="*/ 86 w 86"/>
                  <a:gd name="T1" fmla="*/ 167 h 167"/>
                  <a:gd name="T2" fmla="*/ 0 w 86"/>
                  <a:gd name="T3" fmla="*/ 167 h 167"/>
                  <a:gd name="T4" fmla="*/ 28 w 86"/>
                  <a:gd name="T5" fmla="*/ 0 h 167"/>
                  <a:gd name="T6" fmla="*/ 58 w 86"/>
                  <a:gd name="T7" fmla="*/ 0 h 167"/>
                  <a:gd name="T8" fmla="*/ 86 w 86"/>
                  <a:gd name="T9" fmla="*/ 167 h 167"/>
                </a:gdLst>
                <a:ahLst/>
                <a:cxnLst>
                  <a:cxn ang="0">
                    <a:pos x="T0" y="T1"/>
                  </a:cxn>
                  <a:cxn ang="0">
                    <a:pos x="T2" y="T3"/>
                  </a:cxn>
                  <a:cxn ang="0">
                    <a:pos x="T4" y="T5"/>
                  </a:cxn>
                  <a:cxn ang="0">
                    <a:pos x="T6" y="T7"/>
                  </a:cxn>
                  <a:cxn ang="0">
                    <a:pos x="T8" y="T9"/>
                  </a:cxn>
                </a:cxnLst>
                <a:rect l="0" t="0" r="r" b="b"/>
                <a:pathLst>
                  <a:path w="86" h="167">
                    <a:moveTo>
                      <a:pt x="86" y="167"/>
                    </a:moveTo>
                    <a:lnTo>
                      <a:pt x="0" y="167"/>
                    </a:lnTo>
                    <a:lnTo>
                      <a:pt x="28" y="0"/>
                    </a:lnTo>
                    <a:lnTo>
                      <a:pt x="58" y="0"/>
                    </a:lnTo>
                    <a:lnTo>
                      <a:pt x="86" y="16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4"/>
              <p:cNvSpPr>
                <a:spLocks/>
              </p:cNvSpPr>
              <p:nvPr/>
            </p:nvSpPr>
            <p:spPr bwMode="auto">
              <a:xfrm>
                <a:off x="5464175" y="4468813"/>
                <a:ext cx="136525" cy="265113"/>
              </a:xfrm>
              <a:custGeom>
                <a:avLst/>
                <a:gdLst>
                  <a:gd name="T0" fmla="*/ 86 w 86"/>
                  <a:gd name="T1" fmla="*/ 167 h 167"/>
                  <a:gd name="T2" fmla="*/ 0 w 86"/>
                  <a:gd name="T3" fmla="*/ 167 h 167"/>
                  <a:gd name="T4" fmla="*/ 28 w 86"/>
                  <a:gd name="T5" fmla="*/ 0 h 167"/>
                  <a:gd name="T6" fmla="*/ 58 w 86"/>
                  <a:gd name="T7" fmla="*/ 0 h 167"/>
                  <a:gd name="T8" fmla="*/ 86 w 86"/>
                  <a:gd name="T9" fmla="*/ 167 h 167"/>
                </a:gdLst>
                <a:ahLst/>
                <a:cxnLst>
                  <a:cxn ang="0">
                    <a:pos x="T0" y="T1"/>
                  </a:cxn>
                  <a:cxn ang="0">
                    <a:pos x="T2" y="T3"/>
                  </a:cxn>
                  <a:cxn ang="0">
                    <a:pos x="T4" y="T5"/>
                  </a:cxn>
                  <a:cxn ang="0">
                    <a:pos x="T6" y="T7"/>
                  </a:cxn>
                  <a:cxn ang="0">
                    <a:pos x="T8" y="T9"/>
                  </a:cxn>
                </a:cxnLst>
                <a:rect l="0" t="0" r="r" b="b"/>
                <a:pathLst>
                  <a:path w="86" h="167">
                    <a:moveTo>
                      <a:pt x="86" y="167"/>
                    </a:moveTo>
                    <a:lnTo>
                      <a:pt x="0" y="167"/>
                    </a:lnTo>
                    <a:lnTo>
                      <a:pt x="28" y="0"/>
                    </a:lnTo>
                    <a:lnTo>
                      <a:pt x="58" y="0"/>
                    </a:lnTo>
                    <a:lnTo>
                      <a:pt x="86" y="167"/>
                    </a:ln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5"/>
              <p:cNvSpPr>
                <a:spLocks noChangeArrowheads="1"/>
              </p:cNvSpPr>
              <p:nvPr/>
            </p:nvSpPr>
            <p:spPr bwMode="auto">
              <a:xfrm>
                <a:off x="5461000" y="4757738"/>
                <a:ext cx="142668"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rgbClr val="1A2D51"/>
                    </a:solidFill>
                    <a:effectLst/>
                    <a:latin typeface="Calibri" panose="020F0502020204030204" pitchFamily="34" charset="0"/>
                  </a:rPr>
                  <a:t>AP</a:t>
                </a:r>
                <a:r>
                  <a:rPr lang="en-US" altLang="en-US" sz="700" dirty="0">
                    <a:solidFill>
                      <a:srgbClr val="1A2D51"/>
                    </a:solidFill>
                    <a:latin typeface="Calibri" panose="020F0502020204030204"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1" name="타원 20"/>
            <p:cNvSpPr/>
            <p:nvPr/>
          </p:nvSpPr>
          <p:spPr bwMode="auto">
            <a:xfrm>
              <a:off x="2362200" y="4108449"/>
              <a:ext cx="2405533" cy="2057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타원 21"/>
            <p:cNvSpPr/>
            <p:nvPr/>
          </p:nvSpPr>
          <p:spPr bwMode="auto">
            <a:xfrm>
              <a:off x="3944379" y="4572000"/>
              <a:ext cx="2405533" cy="2057400"/>
            </a:xfrm>
            <a:prstGeom prst="ellipse">
              <a:avLst/>
            </a:prstGeom>
            <a:noFill/>
            <a:ln w="12700" cap="flat" cmpd="sng" algn="ctr">
              <a:solidFill>
                <a:srgbClr val="0070C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23" name="Picture 14">
              <a:extLst>
                <a:ext uri="{FF2B5EF4-FFF2-40B4-BE49-F238E27FC236}">
                  <a16:creationId xmlns:a16="http://schemas.microsoft.com/office/drawing/2014/main" id="{DE97E574-A717-46AE-AD16-0988738DE3F1}"/>
                </a:ext>
              </a:extLst>
            </p:cNvPr>
            <p:cNvPicPr>
              <a:picLocks noChangeAspect="1"/>
            </p:cNvPicPr>
            <p:nvPr/>
          </p:nvPicPr>
          <p:blipFill>
            <a:blip r:embed="rId2"/>
            <a:stretch>
              <a:fillRect/>
            </a:stretch>
          </p:blipFill>
          <p:spPr>
            <a:xfrm>
              <a:off x="4233572" y="5585832"/>
              <a:ext cx="209907" cy="409989"/>
            </a:xfrm>
            <a:prstGeom prst="rect">
              <a:avLst/>
            </a:prstGeom>
          </p:spPr>
        </p:pic>
        <p:sp>
          <p:nvSpPr>
            <p:cNvPr id="24" name="직사각형 23"/>
            <p:cNvSpPr/>
            <p:nvPr/>
          </p:nvSpPr>
          <p:spPr>
            <a:xfrm>
              <a:off x="4168446" y="5995821"/>
              <a:ext cx="340158" cy="215444"/>
            </a:xfrm>
            <a:prstGeom prst="rect">
              <a:avLst/>
            </a:prstGeom>
          </p:spPr>
          <p:txBody>
            <a:bodyPr wrap="none">
              <a:spAutoFit/>
            </a:bodyPr>
            <a:lstStyle/>
            <a:p>
              <a:pPr lvl="0"/>
              <a:r>
                <a:rPr kumimoji="0" lang="en-US" altLang="en-US" sz="800" dirty="0" smtClean="0">
                  <a:solidFill>
                    <a:srgbClr val="1A2D51"/>
                  </a:solidFill>
                  <a:latin typeface="Calibri" panose="020F0502020204030204" pitchFamily="34" charset="0"/>
                </a:rPr>
                <a:t>STA</a:t>
              </a:r>
              <a:endParaRPr kumimoji="0" lang="en-US" altLang="en-US" sz="3600" dirty="0">
                <a:latin typeface="Arial" panose="020B0604020202020204" pitchFamily="34" charset="0"/>
              </a:endParaRPr>
            </a:p>
          </p:txBody>
        </p:sp>
        <p:cxnSp>
          <p:nvCxnSpPr>
            <p:cNvPr id="26" name="Straight Arrow Connector 17">
              <a:extLst>
                <a:ext uri="{FF2B5EF4-FFF2-40B4-BE49-F238E27FC236}">
                  <a16:creationId xmlns:a16="http://schemas.microsoft.com/office/drawing/2014/main" id="{37865892-F4C1-431D-A3D9-3687EDB7F374}"/>
                </a:ext>
              </a:extLst>
            </p:cNvPr>
            <p:cNvCxnSpPr>
              <a:cxnSpLocks/>
            </p:cNvCxnSpPr>
            <p:nvPr/>
          </p:nvCxnSpPr>
          <p:spPr>
            <a:xfrm flipH="1" flipV="1">
              <a:off x="3798328" y="4837550"/>
              <a:ext cx="1166380" cy="685931"/>
            </a:xfrm>
            <a:prstGeom prst="straightConnector1">
              <a:avLst/>
            </a:prstGeom>
            <a:ln w="28575">
              <a:solidFill>
                <a:srgbClr val="1A9BD7"/>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p:cNvCxnSpPr/>
            <p:nvPr/>
          </p:nvCxnSpPr>
          <p:spPr bwMode="auto">
            <a:xfrm>
              <a:off x="3715778" y="5048364"/>
              <a:ext cx="493466" cy="5293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직선 화살표 연결선 31"/>
            <p:cNvCxnSpPr/>
            <p:nvPr/>
          </p:nvCxnSpPr>
          <p:spPr bwMode="auto">
            <a:xfrm flipH="1">
              <a:off x="4523754" y="5803526"/>
              <a:ext cx="487958" cy="0"/>
            </a:xfrm>
            <a:prstGeom prst="straightConnector1">
              <a:avLst/>
            </a:prstGeom>
            <a:solidFill>
              <a:schemeClr val="accent1"/>
            </a:solidFill>
            <a:ln w="12700" cap="flat" cmpd="sng" algn="ctr">
              <a:solidFill>
                <a:srgbClr val="7030A0"/>
              </a:solidFill>
              <a:prstDash val="solid"/>
              <a:round/>
              <a:headEnd type="none" w="sm" len="sm"/>
              <a:tailEnd type="triangle"/>
            </a:ln>
            <a:effectLst/>
          </p:spPr>
        </p:cxnSp>
        <p:cxnSp>
          <p:nvCxnSpPr>
            <p:cNvPr id="34" name="직선 화살표 연결선 33"/>
            <p:cNvCxnSpPr>
              <a:stCxn id="16" idx="40"/>
            </p:cNvCxnSpPr>
            <p:nvPr/>
          </p:nvCxnSpPr>
          <p:spPr bwMode="auto">
            <a:xfrm flipH="1">
              <a:off x="4508604" y="5587547"/>
              <a:ext cx="487958" cy="59531"/>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42" name="TextBox 41"/>
            <p:cNvSpPr txBox="1"/>
            <p:nvPr/>
          </p:nvSpPr>
          <p:spPr>
            <a:xfrm>
              <a:off x="5510756" y="4448176"/>
              <a:ext cx="1728244" cy="461665"/>
            </a:xfrm>
            <a:prstGeom prst="rect">
              <a:avLst/>
            </a:prstGeom>
            <a:noFill/>
          </p:spPr>
          <p:txBody>
            <a:bodyPr wrap="square" rtlCol="0">
              <a:spAutoFit/>
            </a:bodyPr>
            <a:lstStyle/>
            <a:p>
              <a:r>
                <a:rPr lang="en-US" altLang="ko-KR" dirty="0" smtClean="0"/>
                <a:t>Nulling or interference cancelation </a:t>
              </a:r>
              <a:endParaRPr lang="ko-KR" altLang="en-US" dirty="0"/>
            </a:p>
          </p:txBody>
        </p:sp>
        <p:cxnSp>
          <p:nvCxnSpPr>
            <p:cNvPr id="44" name="직선 연결선 43"/>
            <p:cNvCxnSpPr/>
            <p:nvPr/>
          </p:nvCxnSpPr>
          <p:spPr bwMode="auto">
            <a:xfrm flipV="1">
              <a:off x="4784516" y="4648200"/>
              <a:ext cx="778084" cy="968069"/>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45" name="TextBox 44"/>
            <p:cNvSpPr txBox="1"/>
            <p:nvPr/>
          </p:nvSpPr>
          <p:spPr>
            <a:xfrm>
              <a:off x="4508604" y="6247740"/>
              <a:ext cx="1301959" cy="276999"/>
            </a:xfrm>
            <a:prstGeom prst="rect">
              <a:avLst/>
            </a:prstGeom>
            <a:noFill/>
          </p:spPr>
          <p:txBody>
            <a:bodyPr wrap="none" rtlCol="0">
              <a:spAutoFit/>
            </a:bodyPr>
            <a:lstStyle/>
            <a:p>
              <a:r>
                <a:rPr lang="en-US" altLang="ko-KR" dirty="0" smtClean="0"/>
                <a:t>Joint transmission</a:t>
              </a:r>
              <a:endParaRPr lang="ko-KR" altLang="en-US" dirty="0"/>
            </a:p>
          </p:txBody>
        </p:sp>
        <p:cxnSp>
          <p:nvCxnSpPr>
            <p:cNvPr id="47" name="직선 연결선 46"/>
            <p:cNvCxnSpPr>
              <a:stCxn id="45" idx="0"/>
            </p:cNvCxnSpPr>
            <p:nvPr/>
          </p:nvCxnSpPr>
          <p:spPr bwMode="auto">
            <a:xfrm flipH="1" flipV="1">
              <a:off x="4767740" y="5803062"/>
              <a:ext cx="391844" cy="444678"/>
            </a:xfrm>
            <a:prstGeom prst="line">
              <a:avLst/>
            </a:prstGeom>
            <a:solidFill>
              <a:schemeClr val="accent1"/>
            </a:solidFill>
            <a:ln w="12700" cap="flat" cmpd="sng" algn="ctr">
              <a:solidFill>
                <a:srgbClr val="7030A0"/>
              </a:solidFill>
              <a:prstDash val="solid"/>
              <a:round/>
              <a:headEnd type="none" w="sm" len="sm"/>
              <a:tailEnd type="none" w="sm" len="sm"/>
            </a:ln>
            <a:effectLst/>
          </p:spPr>
        </p:cxnSp>
      </p:grpSp>
    </p:spTree>
    <p:extLst>
      <p:ext uri="{BB962C8B-B14F-4D97-AF65-F5344CB8AC3E}">
        <p14:creationId xmlns:p14="http://schemas.microsoft.com/office/powerpoint/2010/main" val="275150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AP coordination </a:t>
            </a:r>
          </a:p>
          <a:p>
            <a:pPr lvl="1"/>
            <a:r>
              <a:rPr lang="en-US" altLang="ko-KR" dirty="0"/>
              <a:t>Since it performs through mutual coordination with other AP, cooperation protocols between APs are required. And, regarding this, signaling for synchronization, and sounding/feedback procedure to get CSI among APs and STAs may be considered</a:t>
            </a:r>
            <a:r>
              <a:rPr lang="en-US" altLang="ko-KR" dirty="0" smtClean="0"/>
              <a:t>.</a:t>
            </a:r>
          </a:p>
          <a:p>
            <a:pPr lvl="3"/>
            <a:endParaRPr lang="en-US" altLang="ko-KR" dirty="0" smtClean="0"/>
          </a:p>
          <a:p>
            <a:r>
              <a:rPr lang="en-US" altLang="ko-KR" dirty="0" smtClean="0"/>
              <a:t>Joint Transmission </a:t>
            </a:r>
          </a:p>
          <a:p>
            <a:pPr lvl="1"/>
            <a:r>
              <a:rPr lang="en-US" altLang="ko-KR" dirty="0" smtClean="0"/>
              <a:t>In addition to coordination, for </a:t>
            </a:r>
            <a:r>
              <a:rPr lang="en-US" altLang="ko-KR" dirty="0"/>
              <a:t>joint transmission of </a:t>
            </a:r>
            <a:r>
              <a:rPr lang="en-US" altLang="ko-KR" dirty="0" smtClean="0"/>
              <a:t>the same </a:t>
            </a:r>
            <a:r>
              <a:rPr lang="en-US" altLang="ko-KR" dirty="0"/>
              <a:t>data, it requires </a:t>
            </a:r>
            <a:r>
              <a:rPr lang="en-US" altLang="ko-KR" dirty="0" smtClean="0"/>
              <a:t>data </a:t>
            </a:r>
            <a:r>
              <a:rPr lang="en-US" altLang="ko-KR" dirty="0"/>
              <a:t>transfer/sharing between APs. </a:t>
            </a:r>
          </a:p>
          <a:p>
            <a:pPr lvl="2"/>
            <a:r>
              <a:rPr lang="en-US" altLang="ko-KR" dirty="0"/>
              <a:t>Thus, consideration on backhaul link(wired/wireless) and its capacity should be taken into account for efficiently sharing data between </a:t>
            </a:r>
            <a:r>
              <a:rPr lang="en-US" altLang="ko-KR" dirty="0" smtClean="0"/>
              <a:t>Aps.</a:t>
            </a:r>
          </a:p>
          <a:p>
            <a:pPr lvl="2"/>
            <a:r>
              <a:rPr lang="en-US" altLang="ko-KR" dirty="0" smtClean="0"/>
              <a:t>For example, MLO </a:t>
            </a:r>
            <a:r>
              <a:rPr lang="en-US" altLang="ko-KR" dirty="0"/>
              <a:t>may be useful for handling this by enabling normal transmission to serving STAs and data sharing in different </a:t>
            </a:r>
            <a:r>
              <a:rPr lang="en-US" altLang="ko-KR" dirty="0" smtClean="0"/>
              <a:t>links.</a:t>
            </a:r>
            <a:endParaRPr lang="en-US" altLang="ko-KR" dirty="0"/>
          </a:p>
          <a:p>
            <a:pPr lvl="2"/>
            <a:endParaRPr lang="en-US" altLang="ko-KR" dirty="0" smtClean="0"/>
          </a:p>
          <a:p>
            <a:pPr lvl="1"/>
            <a:r>
              <a:rPr lang="en-US" altLang="ko-KR" dirty="0" smtClean="0"/>
              <a:t>To </a:t>
            </a:r>
            <a:r>
              <a:rPr lang="en-US" altLang="ko-KR" dirty="0"/>
              <a:t>get intact gain of joint transmission, </a:t>
            </a:r>
            <a:r>
              <a:rPr lang="en-US" altLang="ko-KR" dirty="0" smtClean="0"/>
              <a:t>there are other technical points that should be considered as following. </a:t>
            </a:r>
          </a:p>
          <a:p>
            <a:pPr lvl="2"/>
            <a:r>
              <a:rPr lang="en-US" altLang="ko-KR" dirty="0" smtClean="0"/>
              <a:t>For example, CSI among all APs/STAs, synchronization</a:t>
            </a:r>
            <a:r>
              <a:rPr lang="en-US" altLang="ko-KR" dirty="0"/>
              <a:t>, residual CFO, </a:t>
            </a:r>
            <a:r>
              <a:rPr lang="en-US" altLang="ko-KR" dirty="0" err="1"/>
              <a:t>Tx</a:t>
            </a:r>
            <a:r>
              <a:rPr lang="en-US" altLang="ko-KR" dirty="0"/>
              <a:t> gain fluctuation, Phase </a:t>
            </a:r>
            <a:r>
              <a:rPr lang="en-US" altLang="ko-KR" dirty="0" smtClean="0"/>
              <a:t>drift, allocation of wireless co-channel, etc.</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2815576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Relay transmission</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Relay technology has been widely considered for extending the coverage area.</a:t>
            </a:r>
          </a:p>
          <a:p>
            <a:pPr lvl="1"/>
            <a:r>
              <a:rPr lang="en-US" altLang="ko-KR" dirty="0" smtClean="0"/>
              <a:t>To provide an enhanced user experience, it has been applied to the cellular network and the discussion for enhancement of Relay support was processed[4]. </a:t>
            </a:r>
          </a:p>
          <a:p>
            <a:pPr lvl="2"/>
            <a:endParaRPr lang="en-US" altLang="ko-KR" dirty="0" smtClean="0"/>
          </a:p>
          <a:p>
            <a:r>
              <a:rPr lang="en-US" altLang="ko-KR" dirty="0" smtClean="0"/>
              <a:t>Relay can be used as a bridge between the link between AP and Relay and the link between Relay and non-AP STA. </a:t>
            </a:r>
          </a:p>
          <a:p>
            <a:pPr lvl="1"/>
            <a:r>
              <a:rPr lang="en-US" altLang="ko-KR" dirty="0" smtClean="0"/>
              <a:t>It is expected that both links experience better channel conditions compared to the direct link between AP and non-AP STA(s) on condition that the Relay is appropriately deployed.  </a:t>
            </a:r>
          </a:p>
          <a:p>
            <a:pPr lvl="2"/>
            <a:r>
              <a:rPr lang="en-US" altLang="ko-KR" dirty="0" smtClean="0"/>
              <a:t>It may possible to use the higher MCS order in each link when Relay operation is assumed. </a:t>
            </a:r>
          </a:p>
          <a:p>
            <a:pPr marL="0" indent="0">
              <a:buNone/>
            </a:pPr>
            <a:r>
              <a:rPr lang="en-US" altLang="ko-KR" dirty="0" smtClean="0"/>
              <a:t>  	</a:t>
            </a:r>
          </a:p>
          <a:p>
            <a:endParaRPr lang="en-US" altLang="ko-KR" dirty="0" smtClean="0"/>
          </a:p>
          <a:p>
            <a:endParaRPr lang="en-US" altLang="ko-KR" dirty="0"/>
          </a:p>
          <a:p>
            <a:pPr marL="0" indent="0">
              <a:buNone/>
            </a:pP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grpSp>
        <p:nvGrpSpPr>
          <p:cNvPr id="36" name="그룹 35"/>
          <p:cNvGrpSpPr/>
          <p:nvPr/>
        </p:nvGrpSpPr>
        <p:grpSpPr>
          <a:xfrm>
            <a:off x="2427958" y="4594153"/>
            <a:ext cx="4288084" cy="1881260"/>
            <a:chOff x="2362200" y="4582584"/>
            <a:chExt cx="4288084" cy="1881260"/>
          </a:xfrm>
        </p:grpSpPr>
        <p:grpSp>
          <p:nvGrpSpPr>
            <p:cNvPr id="11" name="그룹 10"/>
            <p:cNvGrpSpPr/>
            <p:nvPr/>
          </p:nvGrpSpPr>
          <p:grpSpPr>
            <a:xfrm>
              <a:off x="2362200" y="4876800"/>
              <a:ext cx="419722" cy="567575"/>
              <a:chOff x="3414153" y="4664189"/>
              <a:chExt cx="301625" cy="457200"/>
            </a:xfrm>
          </p:grpSpPr>
          <p:sp>
            <p:nvSpPr>
              <p:cNvPr id="7" name="Freeform 38"/>
              <p:cNvSpPr>
                <a:spLocks noEditPoints="1"/>
              </p:cNvSpPr>
              <p:nvPr/>
            </p:nvSpPr>
            <p:spPr bwMode="auto">
              <a:xfrm>
                <a:off x="3414153" y="4664189"/>
                <a:ext cx="301625" cy="230188"/>
              </a:xfrm>
              <a:custGeom>
                <a:avLst/>
                <a:gdLst>
                  <a:gd name="T0" fmla="*/ 981 w 1495"/>
                  <a:gd name="T1" fmla="*/ 571 h 1142"/>
                  <a:gd name="T2" fmla="*/ 898 w 1495"/>
                  <a:gd name="T3" fmla="*/ 749 h 1142"/>
                  <a:gd name="T4" fmla="*/ 939 w 1495"/>
                  <a:gd name="T5" fmla="*/ 798 h 1142"/>
                  <a:gd name="T6" fmla="*/ 1045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7 w 1495"/>
                  <a:gd name="T21" fmla="*/ 571 h 1142"/>
                  <a:gd name="T22" fmla="*/ 1076 w 1495"/>
                  <a:gd name="T23" fmla="*/ 183 h 1142"/>
                  <a:gd name="T24" fmla="*/ 1035 w 1495"/>
                  <a:gd name="T25" fmla="*/ 231 h 1142"/>
                  <a:gd name="T26" fmla="*/ 1193 w 1495"/>
                  <a:gd name="T27" fmla="*/ 571 h 1142"/>
                  <a:gd name="T28" fmla="*/ 1229 w 1495"/>
                  <a:gd name="T29" fmla="*/ 0 h 1142"/>
                  <a:gd name="T30" fmla="*/ 1189 w 1495"/>
                  <a:gd name="T31" fmla="*/ 49 h 1142"/>
                  <a:gd name="T32" fmla="*/ 1432 w 1495"/>
                  <a:gd name="T33" fmla="*/ 571 h 1142"/>
                  <a:gd name="T34" fmla="*/ 1189 w 1495"/>
                  <a:gd name="T35" fmla="*/ 1094 h 1142"/>
                  <a:gd name="T36" fmla="*/ 1230 w 1495"/>
                  <a:gd name="T37" fmla="*/ 1142 h 1142"/>
                  <a:gd name="T38" fmla="*/ 1495 w 1495"/>
                  <a:gd name="T39" fmla="*/ 571 h 1142"/>
                  <a:gd name="T40" fmla="*/ 1229 w 1495"/>
                  <a:gd name="T41" fmla="*/ 0 h 1142"/>
                  <a:gd name="T42" fmla="*/ 514 w 1495"/>
                  <a:gd name="T43" fmla="*/ 571 h 1142"/>
                  <a:gd name="T44" fmla="*/ 598 w 1495"/>
                  <a:gd name="T45" fmla="*/ 393 h 1142"/>
                  <a:gd name="T46" fmla="*/ 557 w 1495"/>
                  <a:gd name="T47" fmla="*/ 345 h 1142"/>
                  <a:gd name="T48" fmla="*/ 451 w 1495"/>
                  <a:gd name="T49" fmla="*/ 571 h 1142"/>
                  <a:gd name="T50" fmla="*/ 557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1 w 1495"/>
                  <a:gd name="T67" fmla="*/ 911 h 1142"/>
                  <a:gd name="T68" fmla="*/ 302 w 1495"/>
                  <a:gd name="T69" fmla="*/ 571 h 1142"/>
                  <a:gd name="T70" fmla="*/ 266 w 1495"/>
                  <a:gd name="T71" fmla="*/ 1142 h 1142"/>
                  <a:gd name="T72" fmla="*/ 307 w 1495"/>
                  <a:gd name="T73" fmla="*/ 1094 h 1142"/>
                  <a:gd name="T74" fmla="*/ 64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4" y="743"/>
                      <a:pt x="1045" y="662"/>
                      <a:pt x="1045" y="571"/>
                    </a:cubicBezTo>
                    <a:cubicBezTo>
                      <a:pt x="1045" y="480"/>
                      <a:pt x="1003" y="399"/>
                      <a:pt x="939" y="345"/>
                    </a:cubicBezTo>
                    <a:lnTo>
                      <a:pt x="898" y="393"/>
                    </a:lnTo>
                    <a:cubicBezTo>
                      <a:pt x="949" y="436"/>
                      <a:pt x="981" y="500"/>
                      <a:pt x="981" y="571"/>
                    </a:cubicBezTo>
                    <a:close/>
                    <a:moveTo>
                      <a:pt x="1193" y="571"/>
                    </a:moveTo>
                    <a:cubicBezTo>
                      <a:pt x="1193" y="707"/>
                      <a:pt x="1132" y="829"/>
                      <a:pt x="1035" y="911"/>
                    </a:cubicBezTo>
                    <a:lnTo>
                      <a:pt x="1076" y="960"/>
                    </a:lnTo>
                    <a:cubicBezTo>
                      <a:pt x="1186" y="866"/>
                      <a:pt x="1257" y="727"/>
                      <a:pt x="1257" y="571"/>
                    </a:cubicBezTo>
                    <a:cubicBezTo>
                      <a:pt x="1257" y="416"/>
                      <a:pt x="1186" y="276"/>
                      <a:pt x="1076" y="183"/>
                    </a:cubicBezTo>
                    <a:lnTo>
                      <a:pt x="1035" y="231"/>
                    </a:lnTo>
                    <a:cubicBezTo>
                      <a:pt x="1132" y="313"/>
                      <a:pt x="1193" y="435"/>
                      <a:pt x="1193" y="571"/>
                    </a:cubicBezTo>
                    <a:close/>
                    <a:moveTo>
                      <a:pt x="1229" y="0"/>
                    </a:moveTo>
                    <a:lnTo>
                      <a:pt x="1189" y="49"/>
                    </a:lnTo>
                    <a:cubicBezTo>
                      <a:pt x="1337" y="174"/>
                      <a:pt x="1432" y="362"/>
                      <a:pt x="1432" y="571"/>
                    </a:cubicBezTo>
                    <a:cubicBezTo>
                      <a:pt x="1432" y="780"/>
                      <a:pt x="1337" y="968"/>
                      <a:pt x="1189" y="1094"/>
                    </a:cubicBezTo>
                    <a:lnTo>
                      <a:pt x="1230" y="1142"/>
                    </a:lnTo>
                    <a:cubicBezTo>
                      <a:pt x="1392" y="1005"/>
                      <a:pt x="1495" y="800"/>
                      <a:pt x="1495" y="571"/>
                    </a:cubicBezTo>
                    <a:cubicBezTo>
                      <a:pt x="1495" y="343"/>
                      <a:pt x="1392" y="138"/>
                      <a:pt x="1229" y="0"/>
                    </a:cubicBezTo>
                    <a:close/>
                    <a:moveTo>
                      <a:pt x="514" y="571"/>
                    </a:moveTo>
                    <a:cubicBezTo>
                      <a:pt x="514" y="500"/>
                      <a:pt x="547" y="436"/>
                      <a:pt x="598" y="393"/>
                    </a:cubicBezTo>
                    <a:lnTo>
                      <a:pt x="557" y="345"/>
                    </a:lnTo>
                    <a:cubicBezTo>
                      <a:pt x="492" y="399"/>
                      <a:pt x="451" y="480"/>
                      <a:pt x="451" y="571"/>
                    </a:cubicBezTo>
                    <a:cubicBezTo>
                      <a:pt x="451" y="662"/>
                      <a:pt x="492" y="743"/>
                      <a:pt x="557" y="798"/>
                    </a:cubicBezTo>
                    <a:lnTo>
                      <a:pt x="597" y="749"/>
                    </a:lnTo>
                    <a:cubicBezTo>
                      <a:pt x="547" y="707"/>
                      <a:pt x="514" y="643"/>
                      <a:pt x="514" y="571"/>
                    </a:cubicBezTo>
                    <a:close/>
                    <a:moveTo>
                      <a:pt x="302" y="571"/>
                    </a:moveTo>
                    <a:cubicBezTo>
                      <a:pt x="302" y="435"/>
                      <a:pt x="364" y="313"/>
                      <a:pt x="461" y="231"/>
                    </a:cubicBezTo>
                    <a:lnTo>
                      <a:pt x="420" y="183"/>
                    </a:lnTo>
                    <a:cubicBezTo>
                      <a:pt x="309" y="276"/>
                      <a:pt x="239" y="415"/>
                      <a:pt x="239" y="571"/>
                    </a:cubicBezTo>
                    <a:cubicBezTo>
                      <a:pt x="239" y="727"/>
                      <a:pt x="309" y="866"/>
                      <a:pt x="420" y="960"/>
                    </a:cubicBezTo>
                    <a:lnTo>
                      <a:pt x="461" y="911"/>
                    </a:lnTo>
                    <a:cubicBezTo>
                      <a:pt x="364" y="830"/>
                      <a:pt x="302" y="708"/>
                      <a:pt x="302" y="571"/>
                    </a:cubicBezTo>
                    <a:close/>
                    <a:moveTo>
                      <a:pt x="266" y="1142"/>
                    </a:moveTo>
                    <a:lnTo>
                      <a:pt x="307" y="1094"/>
                    </a:lnTo>
                    <a:cubicBezTo>
                      <a:pt x="158" y="968"/>
                      <a:pt x="64" y="781"/>
                      <a:pt x="64" y="571"/>
                    </a:cubicBezTo>
                    <a:cubicBezTo>
                      <a:pt x="64" y="362"/>
                      <a:pt x="158" y="174"/>
                      <a:pt x="307" y="49"/>
                    </a:cubicBezTo>
                    <a:lnTo>
                      <a:pt x="266" y="0"/>
                    </a:lnTo>
                    <a:cubicBezTo>
                      <a:pt x="104" y="138"/>
                      <a:pt x="0" y="342"/>
                      <a:pt x="0" y="571"/>
                    </a:cubicBezTo>
                    <a:cubicBezTo>
                      <a:pt x="0" y="800"/>
                      <a:pt x="104"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39"/>
              <p:cNvSpPr>
                <a:spLocks/>
              </p:cNvSpPr>
              <p:nvPr/>
            </p:nvSpPr>
            <p:spPr bwMode="auto">
              <a:xfrm>
                <a:off x="3541153" y="4753089"/>
                <a:ext cx="49213" cy="103188"/>
              </a:xfrm>
              <a:custGeom>
                <a:avLst/>
                <a:gdLst>
                  <a:gd name="T0" fmla="*/ 90 w 248"/>
                  <a:gd name="T1" fmla="*/ 244 h 508"/>
                  <a:gd name="T2" fmla="*/ 90 w 248"/>
                  <a:gd name="T3" fmla="*/ 508 h 508"/>
                  <a:gd name="T4" fmla="*/ 158 w 248"/>
                  <a:gd name="T5" fmla="*/ 508 h 508"/>
                  <a:gd name="T6" fmla="*/ 158 w 248"/>
                  <a:gd name="T7" fmla="*/ 244 h 508"/>
                  <a:gd name="T8" fmla="*/ 248 w 248"/>
                  <a:gd name="T9" fmla="*/ 124 h 508"/>
                  <a:gd name="T10" fmla="*/ 124 w 248"/>
                  <a:gd name="T11" fmla="*/ 0 h 508"/>
                  <a:gd name="T12" fmla="*/ 0 w 248"/>
                  <a:gd name="T13" fmla="*/ 124 h 508"/>
                  <a:gd name="T14" fmla="*/ 90 w 248"/>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508">
                    <a:moveTo>
                      <a:pt x="90" y="244"/>
                    </a:moveTo>
                    <a:lnTo>
                      <a:pt x="90" y="508"/>
                    </a:lnTo>
                    <a:lnTo>
                      <a:pt x="158" y="508"/>
                    </a:lnTo>
                    <a:lnTo>
                      <a:pt x="158" y="244"/>
                    </a:lnTo>
                    <a:cubicBezTo>
                      <a:pt x="210" y="229"/>
                      <a:pt x="248" y="181"/>
                      <a:pt x="248" y="124"/>
                    </a:cubicBezTo>
                    <a:cubicBezTo>
                      <a:pt x="248" y="56"/>
                      <a:pt x="192" y="0"/>
                      <a:pt x="124" y="0"/>
                    </a:cubicBezTo>
                    <a:cubicBezTo>
                      <a:pt x="55" y="0"/>
                      <a:pt x="0" y="56"/>
                      <a:pt x="0" y="124"/>
                    </a:cubicBezTo>
                    <a:cubicBezTo>
                      <a:pt x="0" y="181"/>
                      <a:pt x="38" y="229"/>
                      <a:pt x="90" y="24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40"/>
              <p:cNvSpPr>
                <a:spLocks/>
              </p:cNvSpPr>
              <p:nvPr/>
            </p:nvSpPr>
            <p:spPr bwMode="auto">
              <a:xfrm>
                <a:off x="3496703" y="4856276"/>
                <a:ext cx="138113" cy="265113"/>
              </a:xfrm>
              <a:custGeom>
                <a:avLst/>
                <a:gdLst>
                  <a:gd name="T0" fmla="*/ 87 w 87"/>
                  <a:gd name="T1" fmla="*/ 167 h 167"/>
                  <a:gd name="T2" fmla="*/ 0 w 87"/>
                  <a:gd name="T3" fmla="*/ 167 h 167"/>
                  <a:gd name="T4" fmla="*/ 28 w 87"/>
                  <a:gd name="T5" fmla="*/ 0 h 167"/>
                  <a:gd name="T6" fmla="*/ 59 w 87"/>
                  <a:gd name="T7" fmla="*/ 0 h 167"/>
                  <a:gd name="T8" fmla="*/ 87 w 87"/>
                  <a:gd name="T9" fmla="*/ 167 h 167"/>
                </a:gdLst>
                <a:ahLst/>
                <a:cxnLst>
                  <a:cxn ang="0">
                    <a:pos x="T0" y="T1"/>
                  </a:cxn>
                  <a:cxn ang="0">
                    <a:pos x="T2" y="T3"/>
                  </a:cxn>
                  <a:cxn ang="0">
                    <a:pos x="T4" y="T5"/>
                  </a:cxn>
                  <a:cxn ang="0">
                    <a:pos x="T6" y="T7"/>
                  </a:cxn>
                  <a:cxn ang="0">
                    <a:pos x="T8" y="T9"/>
                  </a:cxn>
                </a:cxnLst>
                <a:rect l="0" t="0" r="r" b="b"/>
                <a:pathLst>
                  <a:path w="87" h="167">
                    <a:moveTo>
                      <a:pt x="87" y="167"/>
                    </a:moveTo>
                    <a:lnTo>
                      <a:pt x="0" y="167"/>
                    </a:lnTo>
                    <a:lnTo>
                      <a:pt x="28" y="0"/>
                    </a:lnTo>
                    <a:lnTo>
                      <a:pt x="59" y="0"/>
                    </a:lnTo>
                    <a:lnTo>
                      <a:pt x="87" y="16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42"/>
            <p:cNvSpPr>
              <a:spLocks noChangeArrowheads="1"/>
            </p:cNvSpPr>
            <p:nvPr/>
          </p:nvSpPr>
          <p:spPr bwMode="auto">
            <a:xfrm>
              <a:off x="2477071" y="5456637"/>
              <a:ext cx="192189"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rgbClr val="1A2D51"/>
                  </a:solidFill>
                  <a:effectLst/>
                  <a:latin typeface="Calibri" panose="020F0502020204030204" pitchFamily="34" charset="0"/>
                </a:rPr>
                <a:t>AP1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4" name="Picture 14">
              <a:extLst>
                <a:ext uri="{FF2B5EF4-FFF2-40B4-BE49-F238E27FC236}">
                  <a16:creationId xmlns:a16="http://schemas.microsoft.com/office/drawing/2014/main" id="{DE97E574-A717-46AE-AD16-0988738DE3F1}"/>
                </a:ext>
              </a:extLst>
            </p:cNvPr>
            <p:cNvPicPr>
              <a:picLocks noChangeAspect="1"/>
            </p:cNvPicPr>
            <p:nvPr/>
          </p:nvPicPr>
          <p:blipFill>
            <a:blip r:embed="rId2"/>
            <a:stretch>
              <a:fillRect/>
            </a:stretch>
          </p:blipFill>
          <p:spPr>
            <a:xfrm>
              <a:off x="5505093" y="5838411"/>
              <a:ext cx="209907" cy="409989"/>
            </a:xfrm>
            <a:prstGeom prst="rect">
              <a:avLst/>
            </a:prstGeom>
          </p:spPr>
        </p:pic>
        <p:sp>
          <p:nvSpPr>
            <p:cNvPr id="15" name="직사각형 14"/>
            <p:cNvSpPr/>
            <p:nvPr/>
          </p:nvSpPr>
          <p:spPr>
            <a:xfrm>
              <a:off x="5439967" y="6248400"/>
              <a:ext cx="394660" cy="215444"/>
            </a:xfrm>
            <a:prstGeom prst="rect">
              <a:avLst/>
            </a:prstGeom>
          </p:spPr>
          <p:txBody>
            <a:bodyPr wrap="none">
              <a:spAutoFit/>
            </a:bodyPr>
            <a:lstStyle/>
            <a:p>
              <a:pPr lvl="0"/>
              <a:r>
                <a:rPr kumimoji="0" lang="en-US" altLang="en-US" sz="800" dirty="0" err="1" smtClean="0">
                  <a:solidFill>
                    <a:srgbClr val="1A2D51"/>
                  </a:solidFill>
                  <a:latin typeface="Calibri" panose="020F0502020204030204" pitchFamily="34" charset="0"/>
                </a:rPr>
                <a:t>STAn</a:t>
              </a:r>
              <a:endParaRPr kumimoji="0" lang="en-US" altLang="en-US" sz="3600" dirty="0">
                <a:latin typeface="Arial" panose="020B0604020202020204" pitchFamily="34" charset="0"/>
              </a:endParaRPr>
            </a:p>
          </p:txBody>
        </p:sp>
        <p:pic>
          <p:nvPicPr>
            <p:cNvPr id="16" name="Picture 14">
              <a:extLst>
                <a:ext uri="{FF2B5EF4-FFF2-40B4-BE49-F238E27FC236}">
                  <a16:creationId xmlns:a16="http://schemas.microsoft.com/office/drawing/2014/main" id="{DE97E574-A717-46AE-AD16-0988738DE3F1}"/>
                </a:ext>
              </a:extLst>
            </p:cNvPr>
            <p:cNvPicPr>
              <a:picLocks noChangeAspect="1"/>
            </p:cNvPicPr>
            <p:nvPr/>
          </p:nvPicPr>
          <p:blipFill>
            <a:blip r:embed="rId2"/>
            <a:stretch>
              <a:fillRect/>
            </a:stretch>
          </p:blipFill>
          <p:spPr>
            <a:xfrm>
              <a:off x="6323956" y="4582584"/>
              <a:ext cx="209907" cy="409989"/>
            </a:xfrm>
            <a:prstGeom prst="rect">
              <a:avLst/>
            </a:prstGeom>
          </p:spPr>
        </p:pic>
        <p:sp>
          <p:nvSpPr>
            <p:cNvPr id="17" name="직사각형 16"/>
            <p:cNvSpPr/>
            <p:nvPr/>
          </p:nvSpPr>
          <p:spPr>
            <a:xfrm>
              <a:off x="6258830" y="4992573"/>
              <a:ext cx="391454" cy="215444"/>
            </a:xfrm>
            <a:prstGeom prst="rect">
              <a:avLst/>
            </a:prstGeom>
          </p:spPr>
          <p:txBody>
            <a:bodyPr wrap="none">
              <a:spAutoFit/>
            </a:bodyPr>
            <a:lstStyle/>
            <a:p>
              <a:pPr lvl="0"/>
              <a:r>
                <a:rPr kumimoji="0" lang="en-US" altLang="en-US" sz="800" dirty="0" smtClean="0">
                  <a:solidFill>
                    <a:srgbClr val="1A2D51"/>
                  </a:solidFill>
                  <a:latin typeface="Calibri" panose="020F0502020204030204" pitchFamily="34" charset="0"/>
                </a:rPr>
                <a:t>STA1</a:t>
              </a:r>
              <a:endParaRPr kumimoji="0" lang="en-US" altLang="en-US" sz="3600" dirty="0">
                <a:latin typeface="Arial" panose="020B0604020202020204" pitchFamily="34" charset="0"/>
              </a:endParaRPr>
            </a:p>
          </p:txBody>
        </p:sp>
        <p:grpSp>
          <p:nvGrpSpPr>
            <p:cNvPr id="22" name="그룹 21"/>
            <p:cNvGrpSpPr/>
            <p:nvPr/>
          </p:nvGrpSpPr>
          <p:grpSpPr>
            <a:xfrm>
              <a:off x="4572000" y="4985449"/>
              <a:ext cx="301625" cy="588735"/>
              <a:chOff x="4996562" y="5318466"/>
              <a:chExt cx="301625" cy="588735"/>
            </a:xfrm>
          </p:grpSpPr>
          <p:sp>
            <p:nvSpPr>
              <p:cNvPr id="18" name="Freeform 11"/>
              <p:cNvSpPr>
                <a:spLocks noEditPoints="1"/>
              </p:cNvSpPr>
              <p:nvPr/>
            </p:nvSpPr>
            <p:spPr bwMode="auto">
              <a:xfrm>
                <a:off x="4996562" y="5318466"/>
                <a:ext cx="301625" cy="230188"/>
              </a:xfrm>
              <a:custGeom>
                <a:avLst/>
                <a:gdLst>
                  <a:gd name="T0" fmla="*/ 981 w 1495"/>
                  <a:gd name="T1" fmla="*/ 571 h 1142"/>
                  <a:gd name="T2" fmla="*/ 898 w 1495"/>
                  <a:gd name="T3" fmla="*/ 749 h 1142"/>
                  <a:gd name="T4" fmla="*/ 939 w 1495"/>
                  <a:gd name="T5" fmla="*/ 798 h 1142"/>
                  <a:gd name="T6" fmla="*/ 1044 w 1495"/>
                  <a:gd name="T7" fmla="*/ 571 h 1142"/>
                  <a:gd name="T8" fmla="*/ 939 w 1495"/>
                  <a:gd name="T9" fmla="*/ 345 h 1142"/>
                  <a:gd name="T10" fmla="*/ 898 w 1495"/>
                  <a:gd name="T11" fmla="*/ 393 h 1142"/>
                  <a:gd name="T12" fmla="*/ 981 w 1495"/>
                  <a:gd name="T13" fmla="*/ 571 h 1142"/>
                  <a:gd name="T14" fmla="*/ 1193 w 1495"/>
                  <a:gd name="T15" fmla="*/ 571 h 1142"/>
                  <a:gd name="T16" fmla="*/ 1035 w 1495"/>
                  <a:gd name="T17" fmla="*/ 911 h 1142"/>
                  <a:gd name="T18" fmla="*/ 1076 w 1495"/>
                  <a:gd name="T19" fmla="*/ 960 h 1142"/>
                  <a:gd name="T20" fmla="*/ 1256 w 1495"/>
                  <a:gd name="T21" fmla="*/ 571 h 1142"/>
                  <a:gd name="T22" fmla="*/ 1075 w 1495"/>
                  <a:gd name="T23" fmla="*/ 183 h 1142"/>
                  <a:gd name="T24" fmla="*/ 1034 w 1495"/>
                  <a:gd name="T25" fmla="*/ 231 h 1142"/>
                  <a:gd name="T26" fmla="*/ 1193 w 1495"/>
                  <a:gd name="T27" fmla="*/ 571 h 1142"/>
                  <a:gd name="T28" fmla="*/ 1229 w 1495"/>
                  <a:gd name="T29" fmla="*/ 0 h 1142"/>
                  <a:gd name="T30" fmla="*/ 1188 w 1495"/>
                  <a:gd name="T31" fmla="*/ 49 h 1142"/>
                  <a:gd name="T32" fmla="*/ 1431 w 1495"/>
                  <a:gd name="T33" fmla="*/ 571 h 1142"/>
                  <a:gd name="T34" fmla="*/ 1188 w 1495"/>
                  <a:gd name="T35" fmla="*/ 1094 h 1142"/>
                  <a:gd name="T36" fmla="*/ 1229 w 1495"/>
                  <a:gd name="T37" fmla="*/ 1142 h 1142"/>
                  <a:gd name="T38" fmla="*/ 1495 w 1495"/>
                  <a:gd name="T39" fmla="*/ 571 h 1142"/>
                  <a:gd name="T40" fmla="*/ 1229 w 1495"/>
                  <a:gd name="T41" fmla="*/ 0 h 1142"/>
                  <a:gd name="T42" fmla="*/ 514 w 1495"/>
                  <a:gd name="T43" fmla="*/ 571 h 1142"/>
                  <a:gd name="T44" fmla="*/ 597 w 1495"/>
                  <a:gd name="T45" fmla="*/ 393 h 1142"/>
                  <a:gd name="T46" fmla="*/ 556 w 1495"/>
                  <a:gd name="T47" fmla="*/ 345 h 1142"/>
                  <a:gd name="T48" fmla="*/ 451 w 1495"/>
                  <a:gd name="T49" fmla="*/ 571 h 1142"/>
                  <a:gd name="T50" fmla="*/ 556 w 1495"/>
                  <a:gd name="T51" fmla="*/ 798 h 1142"/>
                  <a:gd name="T52" fmla="*/ 597 w 1495"/>
                  <a:gd name="T53" fmla="*/ 749 h 1142"/>
                  <a:gd name="T54" fmla="*/ 514 w 1495"/>
                  <a:gd name="T55" fmla="*/ 571 h 1142"/>
                  <a:gd name="T56" fmla="*/ 302 w 1495"/>
                  <a:gd name="T57" fmla="*/ 571 h 1142"/>
                  <a:gd name="T58" fmla="*/ 461 w 1495"/>
                  <a:gd name="T59" fmla="*/ 231 h 1142"/>
                  <a:gd name="T60" fmla="*/ 420 w 1495"/>
                  <a:gd name="T61" fmla="*/ 183 h 1142"/>
                  <a:gd name="T62" fmla="*/ 239 w 1495"/>
                  <a:gd name="T63" fmla="*/ 571 h 1142"/>
                  <a:gd name="T64" fmla="*/ 420 w 1495"/>
                  <a:gd name="T65" fmla="*/ 960 h 1142"/>
                  <a:gd name="T66" fmla="*/ 460 w 1495"/>
                  <a:gd name="T67" fmla="*/ 911 h 1142"/>
                  <a:gd name="T68" fmla="*/ 302 w 1495"/>
                  <a:gd name="T69" fmla="*/ 571 h 1142"/>
                  <a:gd name="T70" fmla="*/ 266 w 1495"/>
                  <a:gd name="T71" fmla="*/ 1142 h 1142"/>
                  <a:gd name="T72" fmla="*/ 307 w 1495"/>
                  <a:gd name="T73" fmla="*/ 1094 h 1142"/>
                  <a:gd name="T74" fmla="*/ 63 w 1495"/>
                  <a:gd name="T75" fmla="*/ 571 h 1142"/>
                  <a:gd name="T76" fmla="*/ 307 w 1495"/>
                  <a:gd name="T77" fmla="*/ 49 h 1142"/>
                  <a:gd name="T78" fmla="*/ 266 w 1495"/>
                  <a:gd name="T79" fmla="*/ 0 h 1142"/>
                  <a:gd name="T80" fmla="*/ 0 w 1495"/>
                  <a:gd name="T81" fmla="*/ 571 h 1142"/>
                  <a:gd name="T82" fmla="*/ 266 w 1495"/>
                  <a:gd name="T83" fmla="*/ 1142 h 1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5" h="1142">
                    <a:moveTo>
                      <a:pt x="981" y="571"/>
                    </a:moveTo>
                    <a:cubicBezTo>
                      <a:pt x="981" y="643"/>
                      <a:pt x="949" y="706"/>
                      <a:pt x="898" y="749"/>
                    </a:cubicBezTo>
                    <a:lnTo>
                      <a:pt x="939" y="798"/>
                    </a:lnTo>
                    <a:cubicBezTo>
                      <a:pt x="1003" y="743"/>
                      <a:pt x="1044" y="662"/>
                      <a:pt x="1044" y="571"/>
                    </a:cubicBezTo>
                    <a:cubicBezTo>
                      <a:pt x="1044" y="481"/>
                      <a:pt x="1003" y="399"/>
                      <a:pt x="939" y="345"/>
                    </a:cubicBezTo>
                    <a:lnTo>
                      <a:pt x="898" y="393"/>
                    </a:lnTo>
                    <a:cubicBezTo>
                      <a:pt x="949" y="436"/>
                      <a:pt x="981" y="500"/>
                      <a:pt x="981" y="571"/>
                    </a:cubicBezTo>
                    <a:close/>
                    <a:moveTo>
                      <a:pt x="1193" y="571"/>
                    </a:moveTo>
                    <a:cubicBezTo>
                      <a:pt x="1193" y="708"/>
                      <a:pt x="1131" y="829"/>
                      <a:pt x="1035" y="911"/>
                    </a:cubicBezTo>
                    <a:lnTo>
                      <a:pt x="1076" y="960"/>
                    </a:lnTo>
                    <a:cubicBezTo>
                      <a:pt x="1186" y="866"/>
                      <a:pt x="1256" y="727"/>
                      <a:pt x="1256" y="571"/>
                    </a:cubicBezTo>
                    <a:cubicBezTo>
                      <a:pt x="1256" y="416"/>
                      <a:pt x="1186" y="276"/>
                      <a:pt x="1075" y="183"/>
                    </a:cubicBezTo>
                    <a:lnTo>
                      <a:pt x="1034" y="231"/>
                    </a:lnTo>
                    <a:cubicBezTo>
                      <a:pt x="1131" y="313"/>
                      <a:pt x="1193" y="435"/>
                      <a:pt x="1193" y="571"/>
                    </a:cubicBezTo>
                    <a:close/>
                    <a:moveTo>
                      <a:pt x="1229" y="0"/>
                    </a:moveTo>
                    <a:lnTo>
                      <a:pt x="1188" y="49"/>
                    </a:lnTo>
                    <a:cubicBezTo>
                      <a:pt x="1337" y="174"/>
                      <a:pt x="1431" y="362"/>
                      <a:pt x="1431" y="571"/>
                    </a:cubicBezTo>
                    <a:cubicBezTo>
                      <a:pt x="1431" y="781"/>
                      <a:pt x="1337" y="968"/>
                      <a:pt x="1188" y="1094"/>
                    </a:cubicBezTo>
                    <a:lnTo>
                      <a:pt x="1229" y="1142"/>
                    </a:lnTo>
                    <a:cubicBezTo>
                      <a:pt x="1392" y="1005"/>
                      <a:pt x="1495" y="800"/>
                      <a:pt x="1495" y="571"/>
                    </a:cubicBezTo>
                    <a:cubicBezTo>
                      <a:pt x="1495" y="343"/>
                      <a:pt x="1392" y="138"/>
                      <a:pt x="1229" y="0"/>
                    </a:cubicBezTo>
                    <a:close/>
                    <a:moveTo>
                      <a:pt x="514" y="571"/>
                    </a:moveTo>
                    <a:cubicBezTo>
                      <a:pt x="514" y="500"/>
                      <a:pt x="546" y="436"/>
                      <a:pt x="597" y="393"/>
                    </a:cubicBezTo>
                    <a:lnTo>
                      <a:pt x="556" y="345"/>
                    </a:lnTo>
                    <a:cubicBezTo>
                      <a:pt x="492" y="399"/>
                      <a:pt x="451" y="481"/>
                      <a:pt x="451" y="571"/>
                    </a:cubicBezTo>
                    <a:cubicBezTo>
                      <a:pt x="451" y="662"/>
                      <a:pt x="492" y="743"/>
                      <a:pt x="556" y="798"/>
                    </a:cubicBezTo>
                    <a:lnTo>
                      <a:pt x="597" y="749"/>
                    </a:lnTo>
                    <a:cubicBezTo>
                      <a:pt x="546" y="707"/>
                      <a:pt x="514" y="643"/>
                      <a:pt x="514" y="571"/>
                    </a:cubicBezTo>
                    <a:close/>
                    <a:moveTo>
                      <a:pt x="302" y="571"/>
                    </a:moveTo>
                    <a:cubicBezTo>
                      <a:pt x="302" y="435"/>
                      <a:pt x="364" y="313"/>
                      <a:pt x="461" y="231"/>
                    </a:cubicBezTo>
                    <a:lnTo>
                      <a:pt x="420" y="183"/>
                    </a:lnTo>
                    <a:cubicBezTo>
                      <a:pt x="309" y="276"/>
                      <a:pt x="239" y="416"/>
                      <a:pt x="239" y="571"/>
                    </a:cubicBezTo>
                    <a:cubicBezTo>
                      <a:pt x="239" y="727"/>
                      <a:pt x="309" y="866"/>
                      <a:pt x="420" y="960"/>
                    </a:cubicBezTo>
                    <a:lnTo>
                      <a:pt x="460" y="911"/>
                    </a:lnTo>
                    <a:cubicBezTo>
                      <a:pt x="364" y="830"/>
                      <a:pt x="302" y="708"/>
                      <a:pt x="302" y="571"/>
                    </a:cubicBezTo>
                    <a:close/>
                    <a:moveTo>
                      <a:pt x="266" y="1142"/>
                    </a:moveTo>
                    <a:lnTo>
                      <a:pt x="307" y="1094"/>
                    </a:lnTo>
                    <a:cubicBezTo>
                      <a:pt x="158" y="968"/>
                      <a:pt x="63" y="781"/>
                      <a:pt x="63" y="571"/>
                    </a:cubicBezTo>
                    <a:cubicBezTo>
                      <a:pt x="63" y="362"/>
                      <a:pt x="158" y="174"/>
                      <a:pt x="307" y="49"/>
                    </a:cubicBezTo>
                    <a:lnTo>
                      <a:pt x="266" y="0"/>
                    </a:lnTo>
                    <a:cubicBezTo>
                      <a:pt x="103" y="138"/>
                      <a:pt x="0" y="343"/>
                      <a:pt x="0" y="571"/>
                    </a:cubicBezTo>
                    <a:cubicBezTo>
                      <a:pt x="0" y="800"/>
                      <a:pt x="103" y="1005"/>
                      <a:pt x="266" y="1142"/>
                    </a:cubicBezTo>
                    <a:close/>
                  </a:path>
                </a:pathLst>
              </a:cu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p:cNvSpPr>
                <a:spLocks/>
              </p:cNvSpPr>
              <p:nvPr/>
            </p:nvSpPr>
            <p:spPr bwMode="auto">
              <a:xfrm>
                <a:off x="5121975" y="5408954"/>
                <a:ext cx="50800" cy="101600"/>
              </a:xfrm>
              <a:custGeom>
                <a:avLst/>
                <a:gdLst>
                  <a:gd name="T0" fmla="*/ 91 w 249"/>
                  <a:gd name="T1" fmla="*/ 244 h 508"/>
                  <a:gd name="T2" fmla="*/ 91 w 249"/>
                  <a:gd name="T3" fmla="*/ 508 h 508"/>
                  <a:gd name="T4" fmla="*/ 158 w 249"/>
                  <a:gd name="T5" fmla="*/ 508 h 508"/>
                  <a:gd name="T6" fmla="*/ 158 w 249"/>
                  <a:gd name="T7" fmla="*/ 244 h 508"/>
                  <a:gd name="T8" fmla="*/ 249 w 249"/>
                  <a:gd name="T9" fmla="*/ 124 h 508"/>
                  <a:gd name="T10" fmla="*/ 124 w 249"/>
                  <a:gd name="T11" fmla="*/ 0 h 508"/>
                  <a:gd name="T12" fmla="*/ 0 w 249"/>
                  <a:gd name="T13" fmla="*/ 124 h 508"/>
                  <a:gd name="T14" fmla="*/ 91 w 249"/>
                  <a:gd name="T15" fmla="*/ 244 h 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508">
                    <a:moveTo>
                      <a:pt x="91" y="244"/>
                    </a:moveTo>
                    <a:lnTo>
                      <a:pt x="91" y="508"/>
                    </a:lnTo>
                    <a:lnTo>
                      <a:pt x="158" y="508"/>
                    </a:lnTo>
                    <a:lnTo>
                      <a:pt x="158" y="244"/>
                    </a:lnTo>
                    <a:cubicBezTo>
                      <a:pt x="211" y="229"/>
                      <a:pt x="249" y="181"/>
                      <a:pt x="249" y="124"/>
                    </a:cubicBezTo>
                    <a:cubicBezTo>
                      <a:pt x="249" y="56"/>
                      <a:pt x="193" y="0"/>
                      <a:pt x="124" y="0"/>
                    </a:cubicBezTo>
                    <a:cubicBezTo>
                      <a:pt x="56" y="0"/>
                      <a:pt x="0" y="56"/>
                      <a:pt x="0" y="124"/>
                    </a:cubicBezTo>
                    <a:cubicBezTo>
                      <a:pt x="0" y="181"/>
                      <a:pt x="38" y="229"/>
                      <a:pt x="91" y="244"/>
                    </a:cubicBezTo>
                    <a:close/>
                  </a:path>
                </a:pathLst>
              </a:custGeom>
              <a:solidFill>
                <a:srgbClr val="26437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3"/>
              <p:cNvSpPr>
                <a:spLocks/>
              </p:cNvSpPr>
              <p:nvPr/>
            </p:nvSpPr>
            <p:spPr bwMode="auto">
              <a:xfrm>
                <a:off x="5079112" y="5510554"/>
                <a:ext cx="136525" cy="265113"/>
              </a:xfrm>
              <a:custGeom>
                <a:avLst/>
                <a:gdLst>
                  <a:gd name="T0" fmla="*/ 86 w 86"/>
                  <a:gd name="T1" fmla="*/ 167 h 167"/>
                  <a:gd name="T2" fmla="*/ 0 w 86"/>
                  <a:gd name="T3" fmla="*/ 167 h 167"/>
                  <a:gd name="T4" fmla="*/ 28 w 86"/>
                  <a:gd name="T5" fmla="*/ 0 h 167"/>
                  <a:gd name="T6" fmla="*/ 58 w 86"/>
                  <a:gd name="T7" fmla="*/ 0 h 167"/>
                  <a:gd name="T8" fmla="*/ 86 w 86"/>
                  <a:gd name="T9" fmla="*/ 167 h 167"/>
                </a:gdLst>
                <a:ahLst/>
                <a:cxnLst>
                  <a:cxn ang="0">
                    <a:pos x="T0" y="T1"/>
                  </a:cxn>
                  <a:cxn ang="0">
                    <a:pos x="T2" y="T3"/>
                  </a:cxn>
                  <a:cxn ang="0">
                    <a:pos x="T4" y="T5"/>
                  </a:cxn>
                  <a:cxn ang="0">
                    <a:pos x="T6" y="T7"/>
                  </a:cxn>
                  <a:cxn ang="0">
                    <a:pos x="T8" y="T9"/>
                  </a:cxn>
                </a:cxnLst>
                <a:rect l="0" t="0" r="r" b="b"/>
                <a:pathLst>
                  <a:path w="86" h="167">
                    <a:moveTo>
                      <a:pt x="86" y="167"/>
                    </a:moveTo>
                    <a:lnTo>
                      <a:pt x="0" y="167"/>
                    </a:lnTo>
                    <a:lnTo>
                      <a:pt x="28" y="0"/>
                    </a:lnTo>
                    <a:lnTo>
                      <a:pt x="58" y="0"/>
                    </a:lnTo>
                    <a:lnTo>
                      <a:pt x="86" y="16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15"/>
              <p:cNvSpPr>
                <a:spLocks noChangeArrowheads="1"/>
              </p:cNvSpPr>
              <p:nvPr/>
            </p:nvSpPr>
            <p:spPr bwMode="auto">
              <a:xfrm>
                <a:off x="5075937" y="5799479"/>
                <a:ext cx="1971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rgbClr val="1A2D51"/>
                    </a:solidFill>
                    <a:effectLst/>
                    <a:latin typeface="Calibri" panose="020F0502020204030204" pitchFamily="34" charset="0"/>
                  </a:rPr>
                  <a:t>Relay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cxnSp>
          <p:nvCxnSpPr>
            <p:cNvPr id="24" name="직선 연결선 23"/>
            <p:cNvCxnSpPr/>
            <p:nvPr/>
          </p:nvCxnSpPr>
          <p:spPr bwMode="auto">
            <a:xfrm>
              <a:off x="2930131" y="5031549"/>
              <a:ext cx="1599007" cy="39323"/>
            </a:xfrm>
            <a:prstGeom prst="line">
              <a:avLst/>
            </a:prstGeom>
            <a:solidFill>
              <a:schemeClr val="accent1"/>
            </a:solidFill>
            <a:ln w="12700" cap="flat" cmpd="sng" algn="ctr">
              <a:solidFill>
                <a:srgbClr val="FF0000"/>
              </a:solidFill>
              <a:prstDash val="solid"/>
              <a:round/>
              <a:headEnd type="none" w="med" len="med"/>
              <a:tailEnd type="triangle" w="med" len="med"/>
            </a:ln>
            <a:effectLst/>
          </p:spPr>
        </p:cxnSp>
        <p:cxnSp>
          <p:nvCxnSpPr>
            <p:cNvPr id="26" name="직선 연결선 25"/>
            <p:cNvCxnSpPr/>
            <p:nvPr/>
          </p:nvCxnSpPr>
          <p:spPr bwMode="auto">
            <a:xfrm flipV="1">
              <a:off x="4933834" y="4724402"/>
              <a:ext cx="1324996" cy="372258"/>
            </a:xfrm>
            <a:prstGeom prst="line">
              <a:avLst/>
            </a:prstGeom>
            <a:solidFill>
              <a:schemeClr val="accent1"/>
            </a:solidFill>
            <a:ln w="12700" cap="flat" cmpd="sng" algn="ctr">
              <a:solidFill>
                <a:srgbClr val="FF0000"/>
              </a:solidFill>
              <a:prstDash val="solid"/>
              <a:round/>
              <a:headEnd type="none" w="med" len="med"/>
              <a:tailEnd type="triangle" w="med" len="med"/>
            </a:ln>
            <a:effectLst/>
          </p:spPr>
        </p:cxnSp>
        <p:cxnSp>
          <p:nvCxnSpPr>
            <p:cNvPr id="33" name="직선 화살표 연결선 32"/>
            <p:cNvCxnSpPr/>
            <p:nvPr/>
          </p:nvCxnSpPr>
          <p:spPr bwMode="auto">
            <a:xfrm flipH="1" flipV="1">
              <a:off x="4916488" y="5257800"/>
              <a:ext cx="523479" cy="580611"/>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cxnSp>
          <p:nvCxnSpPr>
            <p:cNvPr id="35" name="직선 화살표 연결선 34"/>
            <p:cNvCxnSpPr/>
            <p:nvPr/>
          </p:nvCxnSpPr>
          <p:spPr bwMode="auto">
            <a:xfrm flipH="1" flipV="1">
              <a:off x="2896793" y="5208017"/>
              <a:ext cx="1692356" cy="41043"/>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grpSp>
    </p:spTree>
    <p:extLst>
      <p:ext uri="{BB962C8B-B14F-4D97-AF65-F5344CB8AC3E}">
        <p14:creationId xmlns:p14="http://schemas.microsoft.com/office/powerpoint/2010/main" val="363276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(1/5)</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Definition of Relay STA</a:t>
            </a:r>
          </a:p>
          <a:p>
            <a:pPr lvl="1"/>
            <a:r>
              <a:rPr lang="en-US" altLang="ko-KR" dirty="0" smtClean="0"/>
              <a:t>There are two </a:t>
            </a:r>
            <a:r>
              <a:rPr lang="en-US" altLang="ko-KR" dirty="0"/>
              <a:t>types of Relay </a:t>
            </a:r>
            <a:r>
              <a:rPr lang="en-US" altLang="ko-KR" dirty="0" smtClean="0"/>
              <a:t>STAs that can </a:t>
            </a:r>
            <a:r>
              <a:rPr lang="en-US" altLang="ko-KR" dirty="0"/>
              <a:t>be </a:t>
            </a:r>
            <a:r>
              <a:rPr lang="en-US" altLang="ko-KR" dirty="0" smtClean="0"/>
              <a:t>considered, </a:t>
            </a:r>
            <a:r>
              <a:rPr lang="en-US" altLang="ko-KR" dirty="0"/>
              <a:t>and each type is </a:t>
            </a:r>
            <a:r>
              <a:rPr lang="en-US" altLang="ko-KR" dirty="0" smtClean="0"/>
              <a:t>distinguished by whether a </a:t>
            </a:r>
            <a:r>
              <a:rPr lang="en-US" altLang="ko-KR" dirty="0"/>
              <a:t>Relay STA has </a:t>
            </a:r>
            <a:r>
              <a:rPr lang="en-US" altLang="ko-KR" dirty="0" smtClean="0"/>
              <a:t>an </a:t>
            </a:r>
            <a:r>
              <a:rPr lang="en-US" altLang="ko-KR" dirty="0"/>
              <a:t>AP function or not. </a:t>
            </a:r>
            <a:endParaRPr lang="en-US" altLang="ko-KR" dirty="0" smtClean="0"/>
          </a:p>
          <a:p>
            <a:pPr lvl="2"/>
            <a:r>
              <a:rPr lang="en-US" altLang="ko-KR" dirty="0" smtClean="0"/>
              <a:t>For example, if Relay STA has an AP function, it can act as AP, and it can schedule itself. </a:t>
            </a:r>
          </a:p>
          <a:p>
            <a:pPr lvl="3"/>
            <a:r>
              <a:rPr lang="en-US" altLang="ko-KR" dirty="0" smtClean="0"/>
              <a:t>Flexibility in relay operation, but more complexity.</a:t>
            </a:r>
          </a:p>
          <a:p>
            <a:pPr lvl="4"/>
            <a:r>
              <a:rPr lang="en-US" altLang="ko-KR" dirty="0" smtClean="0"/>
              <a:t>The same or different operating channel widths can be used.  </a:t>
            </a:r>
          </a:p>
          <a:p>
            <a:pPr lvl="4"/>
            <a:r>
              <a:rPr lang="en-US" altLang="ko-KR" dirty="0"/>
              <a:t>Since </a:t>
            </a:r>
            <a:r>
              <a:rPr lang="en-US" altLang="ko-KR" dirty="0" smtClean="0"/>
              <a:t>independent scheduling is possible, </a:t>
            </a:r>
            <a:r>
              <a:rPr lang="en-US" altLang="ko-KR" dirty="0"/>
              <a:t>high complexity </a:t>
            </a:r>
            <a:r>
              <a:rPr lang="en-US" altLang="ko-KR" dirty="0" smtClean="0"/>
              <a:t>as a role of AP for </a:t>
            </a:r>
            <a:r>
              <a:rPr lang="en-US" altLang="ko-KR" dirty="0"/>
              <a:t>relay STA is required to apply the appropriate transmission </a:t>
            </a:r>
            <a:r>
              <a:rPr lang="en-US" altLang="ko-KR" dirty="0" smtClean="0"/>
              <a:t>parameters ( OFDMA scheduling, beamforming, etc.). </a:t>
            </a:r>
          </a:p>
          <a:p>
            <a:pPr lvl="4"/>
            <a:endParaRPr lang="en-US" altLang="ko-KR" dirty="0" smtClean="0">
              <a:solidFill>
                <a:srgbClr val="FF0000"/>
              </a:solidFill>
            </a:endParaRPr>
          </a:p>
          <a:p>
            <a:pPr lvl="2"/>
            <a:r>
              <a:rPr lang="en-US" altLang="ko-KR" dirty="0"/>
              <a:t>On the </a:t>
            </a:r>
            <a:r>
              <a:rPr lang="en-US" altLang="ko-KR" dirty="0" smtClean="0"/>
              <a:t>contrary, </a:t>
            </a:r>
            <a:r>
              <a:rPr lang="en-US" altLang="ko-KR" dirty="0"/>
              <a:t>if </a:t>
            </a:r>
            <a:r>
              <a:rPr lang="en-US" altLang="ko-KR" dirty="0" smtClean="0"/>
              <a:t>the relay </a:t>
            </a:r>
            <a:r>
              <a:rPr lang="en-US" altLang="ko-KR" dirty="0"/>
              <a:t>STA doesn't have </a:t>
            </a:r>
            <a:r>
              <a:rPr lang="en-US" altLang="ko-KR" dirty="0" smtClean="0"/>
              <a:t>an </a:t>
            </a:r>
            <a:r>
              <a:rPr lang="en-US" altLang="ko-KR" dirty="0"/>
              <a:t>AP function, it can </a:t>
            </a:r>
            <a:r>
              <a:rPr lang="en-US" altLang="ko-KR" dirty="0" smtClean="0"/>
              <a:t>act as a </a:t>
            </a:r>
            <a:r>
              <a:rPr lang="en-US" altLang="ko-KR" dirty="0"/>
              <a:t>non-AP STA, and it is controlled by the AP</a:t>
            </a:r>
            <a:r>
              <a:rPr lang="en-US" altLang="ko-KR" dirty="0" smtClean="0"/>
              <a:t>.</a:t>
            </a:r>
          </a:p>
          <a:p>
            <a:pPr lvl="3"/>
            <a:r>
              <a:rPr lang="en-US" altLang="ko-KR" dirty="0" smtClean="0"/>
              <a:t>The support of relay operation is announced with management frame such as beacon frame by AP.</a:t>
            </a:r>
          </a:p>
          <a:p>
            <a:pPr lvl="3"/>
            <a:r>
              <a:rPr lang="en-US" altLang="ko-KR" dirty="0" smtClean="0"/>
              <a:t>Relay STA can be defined by the capability when it associates with AP. </a:t>
            </a:r>
          </a:p>
          <a:p>
            <a:pPr lvl="3"/>
            <a:r>
              <a:rPr lang="en-US" altLang="ko-KR" dirty="0"/>
              <a:t>It may require the new signaling design to compose both TX parameters and RX parameters for relay operation.</a:t>
            </a:r>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Jan. 2023</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319949301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324232</TotalTime>
  <Words>1945</Words>
  <Application>Microsoft Office PowerPoint</Application>
  <PresentationFormat>화면 슬라이드 쇼(4:3)</PresentationFormat>
  <Paragraphs>256</Paragraphs>
  <Slides>16</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16</vt:i4>
      </vt:variant>
    </vt:vector>
  </HeadingPairs>
  <TitlesOfParts>
    <vt:vector size="23" baseType="lpstr">
      <vt:lpstr>굴림</vt:lpstr>
      <vt:lpstr>맑은 고딕</vt:lpstr>
      <vt:lpstr>맑은 고딕</vt:lpstr>
      <vt:lpstr>Arial</vt:lpstr>
      <vt:lpstr>Calibri</vt:lpstr>
      <vt:lpstr>Times New Roman</vt:lpstr>
      <vt:lpstr>802-11-Submission</vt:lpstr>
      <vt:lpstr>Thought for Range Extension in UHR</vt:lpstr>
      <vt:lpstr>Introduction </vt:lpstr>
      <vt:lpstr>Candidate technologies for range extension</vt:lpstr>
      <vt:lpstr>Repeated transmission</vt:lpstr>
      <vt:lpstr>Considerations</vt:lpstr>
      <vt:lpstr>Multi-AP operation</vt:lpstr>
      <vt:lpstr>Considerations </vt:lpstr>
      <vt:lpstr>Relay transmission</vt:lpstr>
      <vt:lpstr>Considerations (1/5)</vt:lpstr>
      <vt:lpstr>Considerations (2/5)</vt:lpstr>
      <vt:lpstr>Considerations (3/5)</vt:lpstr>
      <vt:lpstr>Considerations (4/5)</vt:lpstr>
      <vt:lpstr>Considerations (5/5)</vt:lpstr>
      <vt:lpstr>Use case for Relay transmission </vt:lpstr>
      <vt:lpstr>Summary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5390</cp:revision>
  <cp:lastPrinted>2017-07-07T02:11:09Z</cp:lastPrinted>
  <dcterms:created xsi:type="dcterms:W3CDTF">2007-05-21T21:00:37Z</dcterms:created>
  <dcterms:modified xsi:type="dcterms:W3CDTF">2023-03-13T14:55:52Z</dcterms:modified>
</cp:coreProperties>
</file>