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70" r:id="rId5"/>
    <p:sldId id="1482" r:id="rId6"/>
    <p:sldId id="1502" r:id="rId7"/>
    <p:sldId id="1483" r:id="rId8"/>
    <p:sldId id="1493" r:id="rId9"/>
    <p:sldId id="1495" r:id="rId10"/>
    <p:sldId id="1496" r:id="rId11"/>
    <p:sldId id="1497" r:id="rId12"/>
    <p:sldId id="1498" r:id="rId13"/>
    <p:sldId id="1499" r:id="rId14"/>
    <p:sldId id="1500" r:id="rId15"/>
    <p:sldId id="1491" r:id="rId16"/>
    <p:sldId id="1504" r:id="rId17"/>
    <p:sldId id="1503"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53D28-6F3D-2291-C442-34C9018A370C}" name="Abdel Karim Ajami" initials="AA" userId="S::aajami@qti.qualcomm.com::52d54957-2a0e-4b01-bea4-4ee51dbbefc4"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5B32FE-2AD1-468B-BDFC-05CB63A7E514}" v="3" dt="2023-01-15T23:24:53.3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5" autoAdjust="0"/>
    <p:restoredTop sz="80730" autoAdjust="0"/>
  </p:normalViewPr>
  <p:slideViewPr>
    <p:cSldViewPr>
      <p:cViewPr varScale="1">
        <p:scale>
          <a:sx n="69" d="100"/>
          <a:sy n="69" d="100"/>
        </p:scale>
        <p:origin x="1891"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29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jun Sun" userId="b36047ec-8c33-4551-bc74-961d47fe2da9" providerId="ADAL" clId="{F05B32FE-2AD1-468B-BDFC-05CB63A7E514}"/>
    <pc:docChg chg="custSel modSld modMainMaster">
      <pc:chgData name="Yanjun Sun" userId="b36047ec-8c33-4551-bc74-961d47fe2da9" providerId="ADAL" clId="{F05B32FE-2AD1-468B-BDFC-05CB63A7E514}" dt="2023-01-15T23:24:53.395" v="13"/>
      <pc:docMkLst>
        <pc:docMk/>
      </pc:docMkLst>
      <pc:sldChg chg="addSp modSp mod">
        <pc:chgData name="Yanjun Sun" userId="b36047ec-8c33-4551-bc74-961d47fe2da9" providerId="ADAL" clId="{F05B32FE-2AD1-468B-BDFC-05CB63A7E514}" dt="2023-01-15T23:20:08.341" v="1"/>
        <pc:sldMkLst>
          <pc:docMk/>
          <pc:sldMk cId="1089148663" sldId="270"/>
        </pc:sldMkLst>
        <pc:graphicFrameChg chg="modGraphic">
          <ac:chgData name="Yanjun Sun" userId="b36047ec-8c33-4551-bc74-961d47fe2da9" providerId="ADAL" clId="{F05B32FE-2AD1-468B-BDFC-05CB63A7E514}" dt="2023-01-04T19:07:43.008" v="0" actId="798"/>
          <ac:graphicFrameMkLst>
            <pc:docMk/>
            <pc:sldMk cId="1089148663" sldId="270"/>
            <ac:graphicFrameMk id="9" creationId="{71496AAA-2D19-46D7-A60C-3C3E1D5316C1}"/>
          </ac:graphicFrameMkLst>
        </pc:graphicFrameChg>
        <pc:picChg chg="add mod">
          <ac:chgData name="Yanjun Sun" userId="b36047ec-8c33-4551-bc74-961d47fe2da9" providerId="ADAL" clId="{F05B32FE-2AD1-468B-BDFC-05CB63A7E514}" dt="2023-01-15T23:20:08.341" v="1"/>
          <ac:picMkLst>
            <pc:docMk/>
            <pc:sldMk cId="1089148663" sldId="270"/>
            <ac:picMk id="3" creationId="{F33B2965-2B9C-87AD-F356-D957AB5A02B3}"/>
          </ac:picMkLst>
        </pc:picChg>
      </pc:sldChg>
      <pc:sldMasterChg chg="modSp mod modSldLayout">
        <pc:chgData name="Yanjun Sun" userId="b36047ec-8c33-4551-bc74-961d47fe2da9" providerId="ADAL" clId="{F05B32FE-2AD1-468B-BDFC-05CB63A7E514}" dt="2023-01-15T23:24:53.395" v="13"/>
        <pc:sldMasterMkLst>
          <pc:docMk/>
          <pc:sldMasterMk cId="0" sldId="2147483648"/>
        </pc:sldMasterMkLst>
        <pc:spChg chg="mod">
          <ac:chgData name="Yanjun Sun" userId="b36047ec-8c33-4551-bc74-961d47fe2da9" providerId="ADAL" clId="{F05B32FE-2AD1-468B-BDFC-05CB63A7E514}" dt="2023-01-15T23:20:43.849" v="11" actId="20577"/>
          <ac:spMkLst>
            <pc:docMk/>
            <pc:sldMasterMk cId="0" sldId="2147483648"/>
            <ac:spMk id="1031" creationId="{00000000-0000-0000-0000-000000000000}"/>
          </ac:spMkLst>
        </pc:spChg>
        <pc:sldLayoutChg chg="addSp delSp modSp mod">
          <pc:chgData name="Yanjun Sun" userId="b36047ec-8c33-4551-bc74-961d47fe2da9" providerId="ADAL" clId="{F05B32FE-2AD1-468B-BDFC-05CB63A7E514}" dt="2023-01-15T23:24:53.395" v="13"/>
          <pc:sldLayoutMkLst>
            <pc:docMk/>
            <pc:sldMasterMk cId="0" sldId="2147483648"/>
            <pc:sldLayoutMk cId="0" sldId="2147483650"/>
          </pc:sldLayoutMkLst>
          <pc:spChg chg="add del mod">
            <ac:chgData name="Yanjun Sun" userId="b36047ec-8c33-4551-bc74-961d47fe2da9" providerId="ADAL" clId="{F05B32FE-2AD1-468B-BDFC-05CB63A7E514}" dt="2023-01-15T23:24:53.017" v="12" actId="478"/>
            <ac:spMkLst>
              <pc:docMk/>
              <pc:sldMasterMk cId="0" sldId="2147483648"/>
              <pc:sldLayoutMk cId="0" sldId="2147483650"/>
              <ac:spMk id="4" creationId="{D6AD93AE-2CA7-0D13-494D-34F058D47BA8}"/>
            </ac:spMkLst>
          </pc:spChg>
          <pc:spChg chg="add mod">
            <ac:chgData name="Yanjun Sun" userId="b36047ec-8c33-4551-bc74-961d47fe2da9" providerId="ADAL" clId="{F05B32FE-2AD1-468B-BDFC-05CB63A7E514}" dt="2023-01-15T23:24:53.395" v="13"/>
            <ac:spMkLst>
              <pc:docMk/>
              <pc:sldMasterMk cId="0" sldId="2147483648"/>
              <pc:sldLayoutMk cId="0" sldId="2147483650"/>
              <ac:spMk id="8" creationId="{335537E5-1268-448B-2958-DB94A9CC7BA8}"/>
            </ac:spMkLst>
          </pc:spChg>
          <pc:spChg chg="del">
            <ac:chgData name="Yanjun Sun" userId="b36047ec-8c33-4551-bc74-961d47fe2da9" providerId="ADAL" clId="{F05B32FE-2AD1-468B-BDFC-05CB63A7E514}" dt="2023-01-15T23:20:35.620" v="2" actId="478"/>
            <ac:spMkLst>
              <pc:docMk/>
              <pc:sldMasterMk cId="0" sldId="2147483648"/>
              <pc:sldLayoutMk cId="0" sldId="2147483650"/>
              <ac:spMk id="14" creationId="{9332DBAE-1207-4350-A434-CFFD8481C483}"/>
            </ac:spMkLst>
          </pc:spChg>
        </pc:sldLayoutChg>
      </pc:sldMasterChg>
    </pc:docChg>
  </pc:docChgLst>
  <pc:docChgLst>
    <pc:chgData name="Yanjun Sun" userId="b36047ec-8c33-4551-bc74-961d47fe2da9" providerId="ADAL" clId="{AE8A2C8A-7E71-4FBC-8BD0-79027FF3F809}"/>
    <pc:docChg chg="undo custSel delSld modSld">
      <pc:chgData name="Yanjun Sun" userId="b36047ec-8c33-4551-bc74-961d47fe2da9" providerId="ADAL" clId="{AE8A2C8A-7E71-4FBC-8BD0-79027FF3F809}" dt="2022-12-22T22:18:10.357" v="904" actId="20577"/>
      <pc:docMkLst>
        <pc:docMk/>
      </pc:docMkLst>
      <pc:sldChg chg="modSp mod">
        <pc:chgData name="Yanjun Sun" userId="b36047ec-8c33-4551-bc74-961d47fe2da9" providerId="ADAL" clId="{AE8A2C8A-7E71-4FBC-8BD0-79027FF3F809}" dt="2022-12-12T18:19:31.273" v="100" actId="13926"/>
        <pc:sldMkLst>
          <pc:docMk/>
          <pc:sldMk cId="2321432953" sldId="1482"/>
        </pc:sldMkLst>
        <pc:spChg chg="mod">
          <ac:chgData name="Yanjun Sun" userId="b36047ec-8c33-4551-bc74-961d47fe2da9" providerId="ADAL" clId="{AE8A2C8A-7E71-4FBC-8BD0-79027FF3F809}" dt="2022-12-12T18:19:31.273" v="100" actId="13926"/>
          <ac:spMkLst>
            <pc:docMk/>
            <pc:sldMk cId="2321432953" sldId="1482"/>
            <ac:spMk id="2" creationId="{D76DDACF-CDD1-4B8D-99F0-0A315A634F15}"/>
          </ac:spMkLst>
        </pc:spChg>
      </pc:sldChg>
      <pc:sldChg chg="modNotesTx">
        <pc:chgData name="Yanjun Sun" userId="b36047ec-8c33-4551-bc74-961d47fe2da9" providerId="ADAL" clId="{AE8A2C8A-7E71-4FBC-8BD0-79027FF3F809}" dt="2022-12-22T21:45:14.070" v="852" actId="20577"/>
        <pc:sldMkLst>
          <pc:docMk/>
          <pc:sldMk cId="325900740" sldId="1483"/>
        </pc:sldMkLst>
      </pc:sldChg>
      <pc:sldChg chg="del">
        <pc:chgData name="Yanjun Sun" userId="b36047ec-8c33-4551-bc74-961d47fe2da9" providerId="ADAL" clId="{AE8A2C8A-7E71-4FBC-8BD0-79027FF3F809}" dt="2022-12-13T19:08:09.877" v="628" actId="47"/>
        <pc:sldMkLst>
          <pc:docMk/>
          <pc:sldMk cId="766326717" sldId="1484"/>
        </pc:sldMkLst>
      </pc:sldChg>
      <pc:sldChg chg="del">
        <pc:chgData name="Yanjun Sun" userId="b36047ec-8c33-4551-bc74-961d47fe2da9" providerId="ADAL" clId="{AE8A2C8A-7E71-4FBC-8BD0-79027FF3F809}" dt="2022-12-13T19:08:09.877" v="628" actId="47"/>
        <pc:sldMkLst>
          <pc:docMk/>
          <pc:sldMk cId="2965697326" sldId="1485"/>
        </pc:sldMkLst>
      </pc:sldChg>
      <pc:sldChg chg="del">
        <pc:chgData name="Yanjun Sun" userId="b36047ec-8c33-4551-bc74-961d47fe2da9" providerId="ADAL" clId="{AE8A2C8A-7E71-4FBC-8BD0-79027FF3F809}" dt="2022-12-13T19:08:09.877" v="628" actId="47"/>
        <pc:sldMkLst>
          <pc:docMk/>
          <pc:sldMk cId="1415484973" sldId="1486"/>
        </pc:sldMkLst>
      </pc:sldChg>
      <pc:sldChg chg="del">
        <pc:chgData name="Yanjun Sun" userId="b36047ec-8c33-4551-bc74-961d47fe2da9" providerId="ADAL" clId="{AE8A2C8A-7E71-4FBC-8BD0-79027FF3F809}" dt="2022-12-13T19:08:09.877" v="628" actId="47"/>
        <pc:sldMkLst>
          <pc:docMk/>
          <pc:sldMk cId="1762894688" sldId="1487"/>
        </pc:sldMkLst>
      </pc:sldChg>
      <pc:sldChg chg="del">
        <pc:chgData name="Yanjun Sun" userId="b36047ec-8c33-4551-bc74-961d47fe2da9" providerId="ADAL" clId="{AE8A2C8A-7E71-4FBC-8BD0-79027FF3F809}" dt="2022-12-13T19:08:09.877" v="628" actId="47"/>
        <pc:sldMkLst>
          <pc:docMk/>
          <pc:sldMk cId="393629549" sldId="1488"/>
        </pc:sldMkLst>
      </pc:sldChg>
      <pc:sldChg chg="del">
        <pc:chgData name="Yanjun Sun" userId="b36047ec-8c33-4551-bc74-961d47fe2da9" providerId="ADAL" clId="{AE8A2C8A-7E71-4FBC-8BD0-79027FF3F809}" dt="2022-12-13T19:08:09.877" v="628" actId="47"/>
        <pc:sldMkLst>
          <pc:docMk/>
          <pc:sldMk cId="537713421" sldId="1489"/>
        </pc:sldMkLst>
      </pc:sldChg>
      <pc:sldChg chg="del">
        <pc:chgData name="Yanjun Sun" userId="b36047ec-8c33-4551-bc74-961d47fe2da9" providerId="ADAL" clId="{AE8A2C8A-7E71-4FBC-8BD0-79027FF3F809}" dt="2022-12-13T19:08:09.877" v="628" actId="47"/>
        <pc:sldMkLst>
          <pc:docMk/>
          <pc:sldMk cId="3628073733" sldId="1492"/>
        </pc:sldMkLst>
      </pc:sldChg>
      <pc:sldChg chg="modSp mod">
        <pc:chgData name="Yanjun Sun" userId="b36047ec-8c33-4551-bc74-961d47fe2da9" providerId="ADAL" clId="{AE8A2C8A-7E71-4FBC-8BD0-79027FF3F809}" dt="2022-12-19T19:23:50.078" v="730" actId="13926"/>
        <pc:sldMkLst>
          <pc:docMk/>
          <pc:sldMk cId="4057560048" sldId="1493"/>
        </pc:sldMkLst>
        <pc:spChg chg="mod">
          <ac:chgData name="Yanjun Sun" userId="b36047ec-8c33-4551-bc74-961d47fe2da9" providerId="ADAL" clId="{AE8A2C8A-7E71-4FBC-8BD0-79027FF3F809}" dt="2022-12-19T19:23:50.078" v="730" actId="13926"/>
          <ac:spMkLst>
            <pc:docMk/>
            <pc:sldMk cId="4057560048" sldId="1493"/>
            <ac:spMk id="2" creationId="{4C951A94-42DC-32CF-201A-696896F1A82B}"/>
          </ac:spMkLst>
        </pc:spChg>
        <pc:spChg chg="mod">
          <ac:chgData name="Yanjun Sun" userId="b36047ec-8c33-4551-bc74-961d47fe2da9" providerId="ADAL" clId="{AE8A2C8A-7E71-4FBC-8BD0-79027FF3F809}" dt="2022-12-13T18:51:36.769" v="155" actId="20577"/>
          <ac:spMkLst>
            <pc:docMk/>
            <pc:sldMk cId="4057560048" sldId="1493"/>
            <ac:spMk id="3" creationId="{973461BF-B260-D0AE-E86B-56CFE0F83105}"/>
          </ac:spMkLst>
        </pc:spChg>
      </pc:sldChg>
      <pc:sldChg chg="del">
        <pc:chgData name="Yanjun Sun" userId="b36047ec-8c33-4551-bc74-961d47fe2da9" providerId="ADAL" clId="{AE8A2C8A-7E71-4FBC-8BD0-79027FF3F809}" dt="2022-12-13T19:08:09.877" v="628" actId="47"/>
        <pc:sldMkLst>
          <pc:docMk/>
          <pc:sldMk cId="2437630698" sldId="1494"/>
        </pc:sldMkLst>
      </pc:sldChg>
      <pc:sldChg chg="addSp delSp modSp mod modNotesTx">
        <pc:chgData name="Yanjun Sun" userId="b36047ec-8c33-4551-bc74-961d47fe2da9" providerId="ADAL" clId="{AE8A2C8A-7E71-4FBC-8BD0-79027FF3F809}" dt="2022-12-19T19:08:43.247" v="729" actId="478"/>
        <pc:sldMkLst>
          <pc:docMk/>
          <pc:sldMk cId="3574363403" sldId="1495"/>
        </pc:sldMkLst>
        <pc:spChg chg="add del mod">
          <ac:chgData name="Yanjun Sun" userId="b36047ec-8c33-4551-bc74-961d47fe2da9" providerId="ADAL" clId="{AE8A2C8A-7E71-4FBC-8BD0-79027FF3F809}" dt="2022-12-19T19:03:52.745" v="726"/>
          <ac:spMkLst>
            <pc:docMk/>
            <pc:sldMk cId="3574363403" sldId="1495"/>
            <ac:spMk id="2" creationId="{B659C04B-2BC9-E3E6-069F-C6EDFF2D8804}"/>
          </ac:spMkLst>
        </pc:spChg>
        <pc:spChg chg="mod">
          <ac:chgData name="Yanjun Sun" userId="b36047ec-8c33-4551-bc74-961d47fe2da9" providerId="ADAL" clId="{AE8A2C8A-7E71-4FBC-8BD0-79027FF3F809}" dt="2022-12-13T23:08:44.483" v="645" actId="404"/>
          <ac:spMkLst>
            <pc:docMk/>
            <pc:sldMk cId="3574363403" sldId="1495"/>
            <ac:spMk id="3" creationId="{75EC827F-868C-3F7C-8B46-40C39BA73DC3}"/>
          </ac:spMkLst>
        </pc:spChg>
        <pc:spChg chg="mod">
          <ac:chgData name="Yanjun Sun" userId="b36047ec-8c33-4551-bc74-961d47fe2da9" providerId="ADAL" clId="{AE8A2C8A-7E71-4FBC-8BD0-79027FF3F809}" dt="2022-12-13T23:09:54.195" v="653" actId="20577"/>
          <ac:spMkLst>
            <pc:docMk/>
            <pc:sldMk cId="3574363403" sldId="1495"/>
            <ac:spMk id="7" creationId="{6EFAC048-495D-7772-C7AD-912E8A4C8F25}"/>
          </ac:spMkLst>
        </pc:spChg>
        <pc:spChg chg="add del mod">
          <ac:chgData name="Yanjun Sun" userId="b36047ec-8c33-4551-bc74-961d47fe2da9" providerId="ADAL" clId="{AE8A2C8A-7E71-4FBC-8BD0-79027FF3F809}" dt="2022-12-19T19:08:43.247" v="729" actId="478"/>
          <ac:spMkLst>
            <pc:docMk/>
            <pc:sldMk cId="3574363403" sldId="1495"/>
            <ac:spMk id="22" creationId="{A64331B1-7860-96AA-A657-C303077F24FD}"/>
          </ac:spMkLst>
        </pc:spChg>
      </pc:sldChg>
      <pc:sldChg chg="modSp mod">
        <pc:chgData name="Yanjun Sun" userId="b36047ec-8c33-4551-bc74-961d47fe2da9" providerId="ADAL" clId="{AE8A2C8A-7E71-4FBC-8BD0-79027FF3F809}" dt="2022-12-13T23:10:16.103" v="662" actId="20577"/>
        <pc:sldMkLst>
          <pc:docMk/>
          <pc:sldMk cId="2416436686" sldId="1496"/>
        </pc:sldMkLst>
        <pc:spChg chg="mod">
          <ac:chgData name="Yanjun Sun" userId="b36047ec-8c33-4551-bc74-961d47fe2da9" providerId="ADAL" clId="{AE8A2C8A-7E71-4FBC-8BD0-79027FF3F809}" dt="2022-12-13T23:10:16.103" v="662" actId="20577"/>
          <ac:spMkLst>
            <pc:docMk/>
            <pc:sldMk cId="2416436686" sldId="1496"/>
            <ac:spMk id="2" creationId="{9A51365F-D43C-8852-9034-3B9C7ECCDBF5}"/>
          </ac:spMkLst>
        </pc:spChg>
      </pc:sldChg>
      <pc:sldChg chg="modSp mod">
        <pc:chgData name="Yanjun Sun" userId="b36047ec-8c33-4551-bc74-961d47fe2da9" providerId="ADAL" clId="{AE8A2C8A-7E71-4FBC-8BD0-79027FF3F809}" dt="2022-12-13T23:10:28.346" v="664" actId="1036"/>
        <pc:sldMkLst>
          <pc:docMk/>
          <pc:sldMk cId="4077220084" sldId="1497"/>
        </pc:sldMkLst>
        <pc:spChg chg="mod">
          <ac:chgData name="Yanjun Sun" userId="b36047ec-8c33-4551-bc74-961d47fe2da9" providerId="ADAL" clId="{AE8A2C8A-7E71-4FBC-8BD0-79027FF3F809}" dt="2022-12-13T23:10:28.346" v="664" actId="1036"/>
          <ac:spMkLst>
            <pc:docMk/>
            <pc:sldMk cId="4077220084" sldId="1497"/>
            <ac:spMk id="2" creationId="{838F3803-67AD-B9C1-2ADC-21FFD3193FDD}"/>
          </ac:spMkLst>
        </pc:spChg>
      </pc:sldChg>
      <pc:sldChg chg="modSp mod modNotesTx">
        <pc:chgData name="Yanjun Sun" userId="b36047ec-8c33-4551-bc74-961d47fe2da9" providerId="ADAL" clId="{AE8A2C8A-7E71-4FBC-8BD0-79027FF3F809}" dt="2022-12-22T22:18:10.357" v="904" actId="20577"/>
        <pc:sldMkLst>
          <pc:docMk/>
          <pc:sldMk cId="3189270334" sldId="1498"/>
        </pc:sldMkLst>
        <pc:spChg chg="mod">
          <ac:chgData name="Yanjun Sun" userId="b36047ec-8c33-4551-bc74-961d47fe2da9" providerId="ADAL" clId="{AE8A2C8A-7E71-4FBC-8BD0-79027FF3F809}" dt="2022-12-19T19:23:56.829" v="731" actId="13926"/>
          <ac:spMkLst>
            <pc:docMk/>
            <pc:sldMk cId="3189270334" sldId="1498"/>
            <ac:spMk id="2" creationId="{838F3803-67AD-B9C1-2ADC-21FFD3193FDD}"/>
          </ac:spMkLst>
        </pc:spChg>
      </pc:sldChg>
      <pc:sldChg chg="modSp mod">
        <pc:chgData name="Yanjun Sun" userId="b36047ec-8c33-4551-bc74-961d47fe2da9" providerId="ADAL" clId="{AE8A2C8A-7E71-4FBC-8BD0-79027FF3F809}" dt="2022-12-13T23:12:11.199" v="672"/>
        <pc:sldMkLst>
          <pc:docMk/>
          <pc:sldMk cId="2120390377" sldId="1499"/>
        </pc:sldMkLst>
        <pc:spChg chg="mod">
          <ac:chgData name="Yanjun Sun" userId="b36047ec-8c33-4551-bc74-961d47fe2da9" providerId="ADAL" clId="{AE8A2C8A-7E71-4FBC-8BD0-79027FF3F809}" dt="2022-12-13T23:12:11.199" v="672"/>
          <ac:spMkLst>
            <pc:docMk/>
            <pc:sldMk cId="2120390377" sldId="1499"/>
            <ac:spMk id="2" creationId="{838F3803-67AD-B9C1-2ADC-21FFD3193FDD}"/>
          </ac:spMkLst>
        </pc:spChg>
      </pc:sldChg>
      <pc:sldChg chg="modSp mod modNotesTx">
        <pc:chgData name="Yanjun Sun" userId="b36047ec-8c33-4551-bc74-961d47fe2da9" providerId="ADAL" clId="{AE8A2C8A-7E71-4FBC-8BD0-79027FF3F809}" dt="2022-12-22T22:15:01.523" v="903" actId="20577"/>
        <pc:sldMkLst>
          <pc:docMk/>
          <pc:sldMk cId="3488484986" sldId="1500"/>
        </pc:sldMkLst>
        <pc:spChg chg="mod">
          <ac:chgData name="Yanjun Sun" userId="b36047ec-8c33-4551-bc74-961d47fe2da9" providerId="ADAL" clId="{AE8A2C8A-7E71-4FBC-8BD0-79027FF3F809}" dt="2022-12-13T23:12:31.502" v="673" actId="20577"/>
          <ac:spMkLst>
            <pc:docMk/>
            <pc:sldMk cId="3488484986" sldId="1500"/>
            <ac:spMk id="2" creationId="{CD15A8E1-A8E1-540F-0330-5440C6E2B2FB}"/>
          </ac:spMkLst>
        </pc:spChg>
      </pc:sldChg>
      <pc:sldChg chg="del">
        <pc:chgData name="Yanjun Sun" userId="b36047ec-8c33-4551-bc74-961d47fe2da9" providerId="ADAL" clId="{AE8A2C8A-7E71-4FBC-8BD0-79027FF3F809}" dt="2022-12-13T19:08:09.877" v="628" actId="47"/>
        <pc:sldMkLst>
          <pc:docMk/>
          <pc:sldMk cId="2348331804" sldId="1501"/>
        </pc:sldMkLst>
      </pc:sldChg>
      <pc:sldChg chg="modSp mod">
        <pc:chgData name="Yanjun Sun" userId="b36047ec-8c33-4551-bc74-961d47fe2da9" providerId="ADAL" clId="{AE8A2C8A-7E71-4FBC-8BD0-79027FF3F809}" dt="2022-12-13T23:00:01.750" v="644" actId="20577"/>
        <pc:sldMkLst>
          <pc:docMk/>
          <pc:sldMk cId="104930836" sldId="1502"/>
        </pc:sldMkLst>
        <pc:spChg chg="mod">
          <ac:chgData name="Yanjun Sun" userId="b36047ec-8c33-4551-bc74-961d47fe2da9" providerId="ADAL" clId="{AE8A2C8A-7E71-4FBC-8BD0-79027FF3F809}" dt="2022-12-13T23:00:01.750" v="644" actId="20577"/>
          <ac:spMkLst>
            <pc:docMk/>
            <pc:sldMk cId="104930836" sldId="1502"/>
            <ac:spMk id="2" creationId="{0AA45491-25D1-F0E2-0657-1C8E2B7F448E}"/>
          </ac:spMkLst>
        </pc:spChg>
      </pc:sldChg>
      <pc:sldChg chg="modSp mod">
        <pc:chgData name="Yanjun Sun" userId="b36047ec-8c33-4551-bc74-961d47fe2da9" providerId="ADAL" clId="{AE8A2C8A-7E71-4FBC-8BD0-79027FF3F809}" dt="2022-12-13T22:59:10.605" v="639" actId="27636"/>
        <pc:sldMkLst>
          <pc:docMk/>
          <pc:sldMk cId="2472493270" sldId="1503"/>
        </pc:sldMkLst>
        <pc:spChg chg="mod">
          <ac:chgData name="Yanjun Sun" userId="b36047ec-8c33-4551-bc74-961d47fe2da9" providerId="ADAL" clId="{AE8A2C8A-7E71-4FBC-8BD0-79027FF3F809}" dt="2022-12-13T22:59:10.605" v="639" actId="27636"/>
          <ac:spMkLst>
            <pc:docMk/>
            <pc:sldMk cId="2472493270" sldId="1503"/>
            <ac:spMk id="2" creationId="{50F947D6-4CE9-2D61-376A-E978F8A503F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dirty="0"/>
          </a:p>
        </p:txBody>
      </p:sp>
    </p:spTree>
    <p:extLst>
      <p:ext uri="{BB962C8B-B14F-4D97-AF65-F5344CB8AC3E}">
        <p14:creationId xmlns:p14="http://schemas.microsoft.com/office/powerpoint/2010/main" val="363178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4</a:t>
            </a:fld>
            <a:endParaRPr lang="en-US" dirty="0"/>
          </a:p>
        </p:txBody>
      </p:sp>
    </p:spTree>
    <p:extLst>
      <p:ext uri="{BB962C8B-B14F-4D97-AF65-F5344CB8AC3E}">
        <p14:creationId xmlns:p14="http://schemas.microsoft.com/office/powerpoint/2010/main" val="4287372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dirty="0"/>
          </a:p>
        </p:txBody>
      </p:sp>
    </p:spTree>
    <p:extLst>
      <p:ext uri="{BB962C8B-B14F-4D97-AF65-F5344CB8AC3E}">
        <p14:creationId xmlns:p14="http://schemas.microsoft.com/office/powerpoint/2010/main" val="2732753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6</a:t>
            </a:fld>
            <a:endParaRPr lang="en-US" dirty="0"/>
          </a:p>
        </p:txBody>
      </p:sp>
    </p:spTree>
    <p:extLst>
      <p:ext uri="{BB962C8B-B14F-4D97-AF65-F5344CB8AC3E}">
        <p14:creationId xmlns:p14="http://schemas.microsoft.com/office/powerpoint/2010/main" val="1971643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9</a:t>
            </a:fld>
            <a:endParaRPr lang="en-US" dirty="0"/>
          </a:p>
        </p:txBody>
      </p:sp>
    </p:spTree>
    <p:extLst>
      <p:ext uri="{BB962C8B-B14F-4D97-AF65-F5344CB8AC3E}">
        <p14:creationId xmlns:p14="http://schemas.microsoft.com/office/powerpoint/2010/main" val="2155268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11</a:t>
            </a:fld>
            <a:endParaRPr lang="en-US" dirty="0"/>
          </a:p>
        </p:txBody>
      </p:sp>
    </p:spTree>
    <p:extLst>
      <p:ext uri="{BB962C8B-B14F-4D97-AF65-F5344CB8AC3E}">
        <p14:creationId xmlns:p14="http://schemas.microsoft.com/office/powerpoint/2010/main" val="974085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dirty="0"/>
          </a:p>
        </p:txBody>
      </p:sp>
    </p:spTree>
    <p:extLst>
      <p:ext uri="{BB962C8B-B14F-4D97-AF65-F5344CB8AC3E}">
        <p14:creationId xmlns:p14="http://schemas.microsoft.com/office/powerpoint/2010/main" val="3969703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Jan 2023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878446" cy="276999"/>
          </a:xfrm>
        </p:spPr>
        <p:txBody>
          <a:bodyPr/>
          <a:lstStyle/>
          <a:p>
            <a:pPr>
              <a:defRPr/>
            </a:pPr>
            <a:r>
              <a:rPr lang="en-US" dirty="0"/>
              <a:t>Jan 2023</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p:txBody>
          <a:bodyPr/>
          <a:lstStyle/>
          <a:p>
            <a:pPr>
              <a:defRPr/>
            </a:pPr>
            <a:r>
              <a:rPr lang="en-US" altLang="ko-KR" dirty="0"/>
              <a:t>Yanjun Sun,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dirty="0"/>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802.11-23/0041r0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Jan 2023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10"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Jan 2023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
        <p:nvSpPr>
          <p:cNvPr id="6" name="Footer Placeholder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Jan 2023</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
        <p:nvSpPr>
          <p:cNvPr id="5"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Jan 2023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Jan 2023</a:t>
            </a:r>
          </a:p>
        </p:txBody>
      </p:sp>
      <p:sp>
        <p:nvSpPr>
          <p:cNvPr id="102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802.11-23/0041r0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Considerations on Coordinated TDMA (C-TDMA)</a:t>
            </a:r>
          </a:p>
        </p:txBody>
      </p:sp>
      <p:sp>
        <p:nvSpPr>
          <p:cNvPr id="4" name="Date Placeholder 3"/>
          <p:cNvSpPr>
            <a:spLocks noGrp="1"/>
          </p:cNvSpPr>
          <p:nvPr>
            <p:ph type="dt" sz="half" idx="10"/>
          </p:nvPr>
        </p:nvSpPr>
        <p:spPr>
          <a:xfrm>
            <a:off x="696913" y="332601"/>
            <a:ext cx="878446" cy="276999"/>
          </a:xfrm>
        </p:spPr>
        <p:txBody>
          <a:bodyPr/>
          <a:lstStyle/>
          <a:p>
            <a:pPr>
              <a:defRPr/>
            </a:pPr>
            <a:r>
              <a:rPr lang="en-US" dirty="0"/>
              <a:t>Jan 2023</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11"/>
          </p:nvPr>
        </p:nvSpPr>
        <p:spPr>
          <a:xfrm>
            <a:off x="6829673" y="6475413"/>
            <a:ext cx="1714252" cy="184666"/>
          </a:xfrm>
        </p:spPr>
        <p:txBody>
          <a:bodyPr/>
          <a:lstStyle/>
          <a:p>
            <a:pPr>
              <a:defRPr/>
            </a:pPr>
            <a:r>
              <a:rPr lang="en-US" altLang="ko-KR" dirty="0"/>
              <a:t>Yanjun Sun, Qualcomm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2800705847"/>
              </p:ext>
            </p:extLst>
          </p:nvPr>
        </p:nvGraphicFramePr>
        <p:xfrm>
          <a:off x="791070" y="2673434"/>
          <a:ext cx="7334250" cy="2148640"/>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ctr"/>
                      <a:r>
                        <a:rPr lang="en-US" sz="11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algn="ctr"/>
                      <a:r>
                        <a:rPr lang="en-US" sz="11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algn="ctr"/>
                      <a:r>
                        <a:rPr lang="en-US" sz="1100" dirty="0">
                          <a:solidFill>
                            <a:schemeClr val="tx1"/>
                          </a:solidFill>
                        </a:rPr>
                        <a:t>Abdel Karim Ajami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algn="ctr"/>
                      <a:r>
                        <a:rPr lang="en-US" sz="11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ctr"/>
                      <a:r>
                        <a:rPr lang="en-US" sz="11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6256080"/>
                  </a:ext>
                </a:extLst>
              </a:tr>
              <a:tr h="268580">
                <a:tc>
                  <a:txBody>
                    <a:bodyPr/>
                    <a:lstStyle/>
                    <a:p>
                      <a:pPr algn="ctr"/>
                      <a:r>
                        <a:rPr lang="en-US" sz="11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r>
                        <a:rPr lang="en-US" sz="1100" dirty="0">
                          <a:solidFill>
                            <a:schemeClr val="tx1"/>
                          </a:solidFill>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dirty="0"/>
              <a:t>: 2023-01</a:t>
            </a:r>
          </a:p>
        </p:txBody>
      </p:sp>
      <p:pic>
        <p:nvPicPr>
          <p:cNvPr id="3" name="Picture 2">
            <a:extLst>
              <a:ext uri="{FF2B5EF4-FFF2-40B4-BE49-F238E27FC236}">
                <a16:creationId xmlns:a16="http://schemas.microsoft.com/office/drawing/2014/main" id="{F33B2965-2B9C-87AD-F356-D957AB5A02B3}"/>
              </a:ext>
            </a:extLst>
          </p:cNvPr>
          <p:cNvPicPr>
            <a:picLocks noChangeAspect="1"/>
          </p:cNvPicPr>
          <p:nvPr/>
        </p:nvPicPr>
        <p:blipFill>
          <a:blip r:embed="rId3"/>
          <a:stretch>
            <a:fillRect/>
          </a:stretch>
        </p:blipFill>
        <p:spPr>
          <a:xfrm>
            <a:off x="6400800" y="3004361"/>
            <a:ext cx="1554480" cy="147320"/>
          </a:xfrm>
          <a:prstGeom prst="rect">
            <a:avLst/>
          </a:prstGeom>
        </p:spPr>
      </p:pic>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8F3803-67AD-B9C1-2ADC-21FFD3193FDD}"/>
              </a:ext>
            </a:extLst>
          </p:cNvPr>
          <p:cNvSpPr>
            <a:spLocks noGrp="1"/>
          </p:cNvSpPr>
          <p:nvPr>
            <p:ph idx="1"/>
          </p:nvPr>
        </p:nvSpPr>
        <p:spPr>
          <a:xfrm>
            <a:off x="384464" y="1600200"/>
            <a:ext cx="8530936" cy="4495800"/>
          </a:xfrm>
        </p:spPr>
        <p:txBody>
          <a:bodyPr>
            <a:normAutofit/>
          </a:bodyPr>
          <a:lstStyle/>
          <a:p>
            <a:r>
              <a:rPr lang="en-US" sz="2200" dirty="0"/>
              <a:t>Observations: </a:t>
            </a:r>
          </a:p>
          <a:p>
            <a:pPr lvl="1"/>
            <a:r>
              <a:rPr lang="en-US" sz="2000" dirty="0"/>
              <a:t>To handle different responding delays due to different architectures, the non-AP STA can use Trigger Frame MAC Padding Duration (</a:t>
            </a:r>
            <a:r>
              <a:rPr lang="en-US" sz="2000" dirty="0" err="1"/>
              <a:t>MinTrigProcTime</a:t>
            </a:r>
            <a:r>
              <a:rPr lang="en-US" sz="2000" dirty="0"/>
              <a:t>) to buy more processing delay</a:t>
            </a:r>
          </a:p>
          <a:p>
            <a:pPr lvl="1"/>
            <a:r>
              <a:rPr lang="en-US" sz="2000" dirty="0"/>
              <a:t>Similarly, UHR APs may need different processing delays as well, in order to account not only for the difference in architectures, but also for more complex scheduling decisions and higher workload at an AP (e.g. the processing delay may depend on number of STAs and workload at the AP)</a:t>
            </a:r>
          </a:p>
          <a:p>
            <a:r>
              <a:rPr lang="en-US" sz="2200" dirty="0"/>
              <a:t>Recommendation:</a:t>
            </a:r>
          </a:p>
          <a:p>
            <a:pPr lvl="1"/>
            <a:r>
              <a:rPr lang="en-US" sz="2000" dirty="0"/>
              <a:t>A sharing AP needs to accommodate the different processing delay requirements of shared APs</a:t>
            </a:r>
          </a:p>
          <a:p>
            <a:endParaRPr lang="en-US" sz="2200" dirty="0"/>
          </a:p>
        </p:txBody>
      </p:sp>
      <p:sp>
        <p:nvSpPr>
          <p:cNvPr id="3" name="Title 2">
            <a:extLst>
              <a:ext uri="{FF2B5EF4-FFF2-40B4-BE49-F238E27FC236}">
                <a16:creationId xmlns:a16="http://schemas.microsoft.com/office/drawing/2014/main" id="{AD8BC0EC-24F6-2E63-1C0E-5FFBBC21438B}"/>
              </a:ext>
            </a:extLst>
          </p:cNvPr>
          <p:cNvSpPr>
            <a:spLocks noGrp="1"/>
          </p:cNvSpPr>
          <p:nvPr>
            <p:ph type="title"/>
          </p:nvPr>
        </p:nvSpPr>
        <p:spPr/>
        <p:txBody>
          <a:bodyPr/>
          <a:lstStyle/>
          <a:p>
            <a:r>
              <a:rPr lang="en-US" dirty="0"/>
              <a:t>Simplicity (2/2)</a:t>
            </a:r>
          </a:p>
        </p:txBody>
      </p:sp>
      <p:sp>
        <p:nvSpPr>
          <p:cNvPr id="4" name="Date Placeholder 3">
            <a:extLst>
              <a:ext uri="{FF2B5EF4-FFF2-40B4-BE49-F238E27FC236}">
                <a16:creationId xmlns:a16="http://schemas.microsoft.com/office/drawing/2014/main" id="{24C89BC8-3C6B-BF59-10B5-B32D340A9A4C}"/>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2405D558-F7C8-5015-31A8-F823854C55D9}"/>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83422F13-07EF-5831-4CDD-D9F2E4EE76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dirty="0"/>
          </a:p>
        </p:txBody>
      </p:sp>
    </p:spTree>
    <p:extLst>
      <p:ext uri="{BB962C8B-B14F-4D97-AF65-F5344CB8AC3E}">
        <p14:creationId xmlns:p14="http://schemas.microsoft.com/office/powerpoint/2010/main" val="212039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15A8E1-A8E1-540F-0330-5440C6E2B2FB}"/>
              </a:ext>
            </a:extLst>
          </p:cNvPr>
          <p:cNvSpPr>
            <a:spLocks noGrp="1"/>
          </p:cNvSpPr>
          <p:nvPr>
            <p:ph idx="1"/>
          </p:nvPr>
        </p:nvSpPr>
        <p:spPr>
          <a:xfrm>
            <a:off x="685800" y="1600200"/>
            <a:ext cx="8077200" cy="4495800"/>
          </a:xfrm>
        </p:spPr>
        <p:txBody>
          <a:bodyPr/>
          <a:lstStyle/>
          <a:p>
            <a:r>
              <a:rPr lang="en-US" dirty="0"/>
              <a:t>We had a recap on CAP system model from EHT and discussed the following systems requirements for C-TDMA in UHR:</a:t>
            </a:r>
          </a:p>
          <a:p>
            <a:pPr lvl="1"/>
            <a:r>
              <a:rPr lang="en-US" dirty="0"/>
              <a:t>Flexibility in operating channel configuration</a:t>
            </a:r>
          </a:p>
          <a:p>
            <a:pPr lvl="2"/>
            <a:r>
              <a:rPr lang="en-US" dirty="0"/>
              <a:t>C-TDMA protocol should work with APs that have different operating channel configurations (i.e. different primary channels and bandwidths)</a:t>
            </a:r>
          </a:p>
          <a:p>
            <a:pPr lvl="1"/>
            <a:r>
              <a:rPr lang="en-US" dirty="0"/>
              <a:t>Capability in handling uplink traffic from legacy HE/EHT STAs</a:t>
            </a:r>
          </a:p>
          <a:p>
            <a:pPr lvl="2"/>
            <a:r>
              <a:rPr lang="en-US" dirty="0"/>
              <a:t> </a:t>
            </a:r>
            <a:r>
              <a:rPr lang="en-US" sz="1600" dirty="0"/>
              <a:t>C-TDMA should allow uplink traffic from legacy HE/EHT STAs to a shared AP during a TXOP shared to the AP</a:t>
            </a:r>
          </a:p>
          <a:p>
            <a:pPr lvl="1"/>
            <a:r>
              <a:rPr lang="en-US" dirty="0"/>
              <a:t>Simplicity in signaling and architecture</a:t>
            </a:r>
          </a:p>
          <a:p>
            <a:pPr lvl="2"/>
            <a:r>
              <a:rPr lang="en-US" sz="1600" dirty="0"/>
              <a:t>UHR should maximize the reuse of the existing TXS framework</a:t>
            </a:r>
            <a:endParaRPr lang="en-US" dirty="0"/>
          </a:p>
          <a:p>
            <a:pPr lvl="2"/>
            <a:r>
              <a:rPr lang="en-US" dirty="0"/>
              <a:t>UHR should allow a mode where TXOP is shared with only one shared-AP. In addition, the group may study the tradeoff of sharing the TXOP with more than one shared-APs </a:t>
            </a:r>
          </a:p>
          <a:p>
            <a:pPr lvl="2"/>
            <a:r>
              <a:rPr lang="en-US" sz="1600" dirty="0"/>
              <a:t>A sharing AP needs to accommodate the different processing delay requirements of shared APs</a:t>
            </a:r>
          </a:p>
          <a:p>
            <a:endParaRPr lang="en-US" dirty="0"/>
          </a:p>
        </p:txBody>
      </p:sp>
      <p:sp>
        <p:nvSpPr>
          <p:cNvPr id="3" name="Title 2">
            <a:extLst>
              <a:ext uri="{FF2B5EF4-FFF2-40B4-BE49-F238E27FC236}">
                <a16:creationId xmlns:a16="http://schemas.microsoft.com/office/drawing/2014/main" id="{5D3E2C66-9D3D-6D48-1D12-F51268F92726}"/>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00B99E45-CB3F-9D75-BB60-5EF1067EA225}"/>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63B80F0D-04AD-A6FC-C8EC-91E19CAC55E2}"/>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AAD8EACD-507B-F487-FBE9-EAA2531E8E9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dirty="0"/>
          </a:p>
        </p:txBody>
      </p:sp>
    </p:spTree>
    <p:extLst>
      <p:ext uri="{BB962C8B-B14F-4D97-AF65-F5344CB8AC3E}">
        <p14:creationId xmlns:p14="http://schemas.microsoft.com/office/powerpoint/2010/main" val="3488484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323DEA-2051-F23D-7D32-FFCC27E193D4}"/>
              </a:ext>
            </a:extLst>
          </p:cNvPr>
          <p:cNvSpPr>
            <a:spLocks noGrp="1"/>
          </p:cNvSpPr>
          <p:nvPr>
            <p:ph idx="1"/>
          </p:nvPr>
        </p:nvSpPr>
        <p:spPr/>
        <p:txBody>
          <a:bodyPr/>
          <a:lstStyle/>
          <a:p>
            <a:pPr marL="0" indent="0">
              <a:buNone/>
            </a:pPr>
            <a:r>
              <a:rPr lang="en-US" sz="1800" dirty="0">
                <a:latin typeface="Times New Roman" panose="02020603050405020304" pitchFamily="18" charset="0"/>
              </a:rPr>
              <a:t>[1] George Cherian and et al. (Qualcomm), “Coordinated AP Time/Frequency Sharing in a Transmit Opportunity in 11be”, 19/1582r2, November 2019.</a:t>
            </a:r>
          </a:p>
          <a:p>
            <a:pPr marL="0" indent="0">
              <a:buNone/>
            </a:pPr>
            <a:r>
              <a:rPr lang="en-US" sz="1800" dirty="0">
                <a:latin typeface="Times New Roman" panose="02020603050405020304" pitchFamily="18" charset="0"/>
              </a:rPr>
              <a:t>[2] George Cherian and et al. (Qualcomm), “Coordinated AP Time and Frequency Sharing Gain Analysis”, 19/1879r0, November 2019.</a:t>
            </a:r>
          </a:p>
          <a:p>
            <a:pPr marL="0" indent="0">
              <a:buNone/>
            </a:pPr>
            <a:r>
              <a:rPr lang="en-US" sz="1800" dirty="0">
                <a:latin typeface="Times New Roman" panose="02020603050405020304" pitchFamily="18" charset="0"/>
              </a:rPr>
              <a:t>[3] </a:t>
            </a:r>
            <a:r>
              <a:rPr lang="en-US" sz="1800" dirty="0" err="1">
                <a:latin typeface="Times New Roman" panose="02020603050405020304" pitchFamily="18" charset="0"/>
              </a:rPr>
              <a:t>Sungjin</a:t>
            </a:r>
            <a:r>
              <a:rPr lang="en-US" sz="1800" dirty="0">
                <a:latin typeface="Times New Roman" panose="02020603050405020304" pitchFamily="18" charset="0"/>
              </a:rPr>
              <a:t> Park and et al. (LGE), “Setup for Multi-AP coordination,” 19/1895r2, January 2020.</a:t>
            </a:r>
          </a:p>
          <a:p>
            <a:pPr marL="0" indent="0">
              <a:buNone/>
            </a:pPr>
            <a:r>
              <a:rPr lang="en-US" sz="1800" dirty="0">
                <a:latin typeface="Times New Roman" panose="02020603050405020304" pitchFamily="18" charset="0"/>
              </a:rPr>
              <a:t>[4] Cheng Chen and et al. (Intel), “Multi-AP group formation follow-up”, 19/1931r2, January 2020 </a:t>
            </a:r>
          </a:p>
          <a:p>
            <a:pPr marL="0" indent="0">
              <a:buNone/>
            </a:pPr>
            <a:r>
              <a:rPr lang="en-GB" sz="1800" dirty="0">
                <a:latin typeface="Times New Roman" panose="02020603050405020304" pitchFamily="18" charset="0"/>
              </a:rPr>
              <a:t>[5] </a:t>
            </a:r>
            <a:r>
              <a:rPr lang="en-US" sz="1800" dirty="0">
                <a:latin typeface="Times New Roman" panose="02020603050405020304" pitchFamily="18" charset="0"/>
              </a:rPr>
              <a:t>Po-Kai Huang and et al. (Intel), “Multi-AP configuration and resource allocation,” 20/0560r0, April 2020. </a:t>
            </a:r>
          </a:p>
          <a:p>
            <a:pPr marL="0" indent="0">
              <a:buNone/>
            </a:pPr>
            <a:r>
              <a:rPr lang="en-GB" sz="1800" dirty="0">
                <a:latin typeface="Times New Roman" panose="02020603050405020304" pitchFamily="18" charset="0"/>
              </a:rPr>
              <a:t>[6] </a:t>
            </a:r>
            <a:r>
              <a:rPr lang="en-US" sz="1800" dirty="0">
                <a:latin typeface="Times New Roman" panose="02020603050405020304" pitchFamily="18" charset="0"/>
              </a:rPr>
              <a:t>Arik Klein and et al. (Huawei), “Thoughts on M-AP Coordination Principles ,” 22/1895r0, December 2022. </a:t>
            </a:r>
            <a:endParaRPr lang="en-US" sz="1400" dirty="0"/>
          </a:p>
        </p:txBody>
      </p:sp>
      <p:sp>
        <p:nvSpPr>
          <p:cNvPr id="3" name="Title 2">
            <a:extLst>
              <a:ext uri="{FF2B5EF4-FFF2-40B4-BE49-F238E27FC236}">
                <a16:creationId xmlns:a16="http://schemas.microsoft.com/office/drawing/2014/main" id="{C8D443C3-1410-B24D-86F4-BC4B28388520}"/>
              </a:ext>
            </a:extLst>
          </p:cNvPr>
          <p:cNvSpPr>
            <a:spLocks noGrp="1"/>
          </p:cNvSpPr>
          <p:nvPr>
            <p:ph type="title"/>
          </p:nvPr>
        </p:nvSpPr>
        <p:spPr/>
        <p:txBody>
          <a:bodyPr/>
          <a:lstStyle/>
          <a:p>
            <a:r>
              <a:rPr lang="en-US" dirty="0"/>
              <a:t>Reference</a:t>
            </a:r>
          </a:p>
        </p:txBody>
      </p:sp>
      <p:sp>
        <p:nvSpPr>
          <p:cNvPr id="4" name="Date Placeholder 3">
            <a:extLst>
              <a:ext uri="{FF2B5EF4-FFF2-40B4-BE49-F238E27FC236}">
                <a16:creationId xmlns:a16="http://schemas.microsoft.com/office/drawing/2014/main" id="{8815203B-7E7A-811F-767C-7C1C572BE713}"/>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A2C5E6D0-FEE8-1A64-43C6-B8E34F3D4FF8}"/>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6B2CF633-C0AE-4E41-867D-EB22E5BA26D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dirty="0"/>
          </a:p>
        </p:txBody>
      </p:sp>
    </p:spTree>
    <p:extLst>
      <p:ext uri="{BB962C8B-B14F-4D97-AF65-F5344CB8AC3E}">
        <p14:creationId xmlns:p14="http://schemas.microsoft.com/office/powerpoint/2010/main" val="1885337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D1B8DF-8B38-CB3B-EC95-F81FBFA576B2}"/>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D3CD61EA-0486-20E8-F57C-7979A42649A8}"/>
              </a:ext>
            </a:extLst>
          </p:cNvPr>
          <p:cNvSpPr>
            <a:spLocks noGrp="1"/>
          </p:cNvSpPr>
          <p:nvPr>
            <p:ph type="body" idx="1"/>
          </p:nvPr>
        </p:nvSpPr>
        <p:spPr/>
        <p:txBody>
          <a:bodyPr/>
          <a:lstStyle/>
          <a:p>
            <a:endParaRPr lang="en-US"/>
          </a:p>
        </p:txBody>
      </p:sp>
      <p:sp>
        <p:nvSpPr>
          <p:cNvPr id="6" name="Slide Number Placeholder 5">
            <a:extLst>
              <a:ext uri="{FF2B5EF4-FFF2-40B4-BE49-F238E27FC236}">
                <a16:creationId xmlns:a16="http://schemas.microsoft.com/office/drawing/2014/main" id="{CB5CEBAD-AE2F-631F-CCAB-A9A48971EEE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dirty="0"/>
          </a:p>
        </p:txBody>
      </p:sp>
      <p:sp>
        <p:nvSpPr>
          <p:cNvPr id="5" name="Footer Placeholder 4">
            <a:extLst>
              <a:ext uri="{FF2B5EF4-FFF2-40B4-BE49-F238E27FC236}">
                <a16:creationId xmlns:a16="http://schemas.microsoft.com/office/drawing/2014/main" id="{47717680-1EE7-4701-4DE5-C0A11D0A5182}"/>
              </a:ext>
            </a:extLst>
          </p:cNvPr>
          <p:cNvSpPr>
            <a:spLocks noGrp="1"/>
          </p:cNvSpPr>
          <p:nvPr>
            <p:ph type="ftr" sz="quarter" idx="3"/>
          </p:nvPr>
        </p:nvSpPr>
        <p:spPr/>
        <p:txBody>
          <a:bodyPr/>
          <a:lstStyle/>
          <a:p>
            <a:pPr>
              <a:defRPr/>
            </a:pPr>
            <a:r>
              <a:rPr lang="en-US" altLang="ko-KR"/>
              <a:t>Yanjun Sun, Qualcomm Inc.</a:t>
            </a:r>
            <a:endParaRPr lang="en-US" altLang="ko-KR" dirty="0"/>
          </a:p>
        </p:txBody>
      </p:sp>
      <p:sp>
        <p:nvSpPr>
          <p:cNvPr id="4" name="Date Placeholder 3">
            <a:extLst>
              <a:ext uri="{FF2B5EF4-FFF2-40B4-BE49-F238E27FC236}">
                <a16:creationId xmlns:a16="http://schemas.microsoft.com/office/drawing/2014/main" id="{6E7423D3-46FF-1A83-3115-019AB65F0E9E}"/>
              </a:ext>
            </a:extLst>
          </p:cNvPr>
          <p:cNvSpPr>
            <a:spLocks noGrp="1"/>
          </p:cNvSpPr>
          <p:nvPr>
            <p:ph type="dt" sz="half" idx="2"/>
          </p:nvPr>
        </p:nvSpPr>
        <p:spPr/>
        <p:txBody>
          <a:bodyPr/>
          <a:lstStyle/>
          <a:p>
            <a:pPr>
              <a:defRPr/>
            </a:pPr>
            <a:r>
              <a:rPr lang="en-US"/>
              <a:t>Jan 2023</a:t>
            </a:r>
            <a:endParaRPr lang="en-US" dirty="0"/>
          </a:p>
        </p:txBody>
      </p:sp>
    </p:spTree>
    <p:extLst>
      <p:ext uri="{BB962C8B-B14F-4D97-AF65-F5344CB8AC3E}">
        <p14:creationId xmlns:p14="http://schemas.microsoft.com/office/powerpoint/2010/main" val="498726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F947D6-4CE9-2D61-376A-E978F8A503FF}"/>
              </a:ext>
            </a:extLst>
          </p:cNvPr>
          <p:cNvSpPr>
            <a:spLocks noGrp="1"/>
          </p:cNvSpPr>
          <p:nvPr>
            <p:ph idx="1"/>
          </p:nvPr>
        </p:nvSpPr>
        <p:spPr>
          <a:xfrm>
            <a:off x="685800" y="1600199"/>
            <a:ext cx="7772400" cy="4875213"/>
          </a:xfrm>
        </p:spPr>
        <p:txBody>
          <a:bodyPr>
            <a:normAutofit fontScale="70000" lnSpcReduction="20000"/>
          </a:bodyPr>
          <a:lstStyle/>
          <a:p>
            <a:pPr marL="0" marR="0" algn="just">
              <a:spcBef>
                <a:spcPts val="0"/>
              </a:spcBef>
              <a:spcAft>
                <a:spcPts val="0"/>
              </a:spcAft>
            </a:pPr>
            <a:r>
              <a:rPr lang="en-GB" sz="2100" dirty="0">
                <a:effectLst/>
                <a:latin typeface="Times New Roman" panose="02020603050405020304" pitchFamily="18" charset="0"/>
                <a:ea typeface="Times New Roman" panose="02020603050405020304" pitchFamily="18" charset="0"/>
              </a:rPr>
              <a:t>Define a procedure for an AP to share its frequency/time resources of an obtained TXOP with a set of APs.</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sz="2100" dirty="0">
                <a:effectLst/>
                <a:latin typeface="Times New Roman" panose="02020603050405020304" pitchFamily="18" charset="0"/>
                <a:ea typeface="Times New Roman" panose="02020603050405020304" pitchFamily="18" charset="0"/>
              </a:rPr>
              <a:t>Set of APs is TBD.</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sz="2100" dirty="0">
                <a:effectLst/>
                <a:latin typeface="Times New Roman" panose="02020603050405020304" pitchFamily="18" charset="0"/>
                <a:ea typeface="Times New Roman" panose="02020603050405020304" pitchFamily="18" charset="0"/>
              </a:rPr>
              <a:t>[Motion 56]</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endParaRPr lang="en-GB" sz="2100" dirty="0">
              <a:effectLst/>
              <a:latin typeface="Times New Roman" panose="02020603050405020304" pitchFamily="18" charset="0"/>
              <a:ea typeface="Times New Roman" panose="02020603050405020304" pitchFamily="18" charset="0"/>
            </a:endParaRPr>
          </a:p>
          <a:p>
            <a:pPr marL="285750" algn="just">
              <a:spcBef>
                <a:spcPts val="0"/>
              </a:spcBef>
              <a:spcAft>
                <a:spcPts val="0"/>
              </a:spcAft>
            </a:pPr>
            <a:r>
              <a:rPr lang="en-GB" sz="2100" dirty="0">
                <a:latin typeface="Times New Roman" panose="02020603050405020304" pitchFamily="18" charset="0"/>
              </a:rPr>
              <a:t>An EHT AP which obtains a TXOP and initiates the multi-AP coordination is the sharing AP.</a:t>
            </a:r>
            <a:endParaRPr lang="en-US" sz="2100" dirty="0">
              <a:latin typeface="Times New Roman" panose="02020603050405020304" pitchFamily="18" charset="0"/>
            </a:endParaRPr>
          </a:p>
          <a:p>
            <a:pPr marL="400050" lvl="1" indent="0" algn="just">
              <a:spcBef>
                <a:spcPts val="0"/>
              </a:spcBef>
              <a:spcAft>
                <a:spcPts val="0"/>
              </a:spcAft>
              <a:buNone/>
            </a:pPr>
            <a:r>
              <a:rPr lang="en-GB" sz="2100" dirty="0">
                <a:effectLst/>
                <a:latin typeface="Times New Roman" panose="02020603050405020304" pitchFamily="18" charset="0"/>
                <a:ea typeface="Times New Roman" panose="02020603050405020304" pitchFamily="18" charset="0"/>
              </a:rPr>
              <a:t>An EHT AP which is coordinated for the multi-AP transmission by the sharing AP is the shared AP.</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sz="2100" dirty="0">
                <a:effectLst/>
                <a:latin typeface="Times New Roman" panose="02020603050405020304" pitchFamily="18" charset="0"/>
                <a:ea typeface="Times New Roman" panose="02020603050405020304" pitchFamily="18" charset="0"/>
              </a:rPr>
              <a:t>NOTE – The name of the sharing AP and the shared AP can be modified.</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[Motion 73]</a:t>
            </a:r>
          </a:p>
          <a:p>
            <a:pPr marL="400050" lvl="1" indent="0" algn="just">
              <a:spcBef>
                <a:spcPts val="0"/>
              </a:spcBef>
              <a:spcAft>
                <a:spcPts val="0"/>
              </a:spcAft>
              <a:buNone/>
            </a:pP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GB" sz="2100" dirty="0">
                <a:effectLst/>
                <a:latin typeface="Times New Roman" panose="02020603050405020304" pitchFamily="18" charset="0"/>
                <a:ea typeface="Times New Roman" panose="02020603050405020304" pitchFamily="18" charset="0"/>
              </a:rPr>
              <a:t>802.11be supports the following:</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Sharing AP and shared AP may not have the same primary 20 MHz channel.</a:t>
            </a:r>
            <a:endParaRPr lang="en-US"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The primary 20 MHz channel of the shared AP shall be within the BSS operating channel width of the sharing AP.</a:t>
            </a:r>
            <a:endParaRPr lang="en-US"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The primary 20 MHz channel of the sharing AP shall be within the BSS operating channel width of the shared AP. </a:t>
            </a:r>
            <a:endParaRPr lang="en-US" dirty="0">
              <a:effectLst/>
              <a:latin typeface="Times New Roman" panose="02020603050405020304" pitchFamily="18" charset="0"/>
              <a:ea typeface="Times New Roman" panose="02020603050405020304" pitchFamily="18" charset="0"/>
            </a:endParaRPr>
          </a:p>
          <a:p>
            <a:pPr marL="400050" lvl="1" indent="0">
              <a:spcBef>
                <a:spcPts val="0"/>
              </a:spcBef>
              <a:spcAft>
                <a:spcPts val="0"/>
              </a:spcAft>
              <a:buNone/>
            </a:pPr>
            <a:r>
              <a:rPr lang="en-GB" dirty="0">
                <a:effectLst/>
                <a:latin typeface="Times New Roman" panose="02020603050405020304" pitchFamily="18" charset="0"/>
                <a:ea typeface="Times New Roman" panose="02020603050405020304" pitchFamily="18" charset="0"/>
              </a:rPr>
              <a:t>[Motion 119]</a:t>
            </a:r>
          </a:p>
          <a:p>
            <a:pPr marL="400050" lvl="1" indent="0">
              <a:spcBef>
                <a:spcPts val="0"/>
              </a:spcBef>
              <a:spcAft>
                <a:spcPts val="0"/>
              </a:spcAft>
              <a:buNone/>
            </a:pPr>
            <a:endParaRPr lang="en-US"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GB" sz="2100" dirty="0">
                <a:effectLst/>
                <a:latin typeface="Times New Roman" panose="02020603050405020304" pitchFamily="18" charset="0"/>
                <a:ea typeface="Times New Roman" panose="02020603050405020304" pitchFamily="18" charset="0"/>
              </a:rPr>
              <a:t>802.11be shall define an AP candidate set* as follows:</a:t>
            </a:r>
            <a:endParaRPr lang="en-US" sz="2100"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An AP candidate set is a set of APs that can initiate or participate in multi-AP coordination.</a:t>
            </a:r>
            <a:endParaRPr lang="en-US"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An AP in an AP candidate set can participate as a shared AP in multi-AP coordination initiated by a sharing AP in the same AP candidate set.</a:t>
            </a:r>
            <a:endParaRPr lang="en-US"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At least one AP in an AP candidate set shall be capable of being a sharing AP.</a:t>
            </a:r>
            <a:endParaRPr lang="en-US"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NOTE – The name* can be changed. </a:t>
            </a:r>
            <a:endParaRPr lang="en-US" dirty="0">
              <a:effectLst/>
              <a:latin typeface="Times New Roman" panose="02020603050405020304" pitchFamily="18" charset="0"/>
              <a:ea typeface="Times New Roman" panose="02020603050405020304" pitchFamily="18" charset="0"/>
            </a:endParaRPr>
          </a:p>
          <a:p>
            <a:pPr marL="400050" lvl="1" indent="0" algn="just">
              <a:spcBef>
                <a:spcPts val="0"/>
              </a:spcBef>
              <a:spcAft>
                <a:spcPts val="0"/>
              </a:spcAft>
              <a:buNone/>
            </a:pPr>
            <a:r>
              <a:rPr lang="en-GB" dirty="0">
                <a:effectLst/>
                <a:latin typeface="Times New Roman" panose="02020603050405020304" pitchFamily="18" charset="0"/>
                <a:ea typeface="Times New Roman" panose="02020603050405020304" pitchFamily="18" charset="0"/>
              </a:rPr>
              <a:t>[Motion 124]</a:t>
            </a:r>
            <a:endParaRPr lang="en-US" dirty="0">
              <a:latin typeface="Times New Roman" panose="02020603050405020304" pitchFamily="18" charset="0"/>
              <a:ea typeface="Times New Roman" panose="02020603050405020304" pitchFamily="18" charset="0"/>
            </a:endParaRPr>
          </a:p>
          <a:p>
            <a:pPr marL="400050" lvl="1" indent="0" algn="r">
              <a:spcBef>
                <a:spcPts val="0"/>
              </a:spcBef>
              <a:spcAft>
                <a:spcPts val="0"/>
              </a:spcAft>
              <a:buNone/>
            </a:pPr>
            <a:endParaRPr lang="en-US" sz="1600" dirty="0">
              <a:effectLst/>
              <a:latin typeface="Times New Roman" panose="02020603050405020304" pitchFamily="18" charset="0"/>
              <a:ea typeface="Times New Roman" panose="02020603050405020304" pitchFamily="18" charset="0"/>
            </a:endParaRPr>
          </a:p>
          <a:p>
            <a:pPr marL="400050" lvl="1" indent="0" algn="r">
              <a:spcBef>
                <a:spcPts val="0"/>
              </a:spcBef>
              <a:spcAft>
                <a:spcPts val="0"/>
              </a:spcAft>
              <a:buNone/>
            </a:pPr>
            <a:r>
              <a:rPr lang="en-US" sz="1600" i="1" dirty="0">
                <a:effectLst/>
                <a:latin typeface="Times New Roman" panose="02020603050405020304" pitchFamily="18" charset="0"/>
                <a:ea typeface="Times New Roman" panose="02020603050405020304" pitchFamily="18" charset="0"/>
              </a:rPr>
              <a:t>Source DNC: 20/1935r66</a:t>
            </a:r>
          </a:p>
        </p:txBody>
      </p:sp>
      <p:sp>
        <p:nvSpPr>
          <p:cNvPr id="3" name="Title 2">
            <a:extLst>
              <a:ext uri="{FF2B5EF4-FFF2-40B4-BE49-F238E27FC236}">
                <a16:creationId xmlns:a16="http://schemas.microsoft.com/office/drawing/2014/main" id="{9F71DC7E-28C9-809D-15AB-64D1314BDA78}"/>
              </a:ext>
            </a:extLst>
          </p:cNvPr>
          <p:cNvSpPr>
            <a:spLocks noGrp="1"/>
          </p:cNvSpPr>
          <p:nvPr>
            <p:ph type="title"/>
          </p:nvPr>
        </p:nvSpPr>
        <p:spPr/>
        <p:txBody>
          <a:bodyPr/>
          <a:lstStyle/>
          <a:p>
            <a:r>
              <a:rPr lang="en-US" dirty="0"/>
              <a:t>Related Motions from EHT</a:t>
            </a:r>
          </a:p>
        </p:txBody>
      </p:sp>
      <p:sp>
        <p:nvSpPr>
          <p:cNvPr id="4" name="Date Placeholder 3">
            <a:extLst>
              <a:ext uri="{FF2B5EF4-FFF2-40B4-BE49-F238E27FC236}">
                <a16:creationId xmlns:a16="http://schemas.microsoft.com/office/drawing/2014/main" id="{018612E1-9B8B-6B89-1F46-41FC7032BB1E}"/>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FA369FF8-9F4F-9232-A10F-94D74ECCA58D}"/>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F22C5AC3-46CD-B9FB-A6B9-FB00F4DE4E8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dirty="0"/>
          </a:p>
        </p:txBody>
      </p:sp>
    </p:spTree>
    <p:extLst>
      <p:ext uri="{BB962C8B-B14F-4D97-AF65-F5344CB8AC3E}">
        <p14:creationId xmlns:p14="http://schemas.microsoft.com/office/powerpoint/2010/main" val="2472493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6DDACF-CDD1-4B8D-99F0-0A315A634F15}"/>
              </a:ext>
            </a:extLst>
          </p:cNvPr>
          <p:cNvSpPr>
            <a:spLocks noGrp="1"/>
          </p:cNvSpPr>
          <p:nvPr>
            <p:ph idx="1"/>
          </p:nvPr>
        </p:nvSpPr>
        <p:spPr>
          <a:xfrm>
            <a:off x="685800" y="1905000"/>
            <a:ext cx="7772400" cy="4495800"/>
          </a:xfrm>
        </p:spPr>
        <p:txBody>
          <a:bodyPr/>
          <a:lstStyle/>
          <a:p>
            <a:r>
              <a:rPr lang="en-US" b="1" dirty="0"/>
              <a:t>Problem</a:t>
            </a:r>
            <a:r>
              <a:rPr lang="en-US" dirty="0"/>
              <a:t>: existing 802.11 offers limited coordination among APs, which can lead to long latency, low throughput and unfairness</a:t>
            </a:r>
          </a:p>
          <a:p>
            <a:endParaRPr lang="en-US" b="1" dirty="0"/>
          </a:p>
          <a:p>
            <a:endParaRPr lang="en-US" b="1" dirty="0"/>
          </a:p>
          <a:p>
            <a:r>
              <a:rPr lang="en-US" b="1" dirty="0"/>
              <a:t>Objective</a:t>
            </a:r>
            <a:r>
              <a:rPr lang="en-US" dirty="0"/>
              <a:t>: enhance coordination among APs in time to improve the reliability of the network in latency, throughput and fairness [1][2]</a:t>
            </a:r>
          </a:p>
        </p:txBody>
      </p:sp>
      <p:sp>
        <p:nvSpPr>
          <p:cNvPr id="3" name="Title 2">
            <a:extLst>
              <a:ext uri="{FF2B5EF4-FFF2-40B4-BE49-F238E27FC236}">
                <a16:creationId xmlns:a16="http://schemas.microsoft.com/office/drawing/2014/main" id="{87E1E396-315E-4D3F-8C80-C6B0F5359B19}"/>
              </a:ext>
            </a:extLst>
          </p:cNvPr>
          <p:cNvSpPr>
            <a:spLocks noGrp="1"/>
          </p:cNvSpPr>
          <p:nvPr>
            <p:ph type="title"/>
          </p:nvPr>
        </p:nvSpPr>
        <p:spPr/>
        <p:txBody>
          <a:bodyPr/>
          <a:lstStyle/>
          <a:p>
            <a:r>
              <a:rPr lang="en-US" dirty="0"/>
              <a:t>Problem Statement</a:t>
            </a:r>
          </a:p>
        </p:txBody>
      </p:sp>
      <p:sp>
        <p:nvSpPr>
          <p:cNvPr id="4" name="Date Placeholder 3">
            <a:extLst>
              <a:ext uri="{FF2B5EF4-FFF2-40B4-BE49-F238E27FC236}">
                <a16:creationId xmlns:a16="http://schemas.microsoft.com/office/drawing/2014/main" id="{EC8A9070-F994-4CB1-8E52-695C5BE2E93C}"/>
              </a:ext>
            </a:extLst>
          </p:cNvPr>
          <p:cNvSpPr>
            <a:spLocks noGrp="1"/>
          </p:cNvSpPr>
          <p:nvPr>
            <p:ph type="dt" sz="half" idx="10"/>
          </p:nvPr>
        </p:nvSpPr>
        <p:spPr>
          <a:xfrm>
            <a:off x="696913" y="332601"/>
            <a:ext cx="878446" cy="276999"/>
          </a:xfrm>
        </p:spPr>
        <p:txBody>
          <a:bodyPr/>
          <a:lstStyle/>
          <a:p>
            <a:pPr>
              <a:defRPr/>
            </a:pPr>
            <a:r>
              <a:rPr lang="en-US" dirty="0"/>
              <a:t>Jan 2023</a:t>
            </a:r>
          </a:p>
        </p:txBody>
      </p:sp>
      <p:sp>
        <p:nvSpPr>
          <p:cNvPr id="5" name="Footer Placeholder 4">
            <a:extLst>
              <a:ext uri="{FF2B5EF4-FFF2-40B4-BE49-F238E27FC236}">
                <a16:creationId xmlns:a16="http://schemas.microsoft.com/office/drawing/2014/main" id="{916B030F-8E47-468C-BB20-ADF2AB19C761}"/>
              </a:ext>
            </a:extLst>
          </p:cNvPr>
          <p:cNvSpPr>
            <a:spLocks noGrp="1"/>
          </p:cNvSpPr>
          <p:nvPr>
            <p:ph type="ftr" sz="quarter" idx="11"/>
          </p:nvPr>
        </p:nvSpPr>
        <p:spPr>
          <a:xfrm>
            <a:off x="6829673" y="6475413"/>
            <a:ext cx="1714252" cy="184666"/>
          </a:xfrm>
        </p:spPr>
        <p:txBody>
          <a:bodyPr/>
          <a:lstStyle/>
          <a:p>
            <a:pPr>
              <a:defRPr/>
            </a:pPr>
            <a:r>
              <a:rPr lang="en-US" altLang="ko-KR" dirty="0"/>
              <a:t>Yanjun Sun, Qualcomm Inc</a:t>
            </a:r>
          </a:p>
        </p:txBody>
      </p:sp>
      <p:sp>
        <p:nvSpPr>
          <p:cNvPr id="6" name="Slide Number Placeholder 5">
            <a:extLst>
              <a:ext uri="{FF2B5EF4-FFF2-40B4-BE49-F238E27FC236}">
                <a16:creationId xmlns:a16="http://schemas.microsoft.com/office/drawing/2014/main" id="{02E4E2C3-AA29-475C-BBAF-15A7422173C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dirty="0"/>
          </a:p>
        </p:txBody>
      </p:sp>
    </p:spTree>
    <p:extLst>
      <p:ext uri="{BB962C8B-B14F-4D97-AF65-F5344CB8AC3E}">
        <p14:creationId xmlns:p14="http://schemas.microsoft.com/office/powerpoint/2010/main" val="2321432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A45491-25D1-F0E2-0657-1C8E2B7F448E}"/>
              </a:ext>
            </a:extLst>
          </p:cNvPr>
          <p:cNvSpPr>
            <a:spLocks noGrp="1"/>
          </p:cNvSpPr>
          <p:nvPr>
            <p:ph idx="1"/>
          </p:nvPr>
        </p:nvSpPr>
        <p:spPr>
          <a:xfrm>
            <a:off x="685800" y="1752600"/>
            <a:ext cx="7772400" cy="4343400"/>
          </a:xfrm>
        </p:spPr>
        <p:txBody>
          <a:bodyPr/>
          <a:lstStyle/>
          <a:p>
            <a:r>
              <a:rPr lang="en-US" dirty="0"/>
              <a:t>Some motions related to AP coordination have already passed in EHT</a:t>
            </a:r>
          </a:p>
          <a:p>
            <a:pPr lvl="1"/>
            <a:r>
              <a:rPr lang="en-US" dirty="0"/>
              <a:t>UHR should consider them for AP coordination</a:t>
            </a:r>
          </a:p>
          <a:p>
            <a:endParaRPr lang="en-US" dirty="0"/>
          </a:p>
          <a:p>
            <a:r>
              <a:rPr lang="en-US" dirty="0"/>
              <a:t>Some hooks (e.g. Triggered TXOP Sharing (TXS)) have been introduced in EHT for TXOP sharing</a:t>
            </a:r>
          </a:p>
          <a:p>
            <a:pPr lvl="1"/>
            <a:r>
              <a:rPr lang="en-US" dirty="0"/>
              <a:t>UHR design should be built on top of the existing hooks </a:t>
            </a:r>
          </a:p>
          <a:p>
            <a:pPr lvl="1"/>
            <a:endParaRPr lang="en-US" dirty="0"/>
          </a:p>
          <a:p>
            <a:r>
              <a:rPr lang="en-US" dirty="0"/>
              <a:t>AP coordination scheme should be kept simple in signaling and architecture</a:t>
            </a:r>
          </a:p>
          <a:p>
            <a:pPr lvl="1"/>
            <a:r>
              <a:rPr lang="en-US" dirty="0"/>
              <a:t>The scheme should minimize signaling complexity, overhead, and required changes on the APs </a:t>
            </a:r>
          </a:p>
        </p:txBody>
      </p:sp>
      <p:sp>
        <p:nvSpPr>
          <p:cNvPr id="3" name="Title 2">
            <a:extLst>
              <a:ext uri="{FF2B5EF4-FFF2-40B4-BE49-F238E27FC236}">
                <a16:creationId xmlns:a16="http://schemas.microsoft.com/office/drawing/2014/main" id="{171A3D50-450A-6D49-57DA-0AB034E40657}"/>
              </a:ext>
            </a:extLst>
          </p:cNvPr>
          <p:cNvSpPr>
            <a:spLocks noGrp="1"/>
          </p:cNvSpPr>
          <p:nvPr>
            <p:ph type="title"/>
          </p:nvPr>
        </p:nvSpPr>
        <p:spPr/>
        <p:txBody>
          <a:bodyPr/>
          <a:lstStyle/>
          <a:p>
            <a:r>
              <a:rPr lang="en-US" dirty="0"/>
              <a:t>Design Principles</a:t>
            </a:r>
          </a:p>
        </p:txBody>
      </p:sp>
      <p:sp>
        <p:nvSpPr>
          <p:cNvPr id="4" name="Date Placeholder 3">
            <a:extLst>
              <a:ext uri="{FF2B5EF4-FFF2-40B4-BE49-F238E27FC236}">
                <a16:creationId xmlns:a16="http://schemas.microsoft.com/office/drawing/2014/main" id="{A9103F03-3557-3855-4645-6A122D6E9373}"/>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E2245BE5-E329-D6A4-DAB9-B67F27F54A1A}"/>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52328866-2D87-87F1-D8AA-E08F28F2A61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dirty="0"/>
          </a:p>
        </p:txBody>
      </p:sp>
    </p:spTree>
    <p:extLst>
      <p:ext uri="{BB962C8B-B14F-4D97-AF65-F5344CB8AC3E}">
        <p14:creationId xmlns:p14="http://schemas.microsoft.com/office/powerpoint/2010/main" val="10493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F18FC1-8529-EACE-39BD-865D6EFD6566}"/>
              </a:ext>
            </a:extLst>
          </p:cNvPr>
          <p:cNvSpPr>
            <a:spLocks noGrp="1"/>
          </p:cNvSpPr>
          <p:nvPr>
            <p:ph idx="1"/>
          </p:nvPr>
        </p:nvSpPr>
        <p:spPr>
          <a:xfrm>
            <a:off x="685800" y="1600200"/>
            <a:ext cx="7772400" cy="4286512"/>
          </a:xfrm>
        </p:spPr>
        <p:txBody>
          <a:bodyPr>
            <a:normAutofit/>
          </a:bodyPr>
          <a:lstStyle/>
          <a:p>
            <a:pPr marL="173355" indent="-173355"/>
            <a:r>
              <a:rPr lang="en-US" sz="2000" dirty="0"/>
              <a:t>A </a:t>
            </a:r>
            <a:r>
              <a:rPr lang="en-US" sz="2000" b="1" dirty="0"/>
              <a:t>sharing AP </a:t>
            </a:r>
            <a:r>
              <a:rPr lang="en-US" sz="2000" dirty="0"/>
              <a:t>(TXOP Owner) is in range with a</a:t>
            </a:r>
            <a:r>
              <a:rPr lang="en-US" sz="2000" b="1" dirty="0"/>
              <a:t> shared AP</a:t>
            </a:r>
            <a:r>
              <a:rPr lang="en-US" sz="2000" dirty="0"/>
              <a:t> (AP to which part of the TXOP is shared) [3]</a:t>
            </a:r>
            <a:endParaRPr lang="en-US" dirty="0"/>
          </a:p>
          <a:p>
            <a:pPr marL="337820" lvl="1"/>
            <a:r>
              <a:rPr lang="en-US" sz="1800" dirty="0"/>
              <a:t>No backhaul coordination between APs assumed</a:t>
            </a:r>
            <a:endParaRPr lang="en-US" sz="1800" dirty="0">
              <a:ea typeface="Microsoft Sans Serif"/>
              <a:cs typeface="Microsoft Sans Serif"/>
            </a:endParaRPr>
          </a:p>
          <a:p>
            <a:pPr marL="509270" lvl="2"/>
            <a:r>
              <a:rPr lang="en-US" sz="1500" dirty="0"/>
              <a:t>However, backhaul signaling is not prohibited, which can be used to avoid some over-the-air signaling</a:t>
            </a:r>
            <a:endParaRPr lang="en-US" sz="1500" dirty="0">
              <a:ea typeface="Microsoft Sans Serif"/>
              <a:cs typeface="Microsoft Sans Serif"/>
            </a:endParaRPr>
          </a:p>
          <a:p>
            <a:pPr marL="337820" lvl="1">
              <a:buClr>
                <a:srgbClr val="262626"/>
              </a:buClr>
            </a:pPr>
            <a:r>
              <a:rPr lang="en-US" sz="1800" dirty="0">
                <a:ea typeface="+mn-lt"/>
                <a:cs typeface="+mn-lt"/>
              </a:rPr>
              <a:t>Protocol does not assume that two shared APs are in range with each other</a:t>
            </a:r>
            <a:endParaRPr lang="en-US" sz="1800" b="1" dirty="0"/>
          </a:p>
          <a:p>
            <a:pPr marL="337820" lvl="1"/>
            <a:r>
              <a:rPr lang="en-US" dirty="0"/>
              <a:t>The sharing AP and the shared AP belong to a same AP candidate set [4]; n</a:t>
            </a:r>
            <a:r>
              <a:rPr lang="en-US" sz="1800" dirty="0"/>
              <a:t>o pre-assigned Master AP or pre-assigned AP groups </a:t>
            </a:r>
            <a:endParaRPr lang="en-US" sz="1800" dirty="0">
              <a:ea typeface="Microsoft Sans Serif"/>
              <a:cs typeface="Microsoft Sans Serif"/>
            </a:endParaRPr>
          </a:p>
          <a:p>
            <a:pPr marL="337820" lvl="1"/>
            <a:r>
              <a:rPr lang="en-US" sz="1800" dirty="0"/>
              <a:t>Any AP may become a sharing AP when it wins a TXOP</a:t>
            </a:r>
            <a:endParaRPr lang="en-US" sz="1800" dirty="0">
              <a:ea typeface="Microsoft Sans Serif"/>
              <a:cs typeface="Microsoft Sans Serif"/>
            </a:endParaRPr>
          </a:p>
          <a:p>
            <a:pPr marL="173355" indent="-173355"/>
            <a:r>
              <a:rPr lang="en-US" dirty="0"/>
              <a:t>A s</a:t>
            </a:r>
            <a:r>
              <a:rPr lang="en-US" sz="2000" dirty="0"/>
              <a:t>haring AP and a </a:t>
            </a:r>
            <a:r>
              <a:rPr lang="en-US" dirty="0"/>
              <a:t>s</a:t>
            </a:r>
            <a:r>
              <a:rPr lang="en-US" sz="2000" dirty="0"/>
              <a:t>hared AP may have different primary channels </a:t>
            </a:r>
            <a:r>
              <a:rPr lang="en-US" dirty="0"/>
              <a:t>[5][6]</a:t>
            </a:r>
            <a:endParaRPr lang="en-US" sz="2000" dirty="0">
              <a:ea typeface="Microsoft Sans Serif"/>
              <a:cs typeface="Microsoft Sans Serif"/>
            </a:endParaRPr>
          </a:p>
          <a:p>
            <a:pPr marL="337820" lvl="1"/>
            <a:r>
              <a:rPr lang="en-US" sz="1800" dirty="0"/>
              <a:t>Expect at </a:t>
            </a:r>
            <a:r>
              <a:rPr lang="en-US" dirty="0"/>
              <a:t>l</a:t>
            </a:r>
            <a:r>
              <a:rPr lang="en-US" sz="1800" dirty="0"/>
              <a:t>east one subband is common between sharing and shared APs</a:t>
            </a:r>
            <a:endParaRPr lang="en-US" sz="1800" dirty="0">
              <a:ea typeface="Microsoft Sans Serif"/>
              <a:cs typeface="Microsoft Sans Serif"/>
            </a:endParaRPr>
          </a:p>
          <a:p>
            <a:pPr marL="173355" indent="-173355"/>
            <a:r>
              <a:rPr lang="en-US" sz="2000" dirty="0"/>
              <a:t>A client of a shared AP may not be in range of the sharing AP </a:t>
            </a:r>
          </a:p>
        </p:txBody>
      </p:sp>
      <p:sp>
        <p:nvSpPr>
          <p:cNvPr id="3" name="Title 2">
            <a:extLst>
              <a:ext uri="{FF2B5EF4-FFF2-40B4-BE49-F238E27FC236}">
                <a16:creationId xmlns:a16="http://schemas.microsoft.com/office/drawing/2014/main" id="{F2D72890-257A-F1B2-B797-710705260089}"/>
              </a:ext>
            </a:extLst>
          </p:cNvPr>
          <p:cNvSpPr>
            <a:spLocks noGrp="1"/>
          </p:cNvSpPr>
          <p:nvPr>
            <p:ph type="title"/>
          </p:nvPr>
        </p:nvSpPr>
        <p:spPr/>
        <p:txBody>
          <a:bodyPr/>
          <a:lstStyle/>
          <a:p>
            <a:r>
              <a:rPr lang="en-US" sz="2800" dirty="0"/>
              <a:t>System Model (Inherited from EHT Discussions)</a:t>
            </a:r>
          </a:p>
        </p:txBody>
      </p:sp>
      <p:sp>
        <p:nvSpPr>
          <p:cNvPr id="4" name="Date Placeholder 3">
            <a:extLst>
              <a:ext uri="{FF2B5EF4-FFF2-40B4-BE49-F238E27FC236}">
                <a16:creationId xmlns:a16="http://schemas.microsoft.com/office/drawing/2014/main" id="{EBFFAE8B-616B-B21C-0509-845E45E21288}"/>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010195C5-98E0-5F16-44D6-9A720B43C648}"/>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A765706C-ACB9-378D-0826-26EE8C41799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dirty="0"/>
          </a:p>
        </p:txBody>
      </p:sp>
      <p:sp>
        <p:nvSpPr>
          <p:cNvPr id="7" name="TextBox 6">
            <a:extLst>
              <a:ext uri="{FF2B5EF4-FFF2-40B4-BE49-F238E27FC236}">
                <a16:creationId xmlns:a16="http://schemas.microsoft.com/office/drawing/2014/main" id="{06C80B23-9B15-42AD-5165-12F25D6E742D}"/>
              </a:ext>
            </a:extLst>
          </p:cNvPr>
          <p:cNvSpPr txBox="1"/>
          <p:nvPr/>
        </p:nvSpPr>
        <p:spPr>
          <a:xfrm>
            <a:off x="571500" y="5867400"/>
            <a:ext cx="8039100" cy="418576"/>
          </a:xfrm>
          <a:prstGeom prst="rect">
            <a:avLst/>
          </a:prstGeom>
          <a:solidFill>
            <a:schemeClr val="accent2">
              <a:lumMod val="40000"/>
              <a:lumOff val="60000"/>
            </a:schemeClr>
          </a:solidFill>
          <a:ln>
            <a:noFill/>
          </a:ln>
        </p:spPr>
        <p:txBody>
          <a:bodyPr wrap="square" lIns="137160" tIns="91440" rIns="0" bIns="91440" rtlCol="0" anchor="t">
            <a:spAutoFit/>
          </a:bodyPr>
          <a:lstStyle/>
          <a:p>
            <a:pPr>
              <a:lnSpc>
                <a:spcPct val="95000"/>
              </a:lnSpc>
              <a:spcBef>
                <a:spcPts val="1200"/>
              </a:spcBef>
            </a:pPr>
            <a:r>
              <a:rPr lang="en-US" sz="1600" dirty="0">
                <a:latin typeface="Times New Roman"/>
                <a:cs typeface="Arial"/>
              </a:rPr>
              <a:t>Following slides focuses on C-TDMA as an example to explore potential challenges/solutions </a:t>
            </a:r>
            <a:endParaRPr lang="en-US" sz="1600" dirty="0"/>
          </a:p>
        </p:txBody>
      </p:sp>
    </p:spTree>
    <p:extLst>
      <p:ext uri="{BB962C8B-B14F-4D97-AF65-F5344CB8AC3E}">
        <p14:creationId xmlns:p14="http://schemas.microsoft.com/office/powerpoint/2010/main" val="32590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951A94-42DC-32CF-201A-696896F1A82B}"/>
              </a:ext>
            </a:extLst>
          </p:cNvPr>
          <p:cNvSpPr>
            <a:spLocks noGrp="1"/>
          </p:cNvSpPr>
          <p:nvPr>
            <p:ph idx="1"/>
          </p:nvPr>
        </p:nvSpPr>
        <p:spPr>
          <a:xfrm>
            <a:off x="685800" y="1905000"/>
            <a:ext cx="7772400" cy="4495800"/>
          </a:xfrm>
        </p:spPr>
        <p:txBody>
          <a:bodyPr/>
          <a:lstStyle/>
          <a:p>
            <a:r>
              <a:rPr lang="en-US" dirty="0"/>
              <a:t>Flexibility in operating channel configuration</a:t>
            </a:r>
          </a:p>
          <a:p>
            <a:pPr lvl="1"/>
            <a:r>
              <a:rPr lang="en-US" dirty="0"/>
              <a:t>Same or different operating channel widths, in addition to different primary channels</a:t>
            </a:r>
          </a:p>
          <a:p>
            <a:pPr lvl="1"/>
            <a:endParaRPr lang="en-US" dirty="0"/>
          </a:p>
          <a:p>
            <a:r>
              <a:rPr lang="en-US" dirty="0"/>
              <a:t>Capability in handling uplink traffic from legacy HE/EHT STAs</a:t>
            </a:r>
          </a:p>
          <a:p>
            <a:pPr lvl="1"/>
            <a:r>
              <a:rPr lang="en-US" dirty="0"/>
              <a:t>Support of HE/EHT/UHR STAs </a:t>
            </a:r>
            <a:r>
              <a:rPr lang="en-US" b="1" dirty="0"/>
              <a:t>VS</a:t>
            </a:r>
            <a:r>
              <a:rPr lang="en-US" dirty="0"/>
              <a:t> support of UHR STAs only  </a:t>
            </a:r>
          </a:p>
          <a:p>
            <a:endParaRPr lang="en-US" dirty="0"/>
          </a:p>
          <a:p>
            <a:r>
              <a:rPr lang="en-US" dirty="0"/>
              <a:t>Simplicity in signaling and architecture</a:t>
            </a:r>
          </a:p>
          <a:p>
            <a:pPr lvl="1"/>
            <a:r>
              <a:rPr lang="en-US" sz="1600" dirty="0"/>
              <a:t>TXOP allocated to a single shared AP (similar to EHT TXS) </a:t>
            </a:r>
            <a:r>
              <a:rPr lang="en-US" sz="1600" b="1" dirty="0"/>
              <a:t>VS</a:t>
            </a:r>
            <a:r>
              <a:rPr lang="en-US" sz="1600" dirty="0"/>
              <a:t> TXOP allocated to multiple shared APs</a:t>
            </a:r>
          </a:p>
          <a:p>
            <a:pPr lvl="1"/>
            <a:r>
              <a:rPr lang="en-US" sz="1600" dirty="0"/>
              <a:t>Processing delay at a sharing AP: flexible responding delay (similar to HE/EHT padding) </a:t>
            </a:r>
            <a:r>
              <a:rPr lang="en-US" sz="1600" b="1" dirty="0"/>
              <a:t>VS</a:t>
            </a:r>
            <a:r>
              <a:rPr lang="en-US" sz="1600" dirty="0"/>
              <a:t> fixed/fast responding delay</a:t>
            </a:r>
          </a:p>
        </p:txBody>
      </p:sp>
      <p:sp>
        <p:nvSpPr>
          <p:cNvPr id="3" name="Title 2">
            <a:extLst>
              <a:ext uri="{FF2B5EF4-FFF2-40B4-BE49-F238E27FC236}">
                <a16:creationId xmlns:a16="http://schemas.microsoft.com/office/drawing/2014/main" id="{973461BF-B260-D0AE-E86B-56CFE0F83105}"/>
              </a:ext>
            </a:extLst>
          </p:cNvPr>
          <p:cNvSpPr>
            <a:spLocks noGrp="1"/>
          </p:cNvSpPr>
          <p:nvPr>
            <p:ph type="title"/>
          </p:nvPr>
        </p:nvSpPr>
        <p:spPr/>
        <p:txBody>
          <a:bodyPr/>
          <a:lstStyle/>
          <a:p>
            <a:r>
              <a:rPr lang="en-US" dirty="0"/>
              <a:t>Other Systems Requirements to Consider for C-TDMA</a:t>
            </a:r>
          </a:p>
        </p:txBody>
      </p:sp>
      <p:sp>
        <p:nvSpPr>
          <p:cNvPr id="4" name="Date Placeholder 3">
            <a:extLst>
              <a:ext uri="{FF2B5EF4-FFF2-40B4-BE49-F238E27FC236}">
                <a16:creationId xmlns:a16="http://schemas.microsoft.com/office/drawing/2014/main" id="{BEFDE502-751D-BC5E-AD6C-18FEF938451C}"/>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A48D2CB7-33DB-D6EC-5515-A5731B8DA9C3}"/>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0886AF5C-9708-8B96-706C-C212D27781C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dirty="0"/>
          </a:p>
        </p:txBody>
      </p:sp>
    </p:spTree>
    <p:extLst>
      <p:ext uri="{BB962C8B-B14F-4D97-AF65-F5344CB8AC3E}">
        <p14:creationId xmlns:p14="http://schemas.microsoft.com/office/powerpoint/2010/main" val="405756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EC827F-868C-3F7C-8B46-40C39BA73DC3}"/>
              </a:ext>
            </a:extLst>
          </p:cNvPr>
          <p:cNvSpPr>
            <a:spLocks noGrp="1"/>
          </p:cNvSpPr>
          <p:nvPr>
            <p:ph type="title"/>
          </p:nvPr>
        </p:nvSpPr>
        <p:spPr/>
        <p:txBody>
          <a:bodyPr/>
          <a:lstStyle/>
          <a:p>
            <a:r>
              <a:rPr lang="en-US" sz="2800" dirty="0"/>
              <a:t>Discussion on Operating Channel Configurations</a:t>
            </a:r>
            <a:br>
              <a:rPr lang="en-US" dirty="0"/>
            </a:br>
            <a:endParaRPr lang="en-US" dirty="0"/>
          </a:p>
        </p:txBody>
      </p:sp>
      <p:sp>
        <p:nvSpPr>
          <p:cNvPr id="4" name="Date Placeholder 3">
            <a:extLst>
              <a:ext uri="{FF2B5EF4-FFF2-40B4-BE49-F238E27FC236}">
                <a16:creationId xmlns:a16="http://schemas.microsoft.com/office/drawing/2014/main" id="{06063639-4BED-789C-53D6-6B9ED376DED7}"/>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C6D84D8E-EC4C-F62C-0990-E840C64B6E15}"/>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52CFE933-52A4-E5F3-3B22-DBF9192ED67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dirty="0"/>
          </a:p>
        </p:txBody>
      </p:sp>
      <p:sp>
        <p:nvSpPr>
          <p:cNvPr id="7" name="Content Placeholder 1">
            <a:extLst>
              <a:ext uri="{FF2B5EF4-FFF2-40B4-BE49-F238E27FC236}">
                <a16:creationId xmlns:a16="http://schemas.microsoft.com/office/drawing/2014/main" id="{6EFAC048-495D-7772-C7AD-912E8A4C8F25}"/>
              </a:ext>
            </a:extLst>
          </p:cNvPr>
          <p:cNvSpPr>
            <a:spLocks noGrp="1"/>
          </p:cNvSpPr>
          <p:nvPr>
            <p:ph idx="1"/>
          </p:nvPr>
        </p:nvSpPr>
        <p:spPr>
          <a:xfrm>
            <a:off x="685800" y="1600200"/>
            <a:ext cx="7772400" cy="4495800"/>
          </a:xfrm>
        </p:spPr>
        <p:txBody>
          <a:bodyPr/>
          <a:lstStyle/>
          <a:p>
            <a:r>
              <a:rPr lang="en-US" dirty="0"/>
              <a:t>Observations </a:t>
            </a:r>
          </a:p>
          <a:p>
            <a:pPr lvl="1"/>
            <a:r>
              <a:rPr lang="en-US" dirty="0"/>
              <a:t>APs may have different primaries [5][6] and BW in a deployment: </a:t>
            </a:r>
          </a:p>
          <a:p>
            <a:pPr lvl="2"/>
            <a:r>
              <a:rPr lang="en-US" dirty="0"/>
              <a:t>Same bandwidth</a:t>
            </a:r>
          </a:p>
          <a:p>
            <a:pPr lvl="3"/>
            <a:r>
              <a:rPr lang="en-US" dirty="0"/>
              <a:t>Fully overlap</a:t>
            </a:r>
          </a:p>
          <a:p>
            <a:pPr lvl="3"/>
            <a:r>
              <a:rPr lang="en-US" dirty="0"/>
              <a:t>Partial overlap (320 MHz only)</a:t>
            </a:r>
          </a:p>
          <a:p>
            <a:pPr lvl="2"/>
            <a:r>
              <a:rPr lang="en-US" dirty="0"/>
              <a:t>Different bandwidths</a:t>
            </a:r>
          </a:p>
          <a:p>
            <a:pPr lvl="3"/>
            <a:r>
              <a:rPr lang="en-US" dirty="0"/>
              <a:t>One channel is a subset of the other channel</a:t>
            </a:r>
          </a:p>
          <a:p>
            <a:endParaRPr lang="en-US" dirty="0"/>
          </a:p>
          <a:p>
            <a:r>
              <a:rPr lang="en-US" dirty="0"/>
              <a:t>UHR group needs to consider a C-TDMA protocol that handles</a:t>
            </a:r>
            <a:br>
              <a:rPr lang="en-US" dirty="0"/>
            </a:br>
            <a:r>
              <a:rPr lang="en-US" dirty="0"/>
              <a:t>APs with different operating channel configurations</a:t>
            </a:r>
          </a:p>
          <a:p>
            <a:endParaRPr lang="en-US" dirty="0"/>
          </a:p>
          <a:p>
            <a:r>
              <a:rPr lang="en-US" dirty="0"/>
              <a:t>Potential solution: </a:t>
            </a:r>
          </a:p>
          <a:p>
            <a:pPr lvl="1"/>
            <a:r>
              <a:rPr lang="en-US" dirty="0"/>
              <a:t>Use non-HT dup PPDU for control signaling to reach a</a:t>
            </a:r>
            <a:br>
              <a:rPr lang="en-US" dirty="0"/>
            </a:br>
            <a:r>
              <a:rPr lang="en-US" dirty="0"/>
              <a:t>shared AP, assuming the AP’s primary channel is within the </a:t>
            </a:r>
            <a:br>
              <a:rPr lang="en-US" dirty="0"/>
            </a:br>
            <a:r>
              <a:rPr lang="en-US" dirty="0"/>
              <a:t>operating channel width of the sharing AP.</a:t>
            </a:r>
          </a:p>
          <a:p>
            <a:endParaRPr lang="en-US" dirty="0"/>
          </a:p>
        </p:txBody>
      </p:sp>
      <p:sp>
        <p:nvSpPr>
          <p:cNvPr id="8" name="Rectangle 7">
            <a:extLst>
              <a:ext uri="{FF2B5EF4-FFF2-40B4-BE49-F238E27FC236}">
                <a16:creationId xmlns:a16="http://schemas.microsoft.com/office/drawing/2014/main" id="{E9DD6BC9-2056-33B3-9CB3-CEEA47CB0975}"/>
              </a:ext>
            </a:extLst>
          </p:cNvPr>
          <p:cNvSpPr/>
          <p:nvPr/>
        </p:nvSpPr>
        <p:spPr bwMode="auto">
          <a:xfrm>
            <a:off x="7677325" y="1576164"/>
            <a:ext cx="580571" cy="1074057"/>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743B2576-1705-F418-A770-E5E0322A8B17}"/>
              </a:ext>
            </a:extLst>
          </p:cNvPr>
          <p:cNvSpPr/>
          <p:nvPr/>
        </p:nvSpPr>
        <p:spPr bwMode="auto">
          <a:xfrm>
            <a:off x="8410296" y="1579793"/>
            <a:ext cx="580571" cy="1074057"/>
          </a:xfrm>
          <a:prstGeom prst="rec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50A610AF-95A9-4F95-C318-A7C4A6ECE28F}"/>
              </a:ext>
            </a:extLst>
          </p:cNvPr>
          <p:cNvSpPr txBox="1"/>
          <p:nvPr/>
        </p:nvSpPr>
        <p:spPr>
          <a:xfrm>
            <a:off x="7686850" y="1323201"/>
            <a:ext cx="1304017" cy="276999"/>
          </a:xfrm>
          <a:prstGeom prst="rect">
            <a:avLst/>
          </a:prstGeom>
          <a:noFill/>
        </p:spPr>
        <p:txBody>
          <a:bodyPr wrap="square">
            <a:spAutoFit/>
          </a:bodyPr>
          <a:lstStyle/>
          <a:p>
            <a:r>
              <a:rPr kumimoji="0" lang="en-US" sz="1200" b="0" i="0" u="none" strike="noStrike" cap="none" normalizeH="0" baseline="0">
                <a:ln>
                  <a:noFill/>
                </a:ln>
                <a:solidFill>
                  <a:schemeClr val="tx1"/>
                </a:solidFill>
                <a:effectLst/>
                <a:latin typeface="Times New Roman" pitchFamily="18" charset="0"/>
              </a:rPr>
              <a:t>AP1              AP2</a:t>
            </a:r>
            <a:endParaRPr lang="en-US"/>
          </a:p>
        </p:txBody>
      </p:sp>
      <p:sp>
        <p:nvSpPr>
          <p:cNvPr id="11" name="TextBox 10">
            <a:extLst>
              <a:ext uri="{FF2B5EF4-FFF2-40B4-BE49-F238E27FC236}">
                <a16:creationId xmlns:a16="http://schemas.microsoft.com/office/drawing/2014/main" id="{6FBA26A1-2591-92E9-B7C1-B10224679B92}"/>
              </a:ext>
            </a:extLst>
          </p:cNvPr>
          <p:cNvSpPr txBox="1"/>
          <p:nvPr/>
        </p:nvSpPr>
        <p:spPr>
          <a:xfrm>
            <a:off x="7735744" y="2374327"/>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
        <p:nvSpPr>
          <p:cNvPr id="12" name="TextBox 11">
            <a:extLst>
              <a:ext uri="{FF2B5EF4-FFF2-40B4-BE49-F238E27FC236}">
                <a16:creationId xmlns:a16="http://schemas.microsoft.com/office/drawing/2014/main" id="{DEF1B1FF-9D46-ADC1-F69D-678129A3BEE2}"/>
              </a:ext>
            </a:extLst>
          </p:cNvPr>
          <p:cNvSpPr txBox="1"/>
          <p:nvPr/>
        </p:nvSpPr>
        <p:spPr>
          <a:xfrm>
            <a:off x="8465659" y="1580242"/>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
        <p:nvSpPr>
          <p:cNvPr id="13" name="Rectangle 12">
            <a:extLst>
              <a:ext uri="{FF2B5EF4-FFF2-40B4-BE49-F238E27FC236}">
                <a16:creationId xmlns:a16="http://schemas.microsoft.com/office/drawing/2014/main" id="{5FF63385-6ABB-2171-1358-446EF0FA10FE}"/>
              </a:ext>
            </a:extLst>
          </p:cNvPr>
          <p:cNvSpPr/>
          <p:nvPr/>
        </p:nvSpPr>
        <p:spPr bwMode="auto">
          <a:xfrm>
            <a:off x="7678058" y="3654565"/>
            <a:ext cx="580571" cy="1074057"/>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200">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rPr>
              <a:t>320MHz</a:t>
            </a:r>
          </a:p>
        </p:txBody>
      </p:sp>
      <p:sp>
        <p:nvSpPr>
          <p:cNvPr id="14" name="Rectangle 13">
            <a:extLst>
              <a:ext uri="{FF2B5EF4-FFF2-40B4-BE49-F238E27FC236}">
                <a16:creationId xmlns:a16="http://schemas.microsoft.com/office/drawing/2014/main" id="{A5FC0A27-721D-E1A8-4AEF-75230AEF267C}"/>
              </a:ext>
            </a:extLst>
          </p:cNvPr>
          <p:cNvSpPr/>
          <p:nvPr/>
        </p:nvSpPr>
        <p:spPr bwMode="auto">
          <a:xfrm>
            <a:off x="8411029" y="3126176"/>
            <a:ext cx="580571" cy="1074057"/>
          </a:xfrm>
          <a:prstGeom prst="rec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200">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rPr>
              <a:t>320MHz</a:t>
            </a:r>
          </a:p>
        </p:txBody>
      </p:sp>
      <p:sp>
        <p:nvSpPr>
          <p:cNvPr id="15" name="Rectangle 14">
            <a:extLst>
              <a:ext uri="{FF2B5EF4-FFF2-40B4-BE49-F238E27FC236}">
                <a16:creationId xmlns:a16="http://schemas.microsoft.com/office/drawing/2014/main" id="{ECA0E66C-823F-33CB-3D98-153A93A6E6EC}"/>
              </a:ext>
            </a:extLst>
          </p:cNvPr>
          <p:cNvSpPr/>
          <p:nvPr/>
        </p:nvSpPr>
        <p:spPr bwMode="auto">
          <a:xfrm>
            <a:off x="7678058" y="5790206"/>
            <a:ext cx="580571" cy="533399"/>
          </a:xfrm>
          <a:prstGeom prst="rect">
            <a:avLst/>
          </a:prstGeom>
          <a:solidFill>
            <a:schemeClr val="accent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C1C57D7E-CA2D-F88F-0DAF-674166124AEA}"/>
              </a:ext>
            </a:extLst>
          </p:cNvPr>
          <p:cNvSpPr/>
          <p:nvPr/>
        </p:nvSpPr>
        <p:spPr bwMode="auto">
          <a:xfrm>
            <a:off x="8411029" y="5253177"/>
            <a:ext cx="580571" cy="1074057"/>
          </a:xfrm>
          <a:prstGeom prst="rect">
            <a:avLst/>
          </a:prstGeom>
          <a:solidFill>
            <a:srgbClr val="00B0F0"/>
          </a:solidFill>
          <a:ln w="127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B3448DD7-24D0-78A3-6D7D-BBD5530CE799}"/>
              </a:ext>
            </a:extLst>
          </p:cNvPr>
          <p:cNvSpPr txBox="1"/>
          <p:nvPr/>
        </p:nvSpPr>
        <p:spPr>
          <a:xfrm>
            <a:off x="7736476" y="3652663"/>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
        <p:nvSpPr>
          <p:cNvPr id="18" name="TextBox 17">
            <a:extLst>
              <a:ext uri="{FF2B5EF4-FFF2-40B4-BE49-F238E27FC236}">
                <a16:creationId xmlns:a16="http://schemas.microsoft.com/office/drawing/2014/main" id="{C9C61643-E832-5109-C060-C2DC94516BF6}"/>
              </a:ext>
            </a:extLst>
          </p:cNvPr>
          <p:cNvSpPr txBox="1"/>
          <p:nvPr/>
        </p:nvSpPr>
        <p:spPr>
          <a:xfrm>
            <a:off x="8169613" y="2906705"/>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
        <p:nvSpPr>
          <p:cNvPr id="19" name="TextBox 18">
            <a:extLst>
              <a:ext uri="{FF2B5EF4-FFF2-40B4-BE49-F238E27FC236}">
                <a16:creationId xmlns:a16="http://schemas.microsoft.com/office/drawing/2014/main" id="{03AD0993-9395-6F54-5388-D1B371330FC7}"/>
              </a:ext>
            </a:extLst>
          </p:cNvPr>
          <p:cNvSpPr txBox="1"/>
          <p:nvPr/>
        </p:nvSpPr>
        <p:spPr>
          <a:xfrm>
            <a:off x="8466391" y="3933399"/>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
        <p:nvSpPr>
          <p:cNvPr id="20" name="TextBox 19">
            <a:extLst>
              <a:ext uri="{FF2B5EF4-FFF2-40B4-BE49-F238E27FC236}">
                <a16:creationId xmlns:a16="http://schemas.microsoft.com/office/drawing/2014/main" id="{5E989FCE-542F-CEE7-1028-1E5C47C7D74A}"/>
              </a:ext>
            </a:extLst>
          </p:cNvPr>
          <p:cNvSpPr txBox="1"/>
          <p:nvPr/>
        </p:nvSpPr>
        <p:spPr>
          <a:xfrm>
            <a:off x="7736475" y="6058978"/>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
        <p:nvSpPr>
          <p:cNvPr id="21" name="TextBox 20">
            <a:extLst>
              <a:ext uri="{FF2B5EF4-FFF2-40B4-BE49-F238E27FC236}">
                <a16:creationId xmlns:a16="http://schemas.microsoft.com/office/drawing/2014/main" id="{071FDBEA-B2A0-EEC0-D44E-355E550AD937}"/>
              </a:ext>
            </a:extLst>
          </p:cNvPr>
          <p:cNvSpPr txBox="1"/>
          <p:nvPr/>
        </p:nvSpPr>
        <p:spPr>
          <a:xfrm>
            <a:off x="8466391" y="6058978"/>
            <a:ext cx="376988" cy="301621"/>
          </a:xfrm>
          <a:prstGeom prst="rect">
            <a:avLst/>
          </a:prstGeom>
          <a:noFill/>
          <a:ln>
            <a:noFill/>
          </a:ln>
        </p:spPr>
        <p:txBody>
          <a:bodyPr rot="0" spcFirstLastPara="0" vertOverflow="overflow" horzOverflow="overflow" vert="horz" wrap="square" lIns="137160" tIns="91440" rIns="0" bIns="91440" numCol="1" spcCol="0" rtlCol="0" fromWordArt="0" anchor="t" anchorCtr="0" forceAA="0" compatLnSpc="1">
            <a:prstTxWarp prst="textNoShape">
              <a:avLst/>
            </a:prstTxWarp>
            <a:spAutoFit/>
          </a:bodyPr>
          <a:lstStyle/>
          <a:p>
            <a:pPr>
              <a:lnSpc>
                <a:spcPct val="95000"/>
              </a:lnSpc>
              <a:spcBef>
                <a:spcPts val="1200"/>
              </a:spcBef>
            </a:pPr>
            <a:r>
              <a:rPr lang="en-US" sz="800">
                <a:solidFill>
                  <a:srgbClr val="FFFFFF"/>
                </a:solidFill>
                <a:ea typeface="Microsoft Sans Serif"/>
                <a:cs typeface="Microsoft Sans Serif"/>
              </a:rPr>
              <a:t>P20</a:t>
            </a:r>
          </a:p>
        </p:txBody>
      </p:sp>
    </p:spTree>
    <p:extLst>
      <p:ext uri="{BB962C8B-B14F-4D97-AF65-F5344CB8AC3E}">
        <p14:creationId xmlns:p14="http://schemas.microsoft.com/office/powerpoint/2010/main" val="3574363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51365F-D43C-8852-9034-3B9C7ECCDBF5}"/>
              </a:ext>
            </a:extLst>
          </p:cNvPr>
          <p:cNvSpPr>
            <a:spLocks noGrp="1"/>
          </p:cNvSpPr>
          <p:nvPr>
            <p:ph idx="1"/>
          </p:nvPr>
        </p:nvSpPr>
        <p:spPr>
          <a:xfrm>
            <a:off x="685800" y="1752600"/>
            <a:ext cx="7772400" cy="4495800"/>
          </a:xfrm>
        </p:spPr>
        <p:txBody>
          <a:bodyPr>
            <a:normAutofit fontScale="92500" lnSpcReduction="20000"/>
          </a:bodyPr>
          <a:lstStyle/>
          <a:p>
            <a:r>
              <a:rPr lang="en-US" sz="2400" dirty="0"/>
              <a:t>Observations:</a:t>
            </a:r>
          </a:p>
          <a:p>
            <a:pPr lvl="1"/>
            <a:r>
              <a:rPr lang="en-US" sz="2000" dirty="0"/>
              <a:t>HE/EHT STAs are expected to be around during the rollout of UHR APs</a:t>
            </a:r>
          </a:p>
          <a:p>
            <a:pPr lvl="1"/>
            <a:r>
              <a:rPr lang="en-US" sz="2000" dirty="0"/>
              <a:t>Many types of latency traffic are bidirectional in nature</a:t>
            </a:r>
          </a:p>
          <a:p>
            <a:pPr lvl="1"/>
            <a:r>
              <a:rPr lang="en-US" sz="2000" dirty="0"/>
              <a:t>Uplink traffic can be dominant in some use-cases (E.g. stadium)</a:t>
            </a:r>
          </a:p>
          <a:p>
            <a:pPr lvl="1"/>
            <a:r>
              <a:rPr lang="en-US" sz="2000" dirty="0"/>
              <a:t>Problem: if NAV is set by a sharing AP, an HE/EHT STA associated with a shared AP cannot send uplink data</a:t>
            </a:r>
          </a:p>
          <a:p>
            <a:pPr lvl="1"/>
            <a:endParaRPr lang="en-US" sz="2400" dirty="0"/>
          </a:p>
          <a:p>
            <a:r>
              <a:rPr lang="en-US" sz="2400" dirty="0"/>
              <a:t>C-TDMA protocol needs to allow uplink traffic from legacy HE/EHT STAs to a shared AP during a TXOP shared to the AP</a:t>
            </a:r>
          </a:p>
          <a:p>
            <a:endParaRPr lang="en-US" sz="2600" dirty="0"/>
          </a:p>
          <a:p>
            <a:r>
              <a:rPr lang="en-US" sz="2600" dirty="0"/>
              <a:t>Potential solution:</a:t>
            </a:r>
            <a:endParaRPr lang="en-US" sz="2200" dirty="0"/>
          </a:p>
          <a:p>
            <a:pPr lvl="1"/>
            <a:r>
              <a:rPr lang="en-US" sz="2000" dirty="0"/>
              <a:t>The sharing AP doesn’t set the NAV for the whole TXOP in the beginning and set it incrementally instead </a:t>
            </a:r>
          </a:p>
          <a:p>
            <a:endParaRPr lang="en-US" sz="2000" dirty="0"/>
          </a:p>
          <a:p>
            <a:pPr lvl="1"/>
            <a:endParaRPr lang="en-US" dirty="0"/>
          </a:p>
        </p:txBody>
      </p:sp>
      <p:sp>
        <p:nvSpPr>
          <p:cNvPr id="3" name="Title 2">
            <a:extLst>
              <a:ext uri="{FF2B5EF4-FFF2-40B4-BE49-F238E27FC236}">
                <a16:creationId xmlns:a16="http://schemas.microsoft.com/office/drawing/2014/main" id="{C87287DB-DE47-3DBA-C286-7ADB51821F7F}"/>
              </a:ext>
            </a:extLst>
          </p:cNvPr>
          <p:cNvSpPr>
            <a:spLocks noGrp="1"/>
          </p:cNvSpPr>
          <p:nvPr>
            <p:ph type="title"/>
          </p:nvPr>
        </p:nvSpPr>
        <p:spPr/>
        <p:txBody>
          <a:bodyPr/>
          <a:lstStyle/>
          <a:p>
            <a:r>
              <a:rPr lang="en-US" dirty="0"/>
              <a:t>Uplink Traffic from Legacy HE/EHT STAs</a:t>
            </a:r>
          </a:p>
        </p:txBody>
      </p:sp>
      <p:sp>
        <p:nvSpPr>
          <p:cNvPr id="4" name="Date Placeholder 3">
            <a:extLst>
              <a:ext uri="{FF2B5EF4-FFF2-40B4-BE49-F238E27FC236}">
                <a16:creationId xmlns:a16="http://schemas.microsoft.com/office/drawing/2014/main" id="{AFBFE372-7E3F-E478-A402-0FB81D9C5B7B}"/>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D85ED8D0-8BC6-F6E3-363D-4EE118F895FA}"/>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D42D173A-6A32-1709-4244-10C0574508F2}"/>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dirty="0"/>
          </a:p>
        </p:txBody>
      </p:sp>
    </p:spTree>
    <p:extLst>
      <p:ext uri="{BB962C8B-B14F-4D97-AF65-F5344CB8AC3E}">
        <p14:creationId xmlns:p14="http://schemas.microsoft.com/office/powerpoint/2010/main" val="2416436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8F3803-67AD-B9C1-2ADC-21FFD3193FDD}"/>
              </a:ext>
            </a:extLst>
          </p:cNvPr>
          <p:cNvSpPr>
            <a:spLocks noGrp="1"/>
          </p:cNvSpPr>
          <p:nvPr>
            <p:ph idx="1"/>
          </p:nvPr>
        </p:nvSpPr>
        <p:spPr>
          <a:xfrm>
            <a:off x="384464" y="1752600"/>
            <a:ext cx="8530936" cy="4495800"/>
          </a:xfrm>
        </p:spPr>
        <p:txBody>
          <a:bodyPr>
            <a:normAutofit/>
          </a:bodyPr>
          <a:lstStyle/>
          <a:p>
            <a:r>
              <a:rPr lang="en-US" sz="2200" dirty="0"/>
              <a:t>Observations: </a:t>
            </a:r>
          </a:p>
          <a:p>
            <a:pPr lvl="1"/>
            <a:r>
              <a:rPr lang="en-US" sz="2000" dirty="0"/>
              <a:t>TXS can already allocate a TXOP to an associated device</a:t>
            </a:r>
          </a:p>
          <a:p>
            <a:pPr lvl="1"/>
            <a:r>
              <a:rPr lang="en-US" sz="2000" dirty="0"/>
              <a:t>In UHR, TXS may be expanded to allocate TXOP to a neighboring AP</a:t>
            </a:r>
          </a:p>
          <a:p>
            <a:endParaRPr lang="en-US" sz="2200" dirty="0"/>
          </a:p>
          <a:p>
            <a:r>
              <a:rPr lang="en-US" sz="2200" dirty="0"/>
              <a:t>The UHR group should try to </a:t>
            </a:r>
            <a:r>
              <a:rPr lang="en-US" dirty="0"/>
              <a:t>m</a:t>
            </a:r>
            <a:r>
              <a:rPr lang="en-US" sz="2000" dirty="0"/>
              <a:t>aximize the reuse of the existing TXS framework to allow a sharing AP to allocate its TXOP to a neighboring AP by some extension of the TXS framework</a:t>
            </a:r>
          </a:p>
          <a:p>
            <a:endParaRPr lang="en-US" sz="2200" dirty="0"/>
          </a:p>
          <a:p>
            <a:endParaRPr lang="en-US" sz="2200" dirty="0"/>
          </a:p>
          <a:p>
            <a:endParaRPr lang="en-US" dirty="0"/>
          </a:p>
        </p:txBody>
      </p:sp>
      <p:sp>
        <p:nvSpPr>
          <p:cNvPr id="3" name="Title 2">
            <a:extLst>
              <a:ext uri="{FF2B5EF4-FFF2-40B4-BE49-F238E27FC236}">
                <a16:creationId xmlns:a16="http://schemas.microsoft.com/office/drawing/2014/main" id="{AD8BC0EC-24F6-2E63-1C0E-5FFBBC21438B}"/>
              </a:ext>
            </a:extLst>
          </p:cNvPr>
          <p:cNvSpPr>
            <a:spLocks noGrp="1"/>
          </p:cNvSpPr>
          <p:nvPr>
            <p:ph type="title"/>
          </p:nvPr>
        </p:nvSpPr>
        <p:spPr/>
        <p:txBody>
          <a:bodyPr/>
          <a:lstStyle/>
          <a:p>
            <a:r>
              <a:rPr lang="en-US" dirty="0"/>
              <a:t>Reuse the EHT TXS framework?</a:t>
            </a:r>
          </a:p>
        </p:txBody>
      </p:sp>
      <p:sp>
        <p:nvSpPr>
          <p:cNvPr id="4" name="Date Placeholder 3">
            <a:extLst>
              <a:ext uri="{FF2B5EF4-FFF2-40B4-BE49-F238E27FC236}">
                <a16:creationId xmlns:a16="http://schemas.microsoft.com/office/drawing/2014/main" id="{24C89BC8-3C6B-BF59-10B5-B32D340A9A4C}"/>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2405D558-F7C8-5015-31A8-F823854C55D9}"/>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83422F13-07EF-5831-4CDD-D9F2E4EE76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dirty="0"/>
          </a:p>
        </p:txBody>
      </p:sp>
    </p:spTree>
    <p:extLst>
      <p:ext uri="{BB962C8B-B14F-4D97-AF65-F5344CB8AC3E}">
        <p14:creationId xmlns:p14="http://schemas.microsoft.com/office/powerpoint/2010/main" val="4077220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8F3803-67AD-B9C1-2ADC-21FFD3193FDD}"/>
              </a:ext>
            </a:extLst>
          </p:cNvPr>
          <p:cNvSpPr>
            <a:spLocks noGrp="1"/>
          </p:cNvSpPr>
          <p:nvPr>
            <p:ph idx="1"/>
          </p:nvPr>
        </p:nvSpPr>
        <p:spPr>
          <a:xfrm>
            <a:off x="384464" y="1600200"/>
            <a:ext cx="8530936" cy="4495800"/>
          </a:xfrm>
        </p:spPr>
        <p:txBody>
          <a:bodyPr>
            <a:normAutofit/>
          </a:bodyPr>
          <a:lstStyle/>
          <a:p>
            <a:r>
              <a:rPr lang="en-US" sz="2200" dirty="0"/>
              <a:t>Observations: </a:t>
            </a:r>
          </a:p>
          <a:p>
            <a:pPr lvl="1"/>
            <a:r>
              <a:rPr lang="en-US" sz="2000" dirty="0"/>
              <a:t>A TXS Trigger frame allocates TXOP to a single STA (i.e. one User Info field) at a time in EHT</a:t>
            </a:r>
          </a:p>
          <a:p>
            <a:pPr lvl="1"/>
            <a:r>
              <a:rPr lang="en-US" sz="2000" dirty="0"/>
              <a:t>Even with such simplification, failure recovery and TXOP return are already complex</a:t>
            </a:r>
          </a:p>
          <a:p>
            <a:pPr lvl="1"/>
            <a:r>
              <a:rPr lang="en-US" sz="2000" dirty="0"/>
              <a:t>Allocation to multiple shared APs is expected to introduce more complexity and signaling overhead when carried in OTA messages</a:t>
            </a:r>
            <a:endParaRPr lang="en-US" sz="2200" dirty="0"/>
          </a:p>
          <a:p>
            <a:r>
              <a:rPr lang="en-US" sz="2200" dirty="0"/>
              <a:t>Recommendation: </a:t>
            </a:r>
          </a:p>
          <a:p>
            <a:pPr lvl="1"/>
            <a:r>
              <a:rPr lang="en-US" sz="2000" dirty="0"/>
              <a:t>For simplicity, the UHR group should allow a mode where TXOP is shared with only one shared-AP</a:t>
            </a:r>
          </a:p>
          <a:p>
            <a:pPr lvl="1"/>
            <a:r>
              <a:rPr lang="en-US" sz="2000" dirty="0"/>
              <a:t>In addition, the UHR group may study the tradeoff of sharing the TXOP with more than one shared-APs </a:t>
            </a:r>
            <a:endParaRPr lang="en-US" dirty="0"/>
          </a:p>
        </p:txBody>
      </p:sp>
      <p:sp>
        <p:nvSpPr>
          <p:cNvPr id="3" name="Title 2">
            <a:extLst>
              <a:ext uri="{FF2B5EF4-FFF2-40B4-BE49-F238E27FC236}">
                <a16:creationId xmlns:a16="http://schemas.microsoft.com/office/drawing/2014/main" id="{AD8BC0EC-24F6-2E63-1C0E-5FFBBC21438B}"/>
              </a:ext>
            </a:extLst>
          </p:cNvPr>
          <p:cNvSpPr>
            <a:spLocks noGrp="1"/>
          </p:cNvSpPr>
          <p:nvPr>
            <p:ph type="title"/>
          </p:nvPr>
        </p:nvSpPr>
        <p:spPr/>
        <p:txBody>
          <a:bodyPr/>
          <a:lstStyle/>
          <a:p>
            <a:r>
              <a:rPr lang="en-US" dirty="0"/>
              <a:t>Simplicity (1/2)</a:t>
            </a:r>
          </a:p>
        </p:txBody>
      </p:sp>
      <p:sp>
        <p:nvSpPr>
          <p:cNvPr id="4" name="Date Placeholder 3">
            <a:extLst>
              <a:ext uri="{FF2B5EF4-FFF2-40B4-BE49-F238E27FC236}">
                <a16:creationId xmlns:a16="http://schemas.microsoft.com/office/drawing/2014/main" id="{24C89BC8-3C6B-BF59-10B5-B32D340A9A4C}"/>
              </a:ext>
            </a:extLst>
          </p:cNvPr>
          <p:cNvSpPr>
            <a:spLocks noGrp="1"/>
          </p:cNvSpPr>
          <p:nvPr>
            <p:ph type="dt" sz="half" idx="10"/>
          </p:nvPr>
        </p:nvSpPr>
        <p:spPr/>
        <p:txBody>
          <a:bodyPr/>
          <a:lstStyle/>
          <a:p>
            <a:pPr>
              <a:defRPr/>
            </a:pPr>
            <a:r>
              <a:rPr lang="en-US" dirty="0"/>
              <a:t>Jan 2023</a:t>
            </a:r>
          </a:p>
        </p:txBody>
      </p:sp>
      <p:sp>
        <p:nvSpPr>
          <p:cNvPr id="5" name="Footer Placeholder 4">
            <a:extLst>
              <a:ext uri="{FF2B5EF4-FFF2-40B4-BE49-F238E27FC236}">
                <a16:creationId xmlns:a16="http://schemas.microsoft.com/office/drawing/2014/main" id="{2405D558-F7C8-5015-31A8-F823854C55D9}"/>
              </a:ext>
            </a:extLst>
          </p:cNvPr>
          <p:cNvSpPr>
            <a:spLocks noGrp="1"/>
          </p:cNvSpPr>
          <p:nvPr>
            <p:ph type="ftr" sz="quarter" idx="11"/>
          </p:nvPr>
        </p:nvSpPr>
        <p:spPr/>
        <p:txBody>
          <a:bodyPr/>
          <a:lstStyle/>
          <a:p>
            <a:pPr>
              <a:defRPr/>
            </a:pPr>
            <a:r>
              <a:rPr lang="en-US" altLang="ko-KR"/>
              <a:t>Yanjun Sun, Qualcomm Inc.</a:t>
            </a:r>
            <a:endParaRPr lang="en-US" altLang="ko-KR" dirty="0"/>
          </a:p>
        </p:txBody>
      </p:sp>
      <p:sp>
        <p:nvSpPr>
          <p:cNvPr id="6" name="Slide Number Placeholder 5">
            <a:extLst>
              <a:ext uri="{FF2B5EF4-FFF2-40B4-BE49-F238E27FC236}">
                <a16:creationId xmlns:a16="http://schemas.microsoft.com/office/drawing/2014/main" id="{83422F13-07EF-5831-4CDD-D9F2E4EE76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dirty="0"/>
          </a:p>
        </p:txBody>
      </p:sp>
    </p:spTree>
    <p:extLst>
      <p:ext uri="{BB962C8B-B14F-4D97-AF65-F5344CB8AC3E}">
        <p14:creationId xmlns:p14="http://schemas.microsoft.com/office/powerpoint/2010/main" val="31892703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5" ma:contentTypeDescription="Create a new document." ma:contentTypeScope="" ma:versionID="d181aecbeea3e8587981b9958cd5dad0">
  <xsd:schema xmlns:xsd="http://www.w3.org/2001/XMLSchema" xmlns:xs="http://www.w3.org/2001/XMLSchema" xmlns:p="http://schemas.microsoft.com/office/2006/metadata/properties" xmlns:ns2="4cb1c834-fb5e-4db1-b5fe-b760d2c58fa7" targetNamespace="http://schemas.microsoft.com/office/2006/metadata/properties" ma:root="true" ma:fieldsID="d10a861ee972e8e308b267623a23851a"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4cb1c834-fb5e-4db1-b5fe-b760d2c58fa7"/>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3B94C60-87CB-4CE0-B983-6EF6B978E3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180843</TotalTime>
  <Words>1739</Words>
  <Application>Microsoft Office PowerPoint</Application>
  <PresentationFormat>On-screen Show (4:3)</PresentationFormat>
  <Paragraphs>227</Paragraphs>
  <Slides>14</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Times New Roman</vt:lpstr>
      <vt:lpstr>802-11-Submission</vt:lpstr>
      <vt:lpstr>Considerations on Coordinated TDMA (C-TDMA)</vt:lpstr>
      <vt:lpstr>Problem Statement</vt:lpstr>
      <vt:lpstr>Design Principles</vt:lpstr>
      <vt:lpstr>System Model (Inherited from EHT Discussions)</vt:lpstr>
      <vt:lpstr>Other Systems Requirements to Consider for C-TDMA</vt:lpstr>
      <vt:lpstr>Discussion on Operating Channel Configurations </vt:lpstr>
      <vt:lpstr>Uplink Traffic from Legacy HE/EHT STAs</vt:lpstr>
      <vt:lpstr>Reuse the EHT TXS framework?</vt:lpstr>
      <vt:lpstr>Simplicity (1/2)</vt:lpstr>
      <vt:lpstr>Simplicity (2/2)</vt:lpstr>
      <vt:lpstr>Summary</vt:lpstr>
      <vt:lpstr>Reference</vt:lpstr>
      <vt:lpstr>appendix</vt:lpstr>
      <vt:lpstr>Related Motions from EHT</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r5</cp:lastModifiedBy>
  <cp:revision>2189</cp:revision>
  <cp:lastPrinted>1998-02-10T13:28:06Z</cp:lastPrinted>
  <dcterms:created xsi:type="dcterms:W3CDTF">2007-05-21T21:00:37Z</dcterms:created>
  <dcterms:modified xsi:type="dcterms:W3CDTF">2023-01-15T23:25:01Z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