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67" r:id="rId6"/>
    <p:sldId id="266" r:id="rId7"/>
  </p:sldIdLst>
  <p:sldSz cx="9144000" cy="6858000" type="screen4x3"/>
  <p:notesSz cx="6934200" cy="9280525"/>
  <p:embeddedFontLst>
    <p:embeddedFont>
      <p:font typeface="Lato" panose="020F0502020204030203" pitchFamily="34" charset="0"/>
      <p:regular r:id="rId9"/>
      <p:bold r:id="rId10"/>
      <p:italic r:id="rId11"/>
      <p:boldItalic r:id="rId12"/>
    </p:embeddedFont>
    <p:embeddedFont>
      <p:font typeface="Poppins Light" panose="000004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UibYloVYfIzXJdoKZBBpjJ0G3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298401D-0551-42B9-8EBC-044922EE1571}">
  <a:tblStyle styleId="{A298401D-0551-42B9-8EBC-044922EE15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0A94BDD-AF5B-456A-A5DD-BB7606EAF53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7563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84" name="Google Shape;84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85" name="Google Shape;85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86" name="Google Shape;86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00" name="Google Shape;100;p2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01" name="Google Shape;101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2" name="Google Shape;102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3" name="Google Shape;103;p2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ddc3b2718_0_26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37" name="Google Shape;137;gfddc3b2718_0_26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38" name="Google Shape;138;gfddc3b2718_0_26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39" name="Google Shape;139;gfddc3b2718_0_26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40" name="Google Shape;140;gfddc3b2718_0_26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1" name="Google Shape;141;gfddc3b2718_0_26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424ceaa01d_1_102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52" name="Google Shape;152;g1424ceaa01d_1_102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53" name="Google Shape;153;g1424ceaa01d_1_10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54" name="Google Shape;154;g1424ceaa01d_1_10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55" name="Google Shape;155;g1424ceaa01d_1_10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6" name="Google Shape;156;g1424ceaa01d_1_10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ddc3b2718_0_26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37" name="Google Shape;137;gfddc3b2718_0_26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38" name="Google Shape;138;gfddc3b2718_0_26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39" name="Google Shape;139;gfddc3b2718_0_26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0" name="Google Shape;140;gfddc3b2718_0_26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1" name="Google Shape;141;gfddc3b2718_0_26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0766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224" name="Google Shape;224;p7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225" name="Google Shape;225;p7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26" name="Google Shape;226;p7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27" name="Google Shape;227;p7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8" name="Google Shape;228;p7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with title">
  <p:cSld name="Blank_1_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24ceaa01d_1_68"/>
          <p:cNvSpPr txBox="1">
            <a:spLocks noGrp="1"/>
          </p:cNvSpPr>
          <p:nvPr>
            <p:ph type="sldNum" idx="12"/>
          </p:nvPr>
        </p:nvSpPr>
        <p:spPr>
          <a:xfrm>
            <a:off x="222406" y="337359"/>
            <a:ext cx="71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g1424ceaa01d_1_68"/>
          <p:cNvSpPr txBox="1">
            <a:spLocks noGrp="1"/>
          </p:cNvSpPr>
          <p:nvPr>
            <p:ph type="title"/>
          </p:nvPr>
        </p:nvSpPr>
        <p:spPr>
          <a:xfrm>
            <a:off x="0" y="261151"/>
            <a:ext cx="9144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endParaRPr/>
          </a:p>
        </p:txBody>
      </p:sp>
      <p:sp>
        <p:nvSpPr>
          <p:cNvPr id="81" name="Google Shape;81;g1424ceaa01d_1_68"/>
          <p:cNvSpPr txBox="1">
            <a:spLocks noGrp="1"/>
          </p:cNvSpPr>
          <p:nvPr>
            <p:ph type="sldNum" idx="2"/>
          </p:nvPr>
        </p:nvSpPr>
        <p:spPr>
          <a:xfrm>
            <a:off x="6485700" y="6487296"/>
            <a:ext cx="1808400" cy="29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</a:t>
            </a:r>
            <a:fld id="{00000000-1234-1234-1234-123412341234}" type="slidenum">
              <a:rPr lang="en-US" sz="900"/>
              <a:t>‹#›</a:t>
            </a:fld>
            <a:endParaRPr sz="90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3213" cy="7770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08613" cy="194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819944" y="551657"/>
            <a:ext cx="5408613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8"/>
          <p:cNvCxnSpPr/>
          <p:nvPr/>
        </p:nvCxnSpPr>
        <p:spPr>
          <a:xfrm>
            <a:off x="685800" y="609600"/>
            <a:ext cx="77724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8"/>
          <p:cNvSpPr/>
          <p:nvPr/>
        </p:nvSpPr>
        <p:spPr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8"/>
          <p:cNvCxnSpPr/>
          <p:nvPr/>
        </p:nvCxnSpPr>
        <p:spPr>
          <a:xfrm>
            <a:off x="685800" y="6477000"/>
            <a:ext cx="78486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8"/>
          <p:cNvSpPr txBox="1"/>
          <p:nvPr/>
        </p:nvSpPr>
        <p:spPr>
          <a:xfrm>
            <a:off x="5000628" y="357166"/>
            <a:ext cx="3500462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802.11-23/0038r1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92" name="Google Shape;92;p1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93" name="Google Shape;93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4" name="Google Shape;94;p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Faster S1G+ Follow up</a:t>
            </a:r>
            <a:endParaRPr dirty="0"/>
          </a:p>
        </p:txBody>
      </p:sp>
      <p:sp>
        <p:nvSpPr>
          <p:cNvPr id="95" name="Google Shape;95;p1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2022-12-30</a:t>
            </a:r>
            <a:endParaRPr dirty="0"/>
          </a:p>
        </p:txBody>
      </p:sp>
      <p:sp>
        <p:nvSpPr>
          <p:cNvPr id="96" name="Google Shape;96;p1"/>
          <p:cNvSpPr/>
          <p:nvPr/>
        </p:nvSpPr>
        <p:spPr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7" name="Google Shape;97;p1"/>
          <p:cNvGraphicFramePr/>
          <p:nvPr>
            <p:extLst>
              <p:ext uri="{D42A27DB-BD31-4B8C-83A1-F6EECF244321}">
                <p14:modId xmlns:p14="http://schemas.microsoft.com/office/powerpoint/2010/main" val="118179871"/>
              </p:ext>
            </p:extLst>
          </p:nvPr>
        </p:nvGraphicFramePr>
        <p:xfrm>
          <a:off x="533400" y="2508250"/>
          <a:ext cx="8251550" cy="3230640"/>
        </p:xfrm>
        <a:graphic>
          <a:graphicData uri="http://schemas.openxmlformats.org/drawingml/2006/table">
            <a:tbl>
              <a:tblPr>
                <a:noFill/>
                <a:tableStyleId>{A298401D-0551-42B9-8EBC-044922EE1571}</a:tableStyleId>
              </a:tblPr>
              <a:tblGrid>
                <a:gridCol w="195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9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Name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Affiliation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Address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Phone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email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/>
                        <a:t>David Halasz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Morse Micro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dave.halasz@morsemicro.com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108" name="Google Shape;108;p2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9" name="Google Shape;109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0" name="Google Shape;110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</a:t>
            </a:r>
            <a:endParaRPr/>
          </a:p>
        </p:txBody>
      </p:sp>
      <p:sp>
        <p:nvSpPr>
          <p:cNvPr id="111" name="Google Shape;111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Follow up submission to 11-22/1831, which is about updating Sub 1 GHz with functionality already in the IEEE 802.11 specification.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Three functionalities identified were,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/>
              <a:t>1024 QAM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/>
              <a:t>Uplink Multi User MIMO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/>
              <a:t>Preamble Puncturing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</a:pPr>
            <a:r>
              <a:rPr lang="en-US" dirty="0"/>
              <a:t>This submission is a companion to 11-23/0039 S1G 1024QAM, which identifies changes to enable 1024 QAM for Sub 1 GHz 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ddc3b2718_0_26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144" name="Google Shape;144;gfddc3b2718_0_26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45" name="Google Shape;145;gfddc3b2718_0_2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46" name="Google Shape;146;gfddc3b2718_0_26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/>
              <a:t>Increased throughput for 802.11ah</a:t>
            </a:r>
            <a:endParaRPr sz="3100"/>
          </a:p>
        </p:txBody>
      </p:sp>
      <p:sp>
        <p:nvSpPr>
          <p:cNvPr id="147" name="Google Shape;147;gfddc3b2718_0_26"/>
          <p:cNvSpPr txBox="1">
            <a:spLocks noGrp="1"/>
          </p:cNvSpPr>
          <p:nvPr>
            <p:ph type="body" idx="1"/>
          </p:nvPr>
        </p:nvSpPr>
        <p:spPr>
          <a:xfrm>
            <a:off x="723100" y="1562825"/>
            <a:ext cx="7772400" cy="1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Usage of 1024 QAM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rate ¾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rate ⅚</a:t>
            </a:r>
            <a:endParaRPr dirty="0"/>
          </a:p>
          <a:p>
            <a:pPr marL="114300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same puncturing patterns as for other rates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</a:t>
            </a:r>
            <a:r>
              <a:rPr lang="en-US" dirty="0" err="1"/>
              <a:t>Interleaver</a:t>
            </a:r>
            <a:r>
              <a:rPr lang="en-US" dirty="0"/>
              <a:t> parameters remain defined by S1G/.11ah &amp; VHT/.11ac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graphicFrame>
        <p:nvGraphicFramePr>
          <p:cNvPr id="148" name="Google Shape;148;gfddc3b2718_0_26"/>
          <p:cNvGraphicFramePr/>
          <p:nvPr/>
        </p:nvGraphicFramePr>
        <p:xfrm>
          <a:off x="1280250" y="3429000"/>
          <a:ext cx="5663000" cy="1160400"/>
        </p:xfrm>
        <a:graphic>
          <a:graphicData uri="http://schemas.openxmlformats.org/drawingml/2006/table">
            <a:tbl>
              <a:tblPr>
                <a:noFill/>
                <a:tableStyleId>{E0A94BDD-AF5B-456A-A5DD-BB7606EAF53E}</a:tableStyleId>
              </a:tblPr>
              <a:tblGrid>
                <a:gridCol w="113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0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Parameter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0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1MHz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0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2MHz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0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4MHz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0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8MHz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0:4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Ncol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1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8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1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13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1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18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1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26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1:4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Nrow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2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3*10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2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4*10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2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6*10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2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9*10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2:4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Nrot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3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3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11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3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29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3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58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48:3:4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9" name="Google Shape;149;gfddc3b2718_0_26"/>
          <p:cNvSpPr txBox="1">
            <a:spLocks noGrp="1"/>
          </p:cNvSpPr>
          <p:nvPr>
            <p:ph type="body" idx="1"/>
          </p:nvPr>
        </p:nvSpPr>
        <p:spPr>
          <a:xfrm>
            <a:off x="347025" y="4744075"/>
            <a:ext cx="8330100" cy="1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MCS mapping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Constellation mapping referenced to HE/.11ax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SIG field has 4 bit MCS</a:t>
            </a:r>
            <a:endParaRPr dirty="0"/>
          </a:p>
          <a:p>
            <a:pPr marL="114300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MCS11 → rate ¾ 1024-QAM</a:t>
            </a:r>
            <a:endParaRPr dirty="0"/>
          </a:p>
          <a:p>
            <a:pPr marL="114300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MCS12 → rate ⅚ 1024-QAM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424ceaa01d_1_102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159" name="Google Shape;159;g1424ceaa01d_1_102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60" name="Google Shape;160;g1424ceaa01d_1_10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61" name="Google Shape;161;g1424ceaa01d_1_102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/>
              <a:t>Increased throughput for 802.11ah</a:t>
            </a:r>
            <a:endParaRPr sz="3100"/>
          </a:p>
        </p:txBody>
      </p:sp>
      <p:sp>
        <p:nvSpPr>
          <p:cNvPr id="162" name="Google Shape;162;g1424ceaa01d_1_10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Theoretical rates achieved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graphicFrame>
        <p:nvGraphicFramePr>
          <p:cNvPr id="163" name="Google Shape;163;g1424ceaa01d_1_102"/>
          <p:cNvGraphicFramePr/>
          <p:nvPr>
            <p:extLst>
              <p:ext uri="{D42A27DB-BD31-4B8C-83A1-F6EECF244321}">
                <p14:modId xmlns:p14="http://schemas.microsoft.com/office/powerpoint/2010/main" val="508337452"/>
              </p:ext>
            </p:extLst>
          </p:nvPr>
        </p:nvGraphicFramePr>
        <p:xfrm>
          <a:off x="681100" y="2937850"/>
          <a:ext cx="7856400" cy="1526000"/>
        </p:xfrm>
        <a:graphic>
          <a:graphicData uri="http://schemas.openxmlformats.org/drawingml/2006/table">
            <a:tbl>
              <a:tblPr>
                <a:noFill/>
                <a:tableStyleId>{E0A94BDD-AF5B-456A-A5DD-BB7606EAF53E}</a:tableStyleId>
              </a:tblPr>
              <a:tblGrid>
                <a:gridCol w="65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05200"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MCS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0:0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Spatial Streams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0:1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Modulation Type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0:2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Coding rate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0:3"/>
                      </a:ext>
                    </a:extLst>
                  </a:tcPr>
                </a:tc>
                <a:tc gridSpan="8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Data Rate (Mbps)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0:4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 MHz Bandwidth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1:4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2MHz Bandwidth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1:6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4MHz Bandwidth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1:8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8Mhz Bandwidth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1:10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2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2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2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2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2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2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2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2:11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2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MCS11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1024-QAM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3/4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4.5 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5.0Mbps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9.75 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10.833Mbps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20.25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22.5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43.875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48.75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3:11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2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MCS12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1024-QAM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5/6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5 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5.55Mbps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/>
                        <a:t>Not valid</a:t>
                      </a:r>
                      <a:endParaRPr sz="700" b="1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/>
                        <a:t>Not valid</a:t>
                      </a:r>
                      <a:endParaRPr sz="700" b="1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22.5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48.75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/>
                        <a:t>54.1667</a:t>
                      </a:r>
                      <a:endParaRPr sz="700" b="1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ellId="163:4:11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" name="Google Shape;164;g1424ceaa01d_1_102"/>
          <p:cNvSpPr txBox="1">
            <a:spLocks noGrp="1"/>
          </p:cNvSpPr>
          <p:nvPr>
            <p:ph type="body" idx="1"/>
          </p:nvPr>
        </p:nvSpPr>
        <p:spPr>
          <a:xfrm>
            <a:off x="685800" y="4844075"/>
            <a:ext cx="7772400" cy="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TX EVM requirement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&lt; -35 dB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ddc3b2718_0_26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144" name="Google Shape;144;gfddc3b2718_0_26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45" name="Google Shape;145;gfddc3b2718_0_2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6" name="Google Shape;146;gfddc3b2718_0_26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dirty="0"/>
              <a:t>Increased throughput for 802.11ah</a:t>
            </a:r>
            <a:endParaRPr sz="3100" dirty="0"/>
          </a:p>
        </p:txBody>
      </p:sp>
      <p:sp>
        <p:nvSpPr>
          <p:cNvPr id="147" name="Google Shape;147;gfddc3b2718_0_26"/>
          <p:cNvSpPr txBox="1">
            <a:spLocks noGrp="1"/>
          </p:cNvSpPr>
          <p:nvPr>
            <p:ph type="body" idx="1"/>
          </p:nvPr>
        </p:nvSpPr>
        <p:spPr>
          <a:xfrm>
            <a:off x="723088" y="1663678"/>
            <a:ext cx="7772400" cy="4219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S1G Extended Capabilities element</a:t>
            </a:r>
          </a:p>
          <a:p>
            <a:pPr marL="800100" lvl="1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Used to signal MCS11 &amp; MCS 12 capability</a:t>
            </a:r>
          </a:p>
          <a:p>
            <a:pPr marL="800100" lvl="1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Used in addition to S1G Capabilities element</a:t>
            </a:r>
          </a:p>
          <a:p>
            <a:pPr marL="1257300" lvl="2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Does not replace S1G Capabilities element</a:t>
            </a:r>
          </a:p>
          <a:p>
            <a:pPr marL="342900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Rate selection updates per availability of MCS 11 &amp; 12</a:t>
            </a:r>
          </a:p>
          <a:p>
            <a:pPr marL="342900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PICS updated to indicate S1G Extended Capabilities element is mandatory if support MCS 11 or MCS 12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651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"/>
          <p:cNvSpPr txBox="1">
            <a:spLocks noGrp="1"/>
          </p:cNvSpPr>
          <p:nvPr>
            <p:ph type="dt" idx="10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231" name="Google Shape;231;p7"/>
          <p:cNvSpPr txBox="1"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32" name="Google Shape;232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33" name="Google Shape;23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34" name="Google Shape;23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464</Words>
  <Application>Microsoft Office PowerPoint</Application>
  <PresentationFormat>On-screen Show (4:3)</PresentationFormat>
  <Paragraphs>148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Wingdings</vt:lpstr>
      <vt:lpstr>Arial</vt:lpstr>
      <vt:lpstr>Lato</vt:lpstr>
      <vt:lpstr>Poppins Light</vt:lpstr>
      <vt:lpstr>Office Theme</vt:lpstr>
      <vt:lpstr>Faster S1G+ Follow up</vt:lpstr>
      <vt:lpstr>Abstract</vt:lpstr>
      <vt:lpstr>Increased throughput for 802.11ah</vt:lpstr>
      <vt:lpstr>Increased throughput for 802.11ah</vt:lpstr>
      <vt:lpstr>Increased throughput for 802.11ah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Faster S1G+</dc:title>
  <dc:creator>david.e.halasz@outlook.com</dc:creator>
  <cp:lastModifiedBy>david.e.halasz@outlook.com</cp:lastModifiedBy>
  <cp:revision>5</cp:revision>
  <dcterms:created xsi:type="dcterms:W3CDTF">2022-08-02T14:15:04Z</dcterms:created>
  <dcterms:modified xsi:type="dcterms:W3CDTF">2023-01-17T15:32:41Z</dcterms:modified>
</cp:coreProperties>
</file>