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0" r:id="rId4"/>
    <p:sldId id="261" r:id="rId5"/>
    <p:sldId id="267" r:id="rId6"/>
    <p:sldId id="266" r:id="rId7"/>
  </p:sldIdLst>
  <p:sldSz cx="9144000" cy="6858000" type="screen4x3"/>
  <p:notesSz cx="6934200" cy="9280525"/>
  <p:embeddedFontLst>
    <p:embeddedFont>
      <p:font typeface="Lato" panose="020F0502020204030203" pitchFamily="34" charset="0"/>
      <p:regular r:id="rId9"/>
      <p:bold r:id="rId10"/>
      <p:italic r:id="rId11"/>
      <p:boldItalic r:id="rId12"/>
    </p:embeddedFont>
    <p:embeddedFont>
      <p:font typeface="Poppins Light" panose="00000400000000000000" pitchFamily="2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6" roundtripDataSignature="AMtx7mgUibYloVYfIzXJdoKZBBpjJ0G38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298401D-0551-42B9-8EBC-044922EE1571}">
  <a:tblStyle styleId="{A298401D-0551-42B9-8EBC-044922EE157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E0A94BDD-AF5B-456A-A5DD-BB7606EAF53E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126" y="2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26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28" Type="http://schemas.openxmlformats.org/officeDocument/2006/relationships/viewProps" Target="view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Google Shape;4;n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" name="Google Shape;6;n"/>
          <p:cNvSpPr>
            <a:spLocks noGrp="1" noRot="1" noChangeAspect="1"/>
          </p:cNvSpPr>
          <p:nvPr>
            <p:ph type="sldImg" idx="3"/>
          </p:nvPr>
        </p:nvSpPr>
        <p:spPr>
          <a:xfrm>
            <a:off x="1152525" y="701675"/>
            <a:ext cx="4627563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7" name="Google Shape;7;n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" name="Google Shape;9;n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" name="Google Shape;10;n"/>
          <p:cNvSpPr/>
          <p:nvPr/>
        </p:nvSpPr>
        <p:spPr>
          <a:xfrm>
            <a:off x="722313" y="8985250"/>
            <a:ext cx="71437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11" name="Google Shape;11;n"/>
          <p:cNvCxnSpPr/>
          <p:nvPr/>
        </p:nvCxnSpPr>
        <p:spPr>
          <a:xfrm>
            <a:off x="723900" y="8983663"/>
            <a:ext cx="5486400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2" name="Google Shape;12;n"/>
          <p:cNvCxnSpPr/>
          <p:nvPr/>
        </p:nvCxnSpPr>
        <p:spPr>
          <a:xfrm>
            <a:off x="647700" y="296863"/>
            <a:ext cx="5638800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:notes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84" name="Google Shape;84;p1:notes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85" name="Google Shape;85;p1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86" name="Google Shape;86;p1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87" name="Google Shape;87;p1:notes"/>
          <p:cNvSpPr txBox="1"/>
          <p:nvPr/>
        </p:nvSpPr>
        <p:spPr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8" name="Google Shape;88;p1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1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43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:notes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00" name="Google Shape;100;p2:notes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01" name="Google Shape;101;p2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102" name="Google Shape;102;p2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103" name="Google Shape;103;p2:notes"/>
          <p:cNvSpPr txBox="1"/>
          <p:nvPr/>
        </p:nvSpPr>
        <p:spPr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4" name="Google Shape;104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2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43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fddc3b2718_0_26:notes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9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37" name="Google Shape;137;gfddc3b2718_0_26:notes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6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38" name="Google Shape;138;gfddc3b2718_0_26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2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139" name="Google Shape;139;gfddc3b2718_0_26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2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140" name="Google Shape;140;gfddc3b2718_0_26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41" name="Google Shape;141;gfddc3b2718_0_26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2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1424ceaa01d_1_102:notes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9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52" name="Google Shape;152;g1424ceaa01d_1_102:notes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6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53" name="Google Shape;153;g1424ceaa01d_1_102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2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154" name="Google Shape;154;g1424ceaa01d_1_102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2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155" name="Google Shape;155;g1424ceaa01d_1_102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56" name="Google Shape;156;g1424ceaa01d_1_10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2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fddc3b2718_0_26:notes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9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37" name="Google Shape;137;gfddc3b2718_0_26:notes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6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38" name="Google Shape;138;gfddc3b2718_0_26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2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139" name="Google Shape;139;gfddc3b2718_0_26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2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140" name="Google Shape;140;gfddc3b2718_0_26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41" name="Google Shape;141;gfddc3b2718_0_26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2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007660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7:notes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224" name="Google Shape;224;p7:notes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225" name="Google Shape;225;p7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226" name="Google Shape;226;p7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227" name="Google Shape;227;p7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28" name="Google Shape;228;p7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Dave Halasz, Morse Micro</a:t>
            </a:r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January 2023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 with title">
  <p:cSld name="Blank_1_2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424ceaa01d_1_68"/>
          <p:cNvSpPr txBox="1">
            <a:spLocks noGrp="1"/>
          </p:cNvSpPr>
          <p:nvPr>
            <p:ph type="sldNum" idx="12"/>
          </p:nvPr>
        </p:nvSpPr>
        <p:spPr>
          <a:xfrm>
            <a:off x="222406" y="337359"/>
            <a:ext cx="713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0" name="Google Shape;80;g1424ceaa01d_1_68"/>
          <p:cNvSpPr txBox="1">
            <a:spLocks noGrp="1"/>
          </p:cNvSpPr>
          <p:nvPr>
            <p:ph type="title"/>
          </p:nvPr>
        </p:nvSpPr>
        <p:spPr>
          <a:xfrm>
            <a:off x="0" y="261151"/>
            <a:ext cx="9144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27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Poppins Light"/>
                <a:ea typeface="Poppins Light"/>
                <a:cs typeface="Poppins Light"/>
                <a:sym typeface="Poppins Light"/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Poppins Light"/>
                <a:ea typeface="Poppins Light"/>
                <a:cs typeface="Poppins Light"/>
                <a:sym typeface="Poppins Light"/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Poppins Light"/>
                <a:ea typeface="Poppins Light"/>
                <a:cs typeface="Poppins Light"/>
                <a:sym typeface="Poppins Light"/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Poppins Light"/>
                <a:ea typeface="Poppins Light"/>
                <a:cs typeface="Poppins Light"/>
                <a:sym typeface="Poppins Light"/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Poppins Light"/>
                <a:ea typeface="Poppins Light"/>
                <a:cs typeface="Poppins Light"/>
                <a:sym typeface="Poppins Light"/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Poppins Light"/>
                <a:ea typeface="Poppins Light"/>
                <a:cs typeface="Poppins Light"/>
                <a:sym typeface="Poppins Light"/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Poppins Light"/>
                <a:ea typeface="Poppins Light"/>
                <a:cs typeface="Poppins Light"/>
                <a:sym typeface="Poppins Light"/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>
            <a:endParaRPr/>
          </a:p>
        </p:txBody>
      </p:sp>
      <p:sp>
        <p:nvSpPr>
          <p:cNvPr id="81" name="Google Shape;81;g1424ceaa01d_1_68"/>
          <p:cNvSpPr txBox="1">
            <a:spLocks noGrp="1"/>
          </p:cNvSpPr>
          <p:nvPr>
            <p:ph type="sldNum" idx="2"/>
          </p:nvPr>
        </p:nvSpPr>
        <p:spPr>
          <a:xfrm>
            <a:off x="6485700" y="6487296"/>
            <a:ext cx="1808400" cy="296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 rtl="0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 rtl="0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 rtl="0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 rtl="0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 rtl="0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 rtl="0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 rtl="0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 rtl="0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     </a:t>
            </a:r>
            <a:fld id="{00000000-1234-1234-1234-123412341234}" type="slidenum">
              <a:rPr lang="en-US" sz="900"/>
              <a:t>‹#›</a:t>
            </a:fld>
            <a:endParaRPr sz="90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04">
          <p15:clr>
            <a:srgbClr val="FA7B17"/>
          </p15:clr>
        </p15:guide>
        <p15:guide id="2" pos="2880">
          <p15:clr>
            <a:srgbClr val="FA7B17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0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lvl="0" algn="ctr">
              <a:spcBef>
                <a:spcPts val="600"/>
              </a:spcBef>
              <a:spcAft>
                <a:spcPts val="0"/>
              </a:spcAft>
              <a:buSzPts val="2400"/>
              <a:buNone/>
              <a:defRPr/>
            </a:lvl1pPr>
            <a:lvl2pPr lvl="1" algn="ctr"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2pPr>
            <a:lvl3pPr lvl="2" algn="ctr">
              <a:spcBef>
                <a:spcPts val="45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0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January 2023</a:t>
            </a:r>
            <a:endParaRPr/>
          </a:p>
        </p:txBody>
      </p:sp>
      <p:sp>
        <p:nvSpPr>
          <p:cNvPr id="33" name="Google Shape;33;p10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Dave Halasz, Morse Micro</a:t>
            </a:r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1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b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2000"/>
              <a:buNone/>
              <a:defRPr sz="20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600"/>
              <a:buNone/>
              <a:defRPr sz="16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January 2023</a:t>
            </a:r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Dave Halasz, Morse Micro</a:t>
            </a:r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08413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body" idx="2"/>
          </p:nvPr>
        </p:nvSpPr>
        <p:spPr>
          <a:xfrm>
            <a:off x="4646613" y="1981200"/>
            <a:ext cx="3810000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5" name="Google Shape;45;p12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January 2023</a:t>
            </a:r>
            <a:endParaRPr/>
          </a:p>
        </p:txBody>
      </p:sp>
      <p:sp>
        <p:nvSpPr>
          <p:cNvPr id="46" name="Google Shape;46;p12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Dave Halasz, Morse Micro</a:t>
            </a:r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3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b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b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January 2023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Dave Halasz, Morse Micro</a:t>
            </a:r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January 2023</a:t>
            </a:r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Dave Halasz, Morse Micro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January 2023</a:t>
            </a:r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Dave Halasz, Morse Micro</a:t>
            </a:r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6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6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3213" cy="7770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6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January 2023</a:t>
            </a:r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Dave Halasz, Morse Micro</a:t>
            </a:r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>
            <a:spLocks noGrp="1"/>
          </p:cNvSpPr>
          <p:nvPr>
            <p:ph type="title"/>
          </p:nvPr>
        </p:nvSpPr>
        <p:spPr>
          <a:xfrm rot="5400000">
            <a:off x="4781550" y="2419350"/>
            <a:ext cx="5408613" cy="1941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7"/>
          <p:cNvSpPr txBox="1">
            <a:spLocks noGrp="1"/>
          </p:cNvSpPr>
          <p:nvPr>
            <p:ph type="body" idx="1"/>
          </p:nvPr>
        </p:nvSpPr>
        <p:spPr>
          <a:xfrm rot="5400000">
            <a:off x="819944" y="551657"/>
            <a:ext cx="5408613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7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January 2023</a:t>
            </a:r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Dave Halasz, Morse Micro</a:t>
            </a:r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8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Google Shape;15;p8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" name="Google Shape;16;p8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January 2023</a:t>
            </a:r>
            <a:endParaRPr/>
          </a:p>
        </p:txBody>
      </p:sp>
      <p:sp>
        <p:nvSpPr>
          <p:cNvPr id="17" name="Google Shape;17;p8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Dave Halasz, Morse Micro</a:t>
            </a:r>
            <a:endParaRPr/>
          </a:p>
        </p:txBody>
      </p:sp>
      <p:sp>
        <p:nvSpPr>
          <p:cNvPr id="18" name="Google Shape;18;p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9" name="Google Shape;19;p8"/>
          <p:cNvCxnSpPr/>
          <p:nvPr/>
        </p:nvCxnSpPr>
        <p:spPr>
          <a:xfrm>
            <a:off x="685800" y="609600"/>
            <a:ext cx="7772400" cy="1588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0" name="Google Shape;20;p8"/>
          <p:cNvSpPr/>
          <p:nvPr/>
        </p:nvSpPr>
        <p:spPr>
          <a:xfrm>
            <a:off x="684213" y="6475413"/>
            <a:ext cx="71437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21" name="Google Shape;21;p8"/>
          <p:cNvCxnSpPr/>
          <p:nvPr/>
        </p:nvCxnSpPr>
        <p:spPr>
          <a:xfrm>
            <a:off x="685800" y="6477000"/>
            <a:ext cx="7848600" cy="1588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2" name="Google Shape;22;p8"/>
          <p:cNvSpPr txBox="1"/>
          <p:nvPr/>
        </p:nvSpPr>
        <p:spPr>
          <a:xfrm>
            <a:off x="5000628" y="357166"/>
            <a:ext cx="3500462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802.11-22/0038r0</a:t>
            </a:r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January 2023</a:t>
            </a:r>
            <a:endParaRPr/>
          </a:p>
        </p:txBody>
      </p:sp>
      <p:sp>
        <p:nvSpPr>
          <p:cNvPr id="92" name="Google Shape;92;p1"/>
          <p:cNvSpPr txBox="1"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93" name="Google Shape;93;p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94" name="Google Shape;94;p1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Faster S1G+ Follow up</a:t>
            </a:r>
            <a:endParaRPr dirty="0"/>
          </a:p>
        </p:txBody>
      </p:sp>
      <p:sp>
        <p:nvSpPr>
          <p:cNvPr id="95" name="Google Shape;95;p1"/>
          <p:cNvSpPr txBox="1">
            <a:spLocks noGrp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lvl="0" indent="-34290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Date:</a:t>
            </a:r>
            <a:r>
              <a:rPr lang="en-US" sz="2000" b="0" dirty="0"/>
              <a:t> 2022-12-30</a:t>
            </a:r>
            <a:endParaRPr dirty="0"/>
          </a:p>
        </p:txBody>
      </p:sp>
      <p:sp>
        <p:nvSpPr>
          <p:cNvPr id="96" name="Google Shape;96;p1"/>
          <p:cNvSpPr/>
          <p:nvPr/>
        </p:nvSpPr>
        <p:spPr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/>
          </a:p>
        </p:txBody>
      </p:sp>
      <p:graphicFrame>
        <p:nvGraphicFramePr>
          <p:cNvPr id="97" name="Google Shape;97;p1"/>
          <p:cNvGraphicFramePr/>
          <p:nvPr>
            <p:extLst>
              <p:ext uri="{D42A27DB-BD31-4B8C-83A1-F6EECF244321}">
                <p14:modId xmlns:p14="http://schemas.microsoft.com/office/powerpoint/2010/main" val="118179871"/>
              </p:ext>
            </p:extLst>
          </p:nvPr>
        </p:nvGraphicFramePr>
        <p:xfrm>
          <a:off x="533400" y="2508250"/>
          <a:ext cx="8251550" cy="3230640"/>
        </p:xfrm>
        <a:graphic>
          <a:graphicData uri="http://schemas.openxmlformats.org/drawingml/2006/table">
            <a:tbl>
              <a:tblPr>
                <a:noFill/>
                <a:tableStyleId>{A298401D-0551-42B9-8EBC-044922EE1571}</a:tableStyleId>
              </a:tblPr>
              <a:tblGrid>
                <a:gridCol w="195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4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1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0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69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Name</a:t>
                      </a:r>
                      <a:endParaRPr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Affiliation</a:t>
                      </a:r>
                      <a:endParaRPr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Address</a:t>
                      </a:r>
                      <a:endParaRPr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Phone</a:t>
                      </a:r>
                      <a:endParaRPr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email</a:t>
                      </a:r>
                      <a:endParaRPr b="1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/>
                        <a:t>David Halasz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Morse Micro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dave.halasz@morsemicro.com</a:t>
                      </a:r>
                      <a:endParaRPr sz="12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6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86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January 2023</a:t>
            </a:r>
            <a:endParaRPr/>
          </a:p>
        </p:txBody>
      </p:sp>
      <p:sp>
        <p:nvSpPr>
          <p:cNvPr id="108" name="Google Shape;108;p2"/>
          <p:cNvSpPr txBox="1"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109" name="Google Shape;109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110" name="Google Shape;110;p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Abstract</a:t>
            </a:r>
            <a:endParaRPr/>
          </a:p>
        </p:txBody>
      </p:sp>
      <p:sp>
        <p:nvSpPr>
          <p:cNvPr id="111" name="Google Shape;111;p2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Follow up submission to 11-22/1831, which is about updating Sub 1 GHz with functionality already in the IEEE 802.11 specification.</a:t>
            </a: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Three functionalities identified were, </a:t>
            </a:r>
          </a:p>
          <a:p>
            <a:pPr lvl="1" indent="-4572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b="1" dirty="0"/>
              <a:t>1024 QAM </a:t>
            </a:r>
          </a:p>
          <a:p>
            <a:pPr lvl="1" indent="-4572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b="1" dirty="0"/>
              <a:t>Uplink Multi User MIMO </a:t>
            </a:r>
          </a:p>
          <a:p>
            <a:pPr lvl="1" indent="-4572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b="1" dirty="0"/>
              <a:t>Preamble Puncturing</a:t>
            </a:r>
          </a:p>
          <a:p>
            <a:pPr marL="0" indent="0">
              <a:spcBef>
                <a:spcPts val="0"/>
              </a:spcBef>
            </a:pPr>
            <a:endParaRPr lang="en-US" dirty="0"/>
          </a:p>
          <a:p>
            <a:pPr marL="0" indent="0">
              <a:spcBef>
                <a:spcPts val="0"/>
              </a:spcBef>
            </a:pPr>
            <a:r>
              <a:rPr lang="en-US" dirty="0"/>
              <a:t>This submission is a companion to 11-23/0039 S1G 1024QAM, which identifies changes to enable 1024 QAM for Sub 1 GHz </a:t>
            </a:r>
            <a:endParaRPr dirty="0"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fddc3b2718_0_26"/>
          <p:cNvSpPr txBox="1">
            <a:spLocks noGrp="1"/>
          </p:cNvSpPr>
          <p:nvPr>
            <p:ph type="dt" idx="10"/>
          </p:nvPr>
        </p:nvSpPr>
        <p:spPr>
          <a:xfrm>
            <a:off x="714348" y="357166"/>
            <a:ext cx="23748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January 2023</a:t>
            </a:r>
            <a:endParaRPr/>
          </a:p>
        </p:txBody>
      </p:sp>
      <p:sp>
        <p:nvSpPr>
          <p:cNvPr id="144" name="Google Shape;144;gfddc3b2718_0_26"/>
          <p:cNvSpPr txBox="1">
            <a:spLocks noGrp="1"/>
          </p:cNvSpPr>
          <p:nvPr>
            <p:ph type="ftr" idx="11"/>
          </p:nvPr>
        </p:nvSpPr>
        <p:spPr>
          <a:xfrm>
            <a:off x="6286512" y="6475413"/>
            <a:ext cx="22557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145" name="Google Shape;145;gfddc3b2718_0_26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146" name="Google Shape;146;gfddc3b2718_0_26"/>
          <p:cNvSpPr txBox="1">
            <a:spLocks noGrp="1"/>
          </p:cNvSpPr>
          <p:nvPr>
            <p:ph type="title"/>
          </p:nvPr>
        </p:nvSpPr>
        <p:spPr>
          <a:xfrm>
            <a:off x="685800" y="684213"/>
            <a:ext cx="7772400" cy="11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00"/>
              <a:t>Increased throughput for 802.11ah</a:t>
            </a:r>
            <a:endParaRPr sz="3100"/>
          </a:p>
        </p:txBody>
      </p:sp>
      <p:sp>
        <p:nvSpPr>
          <p:cNvPr id="147" name="Google Shape;147;gfddc3b2718_0_26"/>
          <p:cNvSpPr txBox="1">
            <a:spLocks noGrp="1"/>
          </p:cNvSpPr>
          <p:nvPr>
            <p:ph type="body" idx="1"/>
          </p:nvPr>
        </p:nvSpPr>
        <p:spPr>
          <a:xfrm>
            <a:off x="723100" y="1562825"/>
            <a:ext cx="7772400" cy="17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lang="en-US" dirty="0"/>
              <a:t>Usage of 1024 QAM</a:t>
            </a:r>
            <a:endParaRPr dirty="0"/>
          </a:p>
          <a:p>
            <a:pPr marL="742950" lvl="1" indent="-28575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- rate ¾</a:t>
            </a:r>
            <a:endParaRPr dirty="0"/>
          </a:p>
          <a:p>
            <a:pPr marL="742950" lvl="1" indent="-28575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- rate ⅚</a:t>
            </a:r>
            <a:endParaRPr dirty="0"/>
          </a:p>
          <a:p>
            <a:pPr marL="114300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- same puncturing patterns as for other rates</a:t>
            </a:r>
            <a:endParaRPr dirty="0"/>
          </a:p>
          <a:p>
            <a:pPr marL="742950" lvl="1" indent="-28575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- </a:t>
            </a:r>
            <a:r>
              <a:rPr lang="en-US" dirty="0" err="1"/>
              <a:t>Interleaver</a:t>
            </a:r>
            <a:r>
              <a:rPr lang="en-US" dirty="0"/>
              <a:t> parameters remain defined by S1G/.11ah &amp; VHT/.11ac</a:t>
            </a:r>
            <a:endParaRPr dirty="0"/>
          </a:p>
          <a:p>
            <a:pPr marL="742950" lvl="1" indent="-28575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  <a:p>
            <a:pPr marL="742950" lvl="1" indent="-28575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graphicFrame>
        <p:nvGraphicFramePr>
          <p:cNvPr id="148" name="Google Shape;148;gfddc3b2718_0_26"/>
          <p:cNvGraphicFramePr/>
          <p:nvPr/>
        </p:nvGraphicFramePr>
        <p:xfrm>
          <a:off x="1280250" y="3429000"/>
          <a:ext cx="5663000" cy="1160400"/>
        </p:xfrm>
        <a:graphic>
          <a:graphicData uri="http://schemas.openxmlformats.org/drawingml/2006/table">
            <a:tbl>
              <a:tblPr>
                <a:noFill/>
                <a:tableStyleId>{E0A94BDD-AF5B-456A-A5DD-BB7606EAF53E}</a:tableStyleId>
              </a:tblPr>
              <a:tblGrid>
                <a:gridCol w="113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01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/>
                        <a:t>Parameter</a:t>
                      </a:r>
                      <a:endParaRPr sz="10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48:0:0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/>
                        <a:t>1MHz</a:t>
                      </a:r>
                      <a:endParaRPr sz="10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48:0:1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/>
                        <a:t>2MHz</a:t>
                      </a:r>
                      <a:endParaRPr sz="10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48:0:2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/>
                        <a:t>4MHz</a:t>
                      </a:r>
                      <a:endParaRPr sz="10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48:0:3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/>
                        <a:t>8MHz</a:t>
                      </a:r>
                      <a:endParaRPr sz="10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48:0:4"/>
                      </a:ext>
                    </a:extLs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1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/>
                        <a:t>Ncol</a:t>
                      </a:r>
                      <a:endParaRPr sz="10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48:1:0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8</a:t>
                      </a:r>
                      <a:endParaRPr sz="10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48:1:1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13</a:t>
                      </a:r>
                      <a:endParaRPr sz="10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48:1:2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18</a:t>
                      </a:r>
                      <a:endParaRPr sz="10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48:1:3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26</a:t>
                      </a:r>
                      <a:endParaRPr sz="10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48:1:4"/>
                      </a:ext>
                    </a:extLs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1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/>
                        <a:t>Nrow</a:t>
                      </a:r>
                      <a:endParaRPr sz="10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48:2:0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3*10</a:t>
                      </a:r>
                      <a:endParaRPr sz="10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48:2:1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4*10</a:t>
                      </a:r>
                      <a:endParaRPr sz="10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48:2:2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6*10</a:t>
                      </a:r>
                      <a:endParaRPr sz="10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48:2:3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9*10</a:t>
                      </a:r>
                      <a:endParaRPr sz="10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48:2:4"/>
                      </a:ext>
                    </a:extLs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01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/>
                        <a:t>Nrot</a:t>
                      </a:r>
                      <a:endParaRPr sz="10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48:3:0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2</a:t>
                      </a:r>
                      <a:endParaRPr sz="10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48:3:1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11</a:t>
                      </a:r>
                      <a:endParaRPr sz="10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48:3:2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29</a:t>
                      </a:r>
                      <a:endParaRPr sz="10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48:3:3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58</a:t>
                      </a:r>
                      <a:endParaRPr sz="100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48:3:4"/>
                      </a:ext>
                    </a:extLs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9" name="Google Shape;149;gfddc3b2718_0_26"/>
          <p:cNvSpPr txBox="1">
            <a:spLocks noGrp="1"/>
          </p:cNvSpPr>
          <p:nvPr>
            <p:ph type="body" idx="1"/>
          </p:nvPr>
        </p:nvSpPr>
        <p:spPr>
          <a:xfrm>
            <a:off x="347025" y="4744075"/>
            <a:ext cx="8330100" cy="17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lang="en-US" dirty="0"/>
              <a:t>MCS mapping</a:t>
            </a:r>
            <a:endParaRPr dirty="0"/>
          </a:p>
          <a:p>
            <a:pPr marL="742950" lvl="1" indent="-28575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- Constellation mapping referenced to HE/.11ax</a:t>
            </a:r>
            <a:endParaRPr dirty="0"/>
          </a:p>
          <a:p>
            <a:pPr marL="742950" lvl="1" indent="-28575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- SIG field has 4 bit MCS</a:t>
            </a:r>
            <a:endParaRPr dirty="0"/>
          </a:p>
          <a:p>
            <a:pPr marL="114300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- MCS11 → rate ¾ 1024-QAM</a:t>
            </a:r>
            <a:endParaRPr dirty="0"/>
          </a:p>
          <a:p>
            <a:pPr marL="114300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- MCS12 → rate ⅚ 1024-QAM</a:t>
            </a:r>
            <a:endParaRPr dirty="0"/>
          </a:p>
          <a:p>
            <a:pPr marL="742950" lvl="1" indent="-28575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  <a:p>
            <a:pPr marL="742950" lvl="1" indent="-28575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  <a:p>
            <a:pPr marL="742950" lvl="1" indent="-28575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1424ceaa01d_1_102"/>
          <p:cNvSpPr txBox="1">
            <a:spLocks noGrp="1"/>
          </p:cNvSpPr>
          <p:nvPr>
            <p:ph type="dt" idx="10"/>
          </p:nvPr>
        </p:nvSpPr>
        <p:spPr>
          <a:xfrm>
            <a:off x="714348" y="357166"/>
            <a:ext cx="23748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January 2023</a:t>
            </a:r>
            <a:endParaRPr/>
          </a:p>
        </p:txBody>
      </p:sp>
      <p:sp>
        <p:nvSpPr>
          <p:cNvPr id="159" name="Google Shape;159;g1424ceaa01d_1_102"/>
          <p:cNvSpPr txBox="1">
            <a:spLocks noGrp="1"/>
          </p:cNvSpPr>
          <p:nvPr>
            <p:ph type="ftr" idx="11"/>
          </p:nvPr>
        </p:nvSpPr>
        <p:spPr>
          <a:xfrm>
            <a:off x="6286512" y="6475413"/>
            <a:ext cx="22557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160" name="Google Shape;160;g1424ceaa01d_1_10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161" name="Google Shape;161;g1424ceaa01d_1_102"/>
          <p:cNvSpPr txBox="1">
            <a:spLocks noGrp="1"/>
          </p:cNvSpPr>
          <p:nvPr>
            <p:ph type="title"/>
          </p:nvPr>
        </p:nvSpPr>
        <p:spPr>
          <a:xfrm>
            <a:off x="685800" y="684213"/>
            <a:ext cx="7772400" cy="11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00"/>
              <a:t>Increased throughput for 802.11ah</a:t>
            </a:r>
            <a:endParaRPr sz="3100"/>
          </a:p>
        </p:txBody>
      </p:sp>
      <p:sp>
        <p:nvSpPr>
          <p:cNvPr id="162" name="Google Shape;162;g1424ceaa01d_1_102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72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lang="en-US"/>
              <a:t>Theoretical rates achieved</a:t>
            </a:r>
            <a:endParaRPr/>
          </a:p>
          <a:p>
            <a:pPr marL="742950" lvl="1" indent="-28575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742950" lvl="1" indent="-28575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graphicFrame>
        <p:nvGraphicFramePr>
          <p:cNvPr id="163" name="Google Shape;163;g1424ceaa01d_1_102"/>
          <p:cNvGraphicFramePr/>
          <p:nvPr>
            <p:extLst>
              <p:ext uri="{D42A27DB-BD31-4B8C-83A1-F6EECF244321}">
                <p14:modId xmlns:p14="http://schemas.microsoft.com/office/powerpoint/2010/main" val="508337452"/>
              </p:ext>
            </p:extLst>
          </p:nvPr>
        </p:nvGraphicFramePr>
        <p:xfrm>
          <a:off x="681100" y="2937850"/>
          <a:ext cx="7856400" cy="1526000"/>
        </p:xfrm>
        <a:graphic>
          <a:graphicData uri="http://schemas.openxmlformats.org/drawingml/2006/table">
            <a:tbl>
              <a:tblPr>
                <a:noFill/>
                <a:tableStyleId>{E0A94BDD-AF5B-456A-A5DD-BB7606EAF53E}</a:tableStyleId>
              </a:tblPr>
              <a:tblGrid>
                <a:gridCol w="654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4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4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4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4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4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4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47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47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547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547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547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05200">
                <a:tc rowSpan="3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MCS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63:0:0"/>
                      </a:ext>
                    </a:extLst>
                  </a:tcPr>
                </a:tc>
                <a:tc rowSpan="3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Spatial Streams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63:0:1"/>
                      </a:ext>
                    </a:extLst>
                  </a:tcPr>
                </a:tc>
                <a:tc rowSpan="3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Modulation Type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63:0:2"/>
                      </a:ext>
                    </a:extLst>
                  </a:tcPr>
                </a:tc>
                <a:tc rowSpan="3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Coding rate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63:0:3"/>
                      </a:ext>
                    </a:extLst>
                  </a:tcPr>
                </a:tc>
                <a:tc gridSpan="8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Data Rate (Mbps)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63:0:4"/>
                      </a:ext>
                    </a:extLs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1 MHz Bandwidth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63:1:4"/>
                      </a:ext>
                    </a:extLs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2MHz Bandwidth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63:1:6"/>
                      </a:ext>
                    </a:extLs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4MHz Bandwidth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63:1:8"/>
                      </a:ext>
                    </a:extLs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8Mhz Bandwidth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63:1:10"/>
                      </a:ext>
                    </a:extLs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5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8 𝝁sec GI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63:2:4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4 𝝁sec GI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63:2:5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8 𝝁sec GI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63:2:6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4 𝝁sec GI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63:2:7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8 𝝁sec GI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63:2:8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4 𝝁sec GI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63:2:9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8 𝝁sec GI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63:2:10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4 𝝁sec GI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63:2:11"/>
                      </a:ext>
                    </a:extLs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52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MCS11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63:3:0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1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63:3:1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1024-QAM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63:3:2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3/4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63:3:3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4.5 Mbps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63:3:4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5.0Mbps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63:3:5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9.75 Mbps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63:3:6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10.833Mbps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63:3:7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20.25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63:3:8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22.5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63:3:9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43.875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63:3:10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48.75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63:3:11"/>
                      </a:ext>
                    </a:extLs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52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MCS12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63:4:0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1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63:4:1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1024-QAM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63:4:2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5/6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63:4:3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5 Mbps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63:4:4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5.55Mbps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63:4:5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 dirty="0"/>
                        <a:t>Not valid</a:t>
                      </a:r>
                      <a:endParaRPr sz="700" b="1" dirty="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63:4:6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 dirty="0"/>
                        <a:t>Not valid</a:t>
                      </a:r>
                      <a:endParaRPr sz="700" b="1" dirty="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63:4:7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22.5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63:4:8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25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63:4:9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/>
                        <a:t>48.75</a:t>
                      </a:r>
                      <a:endParaRPr sz="700" b="1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63:4:10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 dirty="0"/>
                        <a:t>54.1667</a:t>
                      </a:r>
                      <a:endParaRPr sz="700" b="1" dirty="0"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extLst>
                      <a:ext uri="http://customooxmlschemas.google.com/">
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ellId="163:4:11"/>
                      </a:ext>
                    </a:extLs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64" name="Google Shape;164;g1424ceaa01d_1_102"/>
          <p:cNvSpPr txBox="1">
            <a:spLocks noGrp="1"/>
          </p:cNvSpPr>
          <p:nvPr>
            <p:ph type="body" idx="1"/>
          </p:nvPr>
        </p:nvSpPr>
        <p:spPr>
          <a:xfrm>
            <a:off x="685800" y="4844075"/>
            <a:ext cx="7772400" cy="72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lang="en-US"/>
              <a:t>TX EVM requirement</a:t>
            </a:r>
            <a:endParaRPr/>
          </a:p>
          <a:p>
            <a:pPr marL="742950" lvl="1" indent="-28575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&lt; -35 dB</a:t>
            </a:r>
            <a:endParaRPr/>
          </a:p>
          <a:p>
            <a:pPr marL="742950" lvl="1" indent="-28575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742950" lvl="1" indent="-28575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fddc3b2718_0_26"/>
          <p:cNvSpPr txBox="1">
            <a:spLocks noGrp="1"/>
          </p:cNvSpPr>
          <p:nvPr>
            <p:ph type="dt" idx="10"/>
          </p:nvPr>
        </p:nvSpPr>
        <p:spPr>
          <a:xfrm>
            <a:off x="714348" y="357166"/>
            <a:ext cx="23748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January 2023</a:t>
            </a:r>
            <a:endParaRPr/>
          </a:p>
        </p:txBody>
      </p:sp>
      <p:sp>
        <p:nvSpPr>
          <p:cNvPr id="144" name="Google Shape;144;gfddc3b2718_0_26"/>
          <p:cNvSpPr txBox="1">
            <a:spLocks noGrp="1"/>
          </p:cNvSpPr>
          <p:nvPr>
            <p:ph type="ftr" idx="11"/>
          </p:nvPr>
        </p:nvSpPr>
        <p:spPr>
          <a:xfrm>
            <a:off x="6286512" y="6475413"/>
            <a:ext cx="22557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145" name="Google Shape;145;gfddc3b2718_0_26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146" name="Google Shape;146;gfddc3b2718_0_26"/>
          <p:cNvSpPr txBox="1">
            <a:spLocks noGrp="1"/>
          </p:cNvSpPr>
          <p:nvPr>
            <p:ph type="title"/>
          </p:nvPr>
        </p:nvSpPr>
        <p:spPr>
          <a:xfrm>
            <a:off x="685800" y="684213"/>
            <a:ext cx="7772400" cy="11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00" dirty="0"/>
              <a:t>Increased throughput for 802.11ah</a:t>
            </a:r>
            <a:endParaRPr sz="3100" dirty="0"/>
          </a:p>
        </p:txBody>
      </p:sp>
      <p:sp>
        <p:nvSpPr>
          <p:cNvPr id="147" name="Google Shape;147;gfddc3b2718_0_26"/>
          <p:cNvSpPr txBox="1">
            <a:spLocks noGrp="1"/>
          </p:cNvSpPr>
          <p:nvPr>
            <p:ph type="body" idx="1"/>
          </p:nvPr>
        </p:nvSpPr>
        <p:spPr>
          <a:xfrm>
            <a:off x="723088" y="1663678"/>
            <a:ext cx="7772400" cy="42194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lang="en-US" dirty="0"/>
              <a:t>S1G Extended Capabilities element</a:t>
            </a:r>
          </a:p>
          <a:p>
            <a:pPr marL="800100" lvl="1" indent="-342900">
              <a:spcBef>
                <a:spcPts val="0"/>
              </a:spcBef>
              <a:buSzPts val="2400"/>
              <a:buFont typeface="Times New Roman"/>
              <a:buChar char="•"/>
            </a:pPr>
            <a:r>
              <a:rPr lang="en-US" dirty="0"/>
              <a:t>Used to signal MCS11 &amp; MCS 12 capability</a:t>
            </a:r>
          </a:p>
          <a:p>
            <a:pPr marL="800100" lvl="1" indent="-342900">
              <a:spcBef>
                <a:spcPts val="0"/>
              </a:spcBef>
              <a:buSzPts val="2400"/>
              <a:buFont typeface="Times New Roman"/>
              <a:buChar char="•"/>
            </a:pPr>
            <a:r>
              <a:rPr lang="en-US" dirty="0"/>
              <a:t>Used in addition to S1G Capabilities element</a:t>
            </a:r>
          </a:p>
          <a:p>
            <a:pPr marL="1257300" lvl="2" indent="-342900">
              <a:spcBef>
                <a:spcPts val="0"/>
              </a:spcBef>
              <a:buSzPts val="2400"/>
              <a:buFont typeface="Times New Roman"/>
              <a:buChar char="•"/>
            </a:pPr>
            <a:r>
              <a:rPr lang="en-US" dirty="0"/>
              <a:t>Does not replace S1G Capabilities element</a:t>
            </a:r>
          </a:p>
          <a:p>
            <a:pPr marL="342900" indent="-342900">
              <a:spcBef>
                <a:spcPts val="0"/>
              </a:spcBef>
              <a:buSzPts val="2400"/>
              <a:buFont typeface="Times New Roman"/>
              <a:buChar char="•"/>
            </a:pPr>
            <a:r>
              <a:rPr lang="en-US" dirty="0"/>
              <a:t>Rate selection updates per availability of MCS 11 &amp; 12</a:t>
            </a:r>
          </a:p>
          <a:p>
            <a:pPr marL="342900" indent="-342900">
              <a:spcBef>
                <a:spcPts val="0"/>
              </a:spcBef>
              <a:buSzPts val="2400"/>
              <a:buFont typeface="Times New Roman"/>
              <a:buChar char="•"/>
            </a:pPr>
            <a:r>
              <a:rPr lang="en-US" dirty="0"/>
              <a:t>PICS updated to indicate S1G Extended Capabilities element is mandatory if support MCS 11 or MCS 12</a:t>
            </a:r>
            <a:endParaRPr dirty="0"/>
          </a:p>
          <a:p>
            <a:pPr marL="742950" lvl="1" indent="-28575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  <a:p>
            <a:pPr marL="742950" lvl="1" indent="-28575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  <a:p>
            <a:pPr marL="742950" lvl="1" indent="-28575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46510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7"/>
          <p:cNvSpPr txBox="1">
            <a:spLocks noGrp="1"/>
          </p:cNvSpPr>
          <p:nvPr>
            <p:ph type="dt" idx="10"/>
          </p:nvPr>
        </p:nvSpPr>
        <p:spPr>
          <a:xfrm>
            <a:off x="720923" y="330916"/>
            <a:ext cx="23748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January 2023</a:t>
            </a:r>
            <a:endParaRPr/>
          </a:p>
        </p:txBody>
      </p:sp>
      <p:sp>
        <p:nvSpPr>
          <p:cNvPr id="231" name="Google Shape;231;p7"/>
          <p:cNvSpPr txBox="1">
            <a:spLocks noGrp="1"/>
          </p:cNvSpPr>
          <p:nvPr>
            <p:ph type="ftr" idx="11"/>
          </p:nvPr>
        </p:nvSpPr>
        <p:spPr>
          <a:xfrm>
            <a:off x="6215074" y="6475413"/>
            <a:ext cx="2327264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232" name="Google Shape;232;p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233" name="Google Shape;233;p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References</a:t>
            </a:r>
            <a:endParaRPr/>
          </a:p>
        </p:txBody>
      </p:sp>
      <p:sp>
        <p:nvSpPr>
          <p:cNvPr id="234" name="Google Shape;234;p7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2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1501</TotalTime>
  <Words>464</Words>
  <Application>Microsoft Office PowerPoint</Application>
  <PresentationFormat>On-screen Show (4:3)</PresentationFormat>
  <Paragraphs>148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Poppins Light</vt:lpstr>
      <vt:lpstr>Lato</vt:lpstr>
      <vt:lpstr>Times New Roman</vt:lpstr>
      <vt:lpstr>Wingdings</vt:lpstr>
      <vt:lpstr>Arial</vt:lpstr>
      <vt:lpstr>Office Theme</vt:lpstr>
      <vt:lpstr>Faster S1G+ Follow up</vt:lpstr>
      <vt:lpstr>Abstract</vt:lpstr>
      <vt:lpstr>Increased throughput for 802.11ah</vt:lpstr>
      <vt:lpstr>Increased throughput for 802.11ah</vt:lpstr>
      <vt:lpstr>Increased throughput for 802.11ah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Faster S1G+</dc:title>
  <dc:creator>david.e.halasz@outlook.com</dc:creator>
  <cp:lastModifiedBy>david.e.halasz@outlook.com</cp:lastModifiedBy>
  <cp:revision>4</cp:revision>
  <dcterms:created xsi:type="dcterms:W3CDTF">2022-08-02T14:15:04Z</dcterms:created>
  <dcterms:modified xsi:type="dcterms:W3CDTF">2023-01-10T20:02:52Z</dcterms:modified>
</cp:coreProperties>
</file>