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346" r:id="rId3"/>
    <p:sldId id="344" r:id="rId4"/>
    <p:sldId id="347" r:id="rId5"/>
    <p:sldId id="349" r:id="rId6"/>
    <p:sldId id="350" r:id="rId7"/>
    <p:sldId id="348" r:id="rId8"/>
    <p:sldId id="341" r:id="rId9"/>
    <p:sldId id="35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June2020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802.11-23/0037r0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altLang="zh-TW" sz="2400" dirty="0"/>
              <a:t>UHR Feature to Overcome PSD Limitations: Distributed-Tone Resource Units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832009"/>
              </p:ext>
            </p:extLst>
          </p:nvPr>
        </p:nvGraphicFramePr>
        <p:xfrm>
          <a:off x="1066800" y="2792846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44FC7-A557-4324-A13E-4EE5C1D4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37896"/>
            <a:ext cx="8382000" cy="709904"/>
          </a:xfrm>
        </p:spPr>
        <p:txBody>
          <a:bodyPr/>
          <a:lstStyle/>
          <a:p>
            <a:r>
              <a:rPr lang="en-US" dirty="0"/>
              <a:t>Regulations Put Limitations on Power Spectral Density (PSD) in Sub-7GHz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8AE41-0E2F-43CE-912A-C15E33B3E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657600"/>
          </a:xfrm>
        </p:spPr>
        <p:txBody>
          <a:bodyPr/>
          <a:lstStyle/>
          <a:p>
            <a:r>
              <a:rPr lang="en-US" dirty="0"/>
              <a:t>In 6GHz bands, PSD limitations are tougher. For a non-AP STA in LPI bands, the PSD limitation is -1dBm/</a:t>
            </a:r>
            <a:r>
              <a:rPr lang="en-US" dirty="0" err="1"/>
              <a:t>MHz.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For a 52-tone RU, the maximum TX power now is only about 6dBm.</a:t>
            </a:r>
          </a:p>
          <a:p>
            <a:r>
              <a:rPr lang="en-US" dirty="0"/>
              <a:t>In different regions, regulations also put different limitations on 2.4GHz and 5GHz bands.</a:t>
            </a:r>
          </a:p>
          <a:p>
            <a:pPr lvl="1"/>
            <a:r>
              <a:rPr lang="en-US" dirty="0"/>
              <a:t>For example, 10dBm/MHz PSD limitations are put on 2.4GHz bands in EU/China/ Japan/Korea. </a:t>
            </a:r>
          </a:p>
          <a:p>
            <a:pPr lvl="2"/>
            <a:r>
              <a:rPr lang="en-US" dirty="0"/>
              <a:t>Note that for a 52-tone RU, the maximum TX power is about 17dBm.</a:t>
            </a:r>
          </a:p>
          <a:p>
            <a:pPr lvl="1"/>
            <a:r>
              <a:rPr lang="en-US" dirty="0"/>
              <a:t>Even in 5GHz bands, we can boost transmit power if we can walk around the PSD limitations. </a:t>
            </a:r>
          </a:p>
          <a:p>
            <a:pPr lvl="2"/>
            <a:r>
              <a:rPr lang="en-US" dirty="0"/>
              <a:t>For a 52-tone RU, the maximum TX power now is about 24dBm which is still 6dB away from the maximum allowed EIRP 30dBm.</a:t>
            </a:r>
          </a:p>
          <a:p>
            <a:r>
              <a:rPr lang="en-US" dirty="0">
                <a:solidFill>
                  <a:srgbClr val="0070C0"/>
                </a:solidFill>
              </a:rPr>
              <a:t>If we can overcome the PSD limitations, we can enhance the transmit power and therefore enhance the spectrum efficiency or extend the range.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13D949-F13A-4C2C-834E-B3027A26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906D6-61BE-4608-AB37-E721B1B5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41090A-085D-4262-AC49-8A7C4A460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3870027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81062" y="903455"/>
            <a:ext cx="7958138" cy="443322"/>
          </a:xfrm>
        </p:spPr>
        <p:txBody>
          <a:bodyPr>
            <a:noAutofit/>
          </a:bodyPr>
          <a:lstStyle/>
          <a:p>
            <a:r>
              <a:rPr lang="en-US" sz="2400" dirty="0"/>
              <a:t>Regulations on Power Spectral Density (PSD) in Sub-7GHz</a:t>
            </a:r>
            <a:endParaRPr lang="zh-TW" alt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93591"/>
              </p:ext>
            </p:extLst>
          </p:nvPr>
        </p:nvGraphicFramePr>
        <p:xfrm>
          <a:off x="2819400" y="1608522"/>
          <a:ext cx="6172199" cy="2424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5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4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3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4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0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7567"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 GHz Power Spectral Density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Country / Geo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5.15 - 5.25 GHz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5.25 - 5.35 GHz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5.47 - 5.65 GHz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5.65 - 5.725 GHz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5.725 - 5.85 GHz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Unit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</a:rPr>
                        <a:t>Conductor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11 (17 AP)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dBm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/ MHz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EIRP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17 (24 AP)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dBm</a:t>
                      </a:r>
                      <a:r>
                        <a:rPr lang="en-US" sz="1100" dirty="0">
                          <a:effectLst/>
                        </a:rPr>
                        <a:t> / MHz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192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Power Limit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Conductor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dBm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9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EIRP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dBm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58948" marR="58948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0A403EE7-5F16-4A85-8D0C-7759D45E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321" y="4292767"/>
            <a:ext cx="6324600" cy="2082399"/>
          </a:xfrm>
          <a:prstGeom prst="rect">
            <a:avLst/>
          </a:prstGeom>
        </p:spPr>
      </p:pic>
      <p:pic>
        <p:nvPicPr>
          <p:cNvPr id="10" name="圖片 2">
            <a:extLst>
              <a:ext uri="{FF2B5EF4-FFF2-40B4-BE49-F238E27FC236}">
                <a16:creationId xmlns:a16="http://schemas.microsoft.com/office/drawing/2014/main" id="{03B2D320-2F39-4D92-819B-C7304763B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28" y="1608522"/>
            <a:ext cx="2238472" cy="2107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A17B4CB-B93F-435C-9528-DB79784C6C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275041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24A1-74E1-46F9-B25B-D8571F607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5435"/>
            <a:ext cx="7239000" cy="609600"/>
          </a:xfrm>
        </p:spPr>
        <p:txBody>
          <a:bodyPr/>
          <a:lstStyle/>
          <a:p>
            <a:r>
              <a:rPr lang="en-US" dirty="0"/>
              <a:t>Distributed-Tone Resource Units (</a:t>
            </a:r>
            <a:r>
              <a:rPr lang="en-US" dirty="0" err="1"/>
              <a:t>dRU</a:t>
            </a:r>
            <a:r>
              <a:rPr lang="en-US" dirty="0"/>
              <a:t>) Come to Rescue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BB0CF-D568-406D-A1DE-1E7B13FA7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dirty="0"/>
              <a:t>Note that the PSD limitations are defined by per MHz and for each STA. If we distribute tones of a small-size RU over a wide bandwidth, then the tones for each STA become non-contiguous and therefore each tone can be transmitted with higher power.  </a:t>
            </a:r>
          </a:p>
          <a:p>
            <a:r>
              <a:rPr lang="en-US" dirty="0"/>
              <a:t>For convenience, we call the RUs defined in 11ax and 11be with contiguous tones as regular RUs (</a:t>
            </a:r>
            <a:r>
              <a:rPr lang="en-US" dirty="0" err="1"/>
              <a:t>rRU</a:t>
            </a:r>
            <a:r>
              <a:rPr lang="en-US" dirty="0"/>
              <a:t>) and call the RUs with distributed tones as distributed tones RU (</a:t>
            </a:r>
            <a:r>
              <a:rPr lang="en-US" dirty="0" err="1"/>
              <a:t>dRU</a:t>
            </a:r>
            <a:r>
              <a:rPr lang="en-US" dirty="0"/>
              <a:t>). </a:t>
            </a:r>
          </a:p>
          <a:p>
            <a:r>
              <a:rPr lang="en-US" dirty="0"/>
              <a:t>For a STA transmits </a:t>
            </a:r>
            <a:r>
              <a:rPr lang="en-US" dirty="0" err="1"/>
              <a:t>dRU</a:t>
            </a:r>
            <a:r>
              <a:rPr lang="en-US" dirty="0"/>
              <a:t>, it can transmit much higher power compared to </a:t>
            </a:r>
            <a:r>
              <a:rPr lang="en-US" dirty="0" err="1"/>
              <a:t>rRU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example, for a 52-tone </a:t>
            </a:r>
            <a:r>
              <a:rPr lang="en-US" dirty="0" err="1"/>
              <a:t>dRU</a:t>
            </a:r>
            <a:r>
              <a:rPr lang="en-US" dirty="0"/>
              <a:t> over 80MHz, there can be just one tone per </a:t>
            </a:r>
            <a:r>
              <a:rPr lang="en-US" dirty="0" err="1"/>
              <a:t>MHz.</a:t>
            </a:r>
            <a:r>
              <a:rPr lang="en-US" dirty="0"/>
              <a:t> But for a 52-tone </a:t>
            </a:r>
            <a:r>
              <a:rPr lang="en-US" dirty="0" err="1"/>
              <a:t>rRU</a:t>
            </a:r>
            <a:r>
              <a:rPr lang="en-US" dirty="0"/>
              <a:t>, there are about 13 tones per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With PSD limitations as -1dBm/MHz in 6GHz LPI bands, for 52-tone RU, using </a:t>
            </a:r>
            <a:r>
              <a:rPr lang="en-US" dirty="0" err="1"/>
              <a:t>dRU</a:t>
            </a:r>
            <a:r>
              <a:rPr lang="en-US" dirty="0"/>
              <a:t> can boost transmit power by 11dB! </a:t>
            </a:r>
          </a:p>
          <a:p>
            <a:pPr lvl="1"/>
            <a:r>
              <a:rPr lang="en-US" dirty="0"/>
              <a:t>This significant transmit power boost can enable higher MCSs or reach longer range.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CB581-4822-4E08-8FB4-7511A7DA8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A9B2E-AC94-4CC6-98BA-61375DF5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31E599B-48FE-46E3-B098-37F4F22F2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227704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3C43B-9EAE-485B-A61C-78441694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62000"/>
            <a:ext cx="7162800" cy="685800"/>
          </a:xfrm>
        </p:spPr>
        <p:txBody>
          <a:bodyPr/>
          <a:lstStyle/>
          <a:p>
            <a:r>
              <a:rPr lang="en-US" dirty="0"/>
              <a:t>Distributed-Tone Resource Units (</a:t>
            </a:r>
            <a:r>
              <a:rPr lang="en-US" dirty="0" err="1"/>
              <a:t>dRU</a:t>
            </a:r>
            <a:r>
              <a:rPr lang="en-US" dirty="0"/>
              <a:t>) in UL-OFDMA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D1B3B-E803-4C75-9CA1-5522298E2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19200"/>
          </a:xfrm>
        </p:spPr>
        <p:txBody>
          <a:bodyPr/>
          <a:lstStyle/>
          <a:p>
            <a:r>
              <a:rPr lang="en-US" dirty="0" err="1"/>
              <a:t>dRU</a:t>
            </a:r>
            <a:r>
              <a:rPr lang="en-US" dirty="0"/>
              <a:t> is particularly useful in UL-OFDMA. </a:t>
            </a:r>
          </a:p>
          <a:p>
            <a:pPr lvl="1"/>
            <a:r>
              <a:rPr lang="en-US" dirty="0"/>
              <a:t>As shown in the following figure, STA1, STA2 and STA3 can all boost its transmit power by using </a:t>
            </a:r>
            <a:r>
              <a:rPr lang="en-US" dirty="0" err="1"/>
              <a:t>dRU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Compared to using same size </a:t>
            </a:r>
            <a:r>
              <a:rPr lang="en-US" dirty="0" err="1"/>
              <a:t>rRU</a:t>
            </a:r>
            <a:r>
              <a:rPr lang="en-US" dirty="0"/>
              <a:t>, all the tones get higher transmit power and therefore overall spectrum efficiency is enhanced significantly.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3E5A4-C744-4444-B45C-50CDB6B6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6183C4-1251-478D-9FF7-FE3CDC7C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8E6D4B-CE02-4238-A868-449D296CC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169" y="3352800"/>
            <a:ext cx="6686550" cy="2988160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2DA54D7-D822-4E25-B64F-ACE2A5675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377248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B36DB-7014-4E29-8A4F-6720179F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Boost of </a:t>
            </a:r>
            <a:r>
              <a:rPr lang="en-US" dirty="0" err="1"/>
              <a:t>dRUs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EAF2E-1A8B-460C-B77E-EA872A156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62100"/>
            <a:ext cx="7772400" cy="1866900"/>
          </a:xfrm>
        </p:spPr>
        <p:txBody>
          <a:bodyPr/>
          <a:lstStyle/>
          <a:p>
            <a:r>
              <a:rPr lang="en-US" dirty="0"/>
              <a:t>To maximize the power boost, the tones in one </a:t>
            </a:r>
            <a:r>
              <a:rPr lang="en-US" dirty="0" err="1"/>
              <a:t>dRU</a:t>
            </a:r>
            <a:r>
              <a:rPr lang="en-US" dirty="0"/>
              <a:t> should be spread out as large as possible (the optimal solution is 1 tone/MHz). </a:t>
            </a:r>
          </a:p>
          <a:p>
            <a:r>
              <a:rPr lang="en-US" dirty="0" err="1"/>
              <a:t>dRU</a:t>
            </a:r>
            <a:r>
              <a:rPr lang="en-US" dirty="0"/>
              <a:t> size should be kept same as </a:t>
            </a:r>
            <a:r>
              <a:rPr lang="en-US" dirty="0" err="1"/>
              <a:t>rRU</a:t>
            </a:r>
            <a:r>
              <a:rPr lang="en-US" dirty="0"/>
              <a:t> size to avoid extra complexity.</a:t>
            </a:r>
          </a:p>
          <a:p>
            <a:r>
              <a:rPr lang="en-US" dirty="0"/>
              <a:t>The following table shows the achievable power boost for different </a:t>
            </a:r>
            <a:r>
              <a:rPr lang="en-US" dirty="0" err="1"/>
              <a:t>dRUs</a:t>
            </a:r>
            <a:r>
              <a:rPr lang="en-US" dirty="0"/>
              <a:t> distributed on different bandwidths.</a:t>
            </a:r>
          </a:p>
          <a:p>
            <a:pPr lvl="1"/>
            <a:r>
              <a:rPr lang="en-US" dirty="0"/>
              <a:t>We use 6GHz LPI as an example. We can also get power boost in 2.4GHz and 5GHz in different regions.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79E8B-4E11-42E7-BF8E-E6E743BD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CDC9F2-5DBB-47D2-AD92-8753DCB4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FF4C115-FC4E-4B7B-85E1-014E73A5E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376759"/>
              </p:ext>
            </p:extLst>
          </p:nvPr>
        </p:nvGraphicFramePr>
        <p:xfrm>
          <a:off x="933255" y="3962400"/>
          <a:ext cx="7620001" cy="2134476"/>
        </p:xfrm>
        <a:graphic>
          <a:graphicData uri="http://schemas.openxmlformats.org/drawingml/2006/table">
            <a:tbl>
              <a:tblPr/>
              <a:tblGrid>
                <a:gridCol w="1103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819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649">
                <a:tc gridSpan="4">
                  <a:txBody>
                    <a:bodyPr/>
                    <a:lstStyle/>
                    <a:p>
                      <a:pPr marL="0" indent="0" algn="ctr" fontAlgn="b">
                        <a:buFont typeface="Wingdings" panose="05000000000000000000" pitchFamily="2" charset="2"/>
                        <a:buNone/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dRU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Power Boost Compared to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rRU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 6GHz LPI bands</a:t>
                      </a:r>
                    </a:p>
                  </a:txBody>
                  <a:tcPr marL="6745" marR="6745" marT="67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45" marR="6745" marT="6745" marB="0" anchor="b">
                    <a:lnL w="12700" cmpd="sng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45" marR="6745" marT="67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BW20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BW40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BW80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Power Boost (dB)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Power Boost (dB)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Power Boost (dB)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RU26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8.13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RU52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6.37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8.13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RU106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3.56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6.37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8.13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RU242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B050"/>
                          </a:solidFill>
                          <a:latin typeface="Calibri"/>
                        </a:rPr>
                        <a:t>na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2.69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5.12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RU484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B050"/>
                          </a:solidFill>
                          <a:latin typeface="Calibri"/>
                        </a:rPr>
                        <a:t>na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err="1">
                          <a:solidFill>
                            <a:srgbClr val="00B050"/>
                          </a:solidFill>
                          <a:latin typeface="Calibri"/>
                        </a:rPr>
                        <a:t>na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2.69</a:t>
                      </a:r>
                    </a:p>
                  </a:txBody>
                  <a:tcPr marL="6745" marR="6745" marT="67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3FE3294-CEE8-4A29-B921-573CF1F86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1258768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D23DA-2E52-4589-AAB1-704A3FD16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8A2F3-1811-44DE-9EDB-5933CD90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8825DE-DD1D-4FD2-9013-62BABA0BB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Power Boost of </a:t>
            </a:r>
            <a:r>
              <a:rPr lang="en-US" dirty="0" err="1"/>
              <a:t>dRUs</a:t>
            </a:r>
            <a:r>
              <a:rPr lang="en-US" dirty="0"/>
              <a:t> (</a:t>
            </a:r>
            <a:r>
              <a:rPr lang="en-US" dirty="0" err="1"/>
              <a:t>cont’s</a:t>
            </a:r>
            <a:r>
              <a:rPr lang="en-US" dirty="0"/>
              <a:t>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99DFB3F-95E9-446F-AC92-E2B0AFC17FD4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xfrm>
            <a:off x="771525" y="14478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We can see that </a:t>
            </a:r>
            <a:r>
              <a:rPr lang="en-US" dirty="0" err="1"/>
              <a:t>dRU</a:t>
            </a:r>
            <a:r>
              <a:rPr lang="en-US" dirty="0"/>
              <a:t> can overcome the PSD limitations and bring significant gain.</a:t>
            </a:r>
          </a:p>
          <a:p>
            <a:pPr lvl="1"/>
            <a:r>
              <a:rPr lang="en-US" dirty="0"/>
              <a:t>For example, for an 80MHz UL-OFDMA transmission with 8 users, each user using 106-tone </a:t>
            </a:r>
            <a:r>
              <a:rPr lang="en-US" dirty="0" err="1"/>
              <a:t>dRUs</a:t>
            </a:r>
            <a:r>
              <a:rPr lang="en-US" dirty="0"/>
              <a:t>, compared each user using 106-tone </a:t>
            </a:r>
            <a:r>
              <a:rPr lang="en-US" dirty="0" err="1"/>
              <a:t>rRU</a:t>
            </a:r>
            <a:r>
              <a:rPr lang="en-US" dirty="0"/>
              <a:t>, the overall performance can be improved by 8.13dB. </a:t>
            </a:r>
            <a:endParaRPr lang="en-US" kern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D450313-3D5C-4A32-856B-B97F789D7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333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61481" y="16002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We pointed out the regulated PSD limitations in sub-7GHz and those PSD limitations reduce the transmit power.</a:t>
            </a:r>
          </a:p>
          <a:p>
            <a:r>
              <a:rPr lang="en-US" dirty="0"/>
              <a:t>We introduced the concept and idea of </a:t>
            </a:r>
            <a:r>
              <a:rPr lang="en-US" altLang="zh-TW" dirty="0"/>
              <a:t>Distributed-Tone Resource Units (</a:t>
            </a:r>
            <a:r>
              <a:rPr lang="en-US" altLang="zh-TW" dirty="0" err="1"/>
              <a:t>dRU</a:t>
            </a:r>
            <a:r>
              <a:rPr lang="en-US" altLang="zh-TW" dirty="0"/>
              <a:t>) to overcome the </a:t>
            </a:r>
            <a:r>
              <a:rPr lang="en-US" dirty="0"/>
              <a:t>regulated PSD limitations.</a:t>
            </a:r>
          </a:p>
          <a:p>
            <a:r>
              <a:rPr lang="en-US" dirty="0"/>
              <a:t>We showed the </a:t>
            </a:r>
            <a:r>
              <a:rPr lang="en-US" dirty="0" err="1"/>
              <a:t>dRU</a:t>
            </a:r>
            <a:r>
              <a:rPr lang="en-US" dirty="0"/>
              <a:t> can significantly boost transmit power in UL-OFDMA.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811375-9552-47FF-81A2-86EED9CA1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79787-8F4E-41EE-9CEF-F190173C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48E10-9290-476F-8F7A-44762CAE5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Distributed-Tone Resource Units (</a:t>
            </a:r>
            <a:r>
              <a:rPr lang="en-US" dirty="0" err="1"/>
              <a:t>dRU</a:t>
            </a:r>
            <a:r>
              <a:rPr lang="en-US" dirty="0"/>
              <a:t>) should be </a:t>
            </a:r>
            <a:r>
              <a:rPr lang="en-US" altLang="zh-CN" dirty="0"/>
              <a:t>considered </a:t>
            </a:r>
            <a:r>
              <a:rPr lang="en-US" dirty="0"/>
              <a:t>as a feature for the UHR?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E6EFB-8570-4432-ABF6-4A62F981F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685DC-E679-439C-8878-33FE28D3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36F4683-1FC5-42D7-A29C-DCCCB12EB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Jan. 2023</a:t>
            </a:r>
          </a:p>
        </p:txBody>
      </p:sp>
    </p:spTree>
    <p:extLst>
      <p:ext uri="{BB962C8B-B14F-4D97-AF65-F5344CB8AC3E}">
        <p14:creationId xmlns:p14="http://schemas.microsoft.com/office/powerpoint/2010/main" val="24820988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102373</TotalTime>
  <Words>907</Words>
  <Application>Microsoft Office PowerPoint</Application>
  <PresentationFormat>On-screen Show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Wingdings</vt:lpstr>
      <vt:lpstr>802-11-Submission</vt:lpstr>
      <vt:lpstr>UHR Feature to Overcome PSD Limitations: Distributed-Tone Resource Units</vt:lpstr>
      <vt:lpstr>Regulations Put Limitations on Power Spectral Density (PSD) in Sub-7GHz</vt:lpstr>
      <vt:lpstr>Regulations on Power Spectral Density (PSD) in Sub-7GHz</vt:lpstr>
      <vt:lpstr>Distributed-Tone Resource Units (dRU) Come to Rescue</vt:lpstr>
      <vt:lpstr>Distributed-Tone Resource Units (dRU) in UL-OFDMA</vt:lpstr>
      <vt:lpstr>Power Boost of dRUs</vt:lpstr>
      <vt:lpstr>Power Boost of dRUs (cont’s)</vt:lpstr>
      <vt:lpstr>Summary</vt:lpstr>
      <vt:lpstr>Straw Poll #1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479</cp:revision>
  <cp:lastPrinted>1998-02-10T13:28:06Z</cp:lastPrinted>
  <dcterms:created xsi:type="dcterms:W3CDTF">2007-05-21T21:00:37Z</dcterms:created>
  <dcterms:modified xsi:type="dcterms:W3CDTF">2023-01-10T18:33:15Z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