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252EAB-6B90-4F3C-9EFE-B9B57F7CD980}">
  <a:tblStyle styleId="{BD252EAB-6B90-4F3C-9EFE-B9B57F7CD98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72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391319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33347d482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18" name="Google Shape;118;g533347d482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19" name="Google Shape;119;g533347d482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0" name="Google Shape;120;g533347d482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533347d482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g533347d482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0706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c914d9fa49_0_20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8" name="Google Shape;188;g1c914d9fa49_0_20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56491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1c914d9fa49_0_2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5" name="Google Shape;195;g1c914d9fa49_0_2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30936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1c914d9fa49_0_2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2" name="Google Shape;202;g1c914d9fa49_0_2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3388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1c914d9fa49_0_22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9" name="Google Shape;209;g1c914d9fa49_0_2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30582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c914d9fa49_0_23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6" name="Google Shape;216;g1c914d9fa49_0_2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72177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533347d482_2_198: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g533347d482_2_19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2584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533347d482_2_94:notes"/>
          <p:cNvSpPr txBox="1">
            <a:spLocks noGrp="1"/>
          </p:cNvSpPr>
          <p:nvPr>
            <p:ph type="body" idx="1"/>
          </p:nvPr>
        </p:nvSpPr>
        <p:spPr>
          <a:xfrm>
            <a:off x="913332" y="4342523"/>
            <a:ext cx="5031336" cy="411743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g533347d482_2_94: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855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c914d9fa49_0_15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9" name="Google Shape;139;g1c914d9fa49_0_1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2178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c914d9fa49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c914d9fa49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38154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53" name="Google Shape;153;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6344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c914d9fa49_0_17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0" name="Google Shape;160;g1c914d9fa49_0_1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28135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c914d9fa49_0_18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7" name="Google Shape;167;g1c914d9fa49_0_1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09749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c914d9fa49_0_19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74" name="Google Shape;174;g1c914d9fa49_0_19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97906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c914d9fa49_0_20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81" name="Google Shape;181;g1c914d9fa49_0_20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18189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2" name="Google Shape;62;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3"/>
        <p:cNvGrpSpPr/>
        <p:nvPr/>
      </p:nvGrpSpPr>
      <p:grpSpPr>
        <a:xfrm>
          <a:off x="0" y="0"/>
          <a:ext cx="0" cy="0"/>
          <a:chOff x="0" y="0"/>
          <a:chExt cx="0" cy="0"/>
        </a:xfrm>
      </p:grpSpPr>
      <p:sp>
        <p:nvSpPr>
          <p:cNvPr id="64" name="Google Shape;64;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5" name="Google Shape;65;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6" name="Google Shape;66;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1" name="Google Shape;71;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5" name="Google Shape;75;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6" name="Google Shape;76;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9"/>
        <p:cNvGrpSpPr/>
        <p:nvPr/>
      </p:nvGrpSpPr>
      <p:grpSpPr>
        <a:xfrm>
          <a:off x="0" y="0"/>
          <a:ext cx="0" cy="0"/>
          <a:chOff x="0" y="0"/>
          <a:chExt cx="0" cy="0"/>
        </a:xfrm>
      </p:grpSpPr>
      <p:sp>
        <p:nvSpPr>
          <p:cNvPr id="80" name="Google Shape;80;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2" name="Google Shape;82;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3" name="Google Shape;83;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4" name="Google Shape;84;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5" name="Google Shape;85;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9" name="Google Shape;89;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1"/>
        <p:cNvGrpSpPr/>
        <p:nvPr/>
      </p:nvGrpSpPr>
      <p:grpSpPr>
        <a:xfrm>
          <a:off x="0" y="0"/>
          <a:ext cx="0" cy="0"/>
          <a:chOff x="0" y="0"/>
          <a:chExt cx="0" cy="0"/>
        </a:xfrm>
      </p:grpSpPr>
      <p:sp>
        <p:nvSpPr>
          <p:cNvPr id="92" name="Google Shape;92;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97" name="Google Shape;97;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98" name="Google Shape;98;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 name="Google Shape;102;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3" name="Google Shape;103;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4" name="Google Shape;104;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6"/>
        <p:cNvGrpSpPr/>
        <p:nvPr/>
      </p:nvGrpSpPr>
      <p:grpSpPr>
        <a:xfrm>
          <a:off x="0" y="0"/>
          <a:ext cx="0" cy="0"/>
          <a:chOff x="0" y="0"/>
          <a:chExt cx="0" cy="0"/>
        </a:xfrm>
      </p:grpSpPr>
      <p:sp>
        <p:nvSpPr>
          <p:cNvPr id="107" name="Google Shape;107;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8" name="Google Shape;108;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9" name="Google Shape;109;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1"/>
        <p:cNvGrpSpPr/>
        <p:nvPr/>
      </p:nvGrpSpPr>
      <p:grpSpPr>
        <a:xfrm>
          <a:off x="0" y="0"/>
          <a:ext cx="0" cy="0"/>
          <a:chOff x="0" y="0"/>
          <a:chExt cx="0" cy="0"/>
        </a:xfrm>
      </p:grpSpPr>
      <p:sp>
        <p:nvSpPr>
          <p:cNvPr id="112" name="Google Shape;112;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3" name="Google Shape;113;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4" name="Google Shape;114;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dirty="0">
                <a:solidFill>
                  <a:schemeClr val="dk1"/>
                </a:solidFill>
                <a:latin typeface="Times New Roman"/>
                <a:ea typeface="Times New Roman"/>
                <a:cs typeface="Times New Roman"/>
                <a:sym typeface="Times New Roman"/>
              </a:rPr>
              <a:t>doc.: IEEE </a:t>
            </a:r>
            <a:r>
              <a:rPr lang="en" sz="1800" b="1" i="0" u="none" strike="noStrike" cap="none" dirty="0" smtClean="0">
                <a:solidFill>
                  <a:schemeClr val="dk1"/>
                </a:solidFill>
                <a:latin typeface="Times New Roman"/>
                <a:ea typeface="Times New Roman"/>
                <a:cs typeface="Times New Roman"/>
                <a:sym typeface="Times New Roman"/>
              </a:rPr>
              <a:t>802.11-2</a:t>
            </a:r>
            <a:r>
              <a:rPr lang="en" sz="1800" b="1" dirty="0" smtClean="0">
                <a:solidFill>
                  <a:schemeClr val="dk1"/>
                </a:solidFill>
                <a:latin typeface="Times New Roman"/>
                <a:ea typeface="Times New Roman"/>
                <a:cs typeface="Times New Roman"/>
                <a:sym typeface="Times New Roman"/>
              </a:rPr>
              <a:t>3</a:t>
            </a:r>
            <a:r>
              <a:rPr lang="en" sz="1800" b="1" i="0" u="none" strike="noStrike" cap="none" dirty="0" smtClean="0">
                <a:solidFill>
                  <a:schemeClr val="dk1"/>
                </a:solidFill>
                <a:latin typeface="Times New Roman"/>
                <a:ea typeface="Times New Roman"/>
                <a:cs typeface="Times New Roman"/>
                <a:sym typeface="Times New Roman"/>
              </a:rPr>
              <a:t>/</a:t>
            </a:r>
            <a:r>
              <a:rPr lang="en" sz="1800" b="1" dirty="0" smtClean="0">
                <a:solidFill>
                  <a:schemeClr val="dk1"/>
                </a:solidFill>
                <a:latin typeface="Times New Roman"/>
                <a:ea typeface="Times New Roman"/>
                <a:cs typeface="Times New Roman"/>
                <a:sym typeface="Times New Roman"/>
              </a:rPr>
              <a:t>0034</a:t>
            </a:r>
            <a:r>
              <a:rPr lang="en" sz="1800" b="1" i="0" u="none" strike="noStrike" cap="none" dirty="0" smtClean="0">
                <a:solidFill>
                  <a:schemeClr val="dk1"/>
                </a:solidFill>
                <a:latin typeface="Times New Roman"/>
                <a:ea typeface="Times New Roman"/>
                <a:cs typeface="Times New Roman"/>
                <a:sym typeface="Times New Roman"/>
              </a:rPr>
              <a:t>r</a:t>
            </a:r>
            <a:r>
              <a:rPr lang="en" sz="1800" b="1" i="0" u="none" strike="noStrike" cap="none" dirty="0">
                <a:solidFill>
                  <a:schemeClr val="dk1"/>
                </a:solidFill>
                <a:latin typeface="Times New Roman"/>
                <a:ea typeface="Times New Roman"/>
                <a:cs typeface="Times New Roman"/>
                <a:sym typeface="Times New Roman"/>
              </a:rPr>
              <a:t>1</a:t>
            </a:r>
            <a:endParaRPr sz="1800" b="1" i="0" u="none" strike="noStrike" cap="none" dirty="0">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5" name="Google Shape;125;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Non-Primary Channel Utilization</a:t>
            </a:r>
            <a:endParaRPr/>
          </a:p>
        </p:txBody>
      </p:sp>
      <p:sp>
        <p:nvSpPr>
          <p:cNvPr id="126" name="Google Shape;126;p25"/>
          <p:cNvSpPr txBox="1">
            <a:spLocks noGrp="1"/>
          </p:cNvSpPr>
          <p:nvPr>
            <p:ph type="body" idx="1"/>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a:t>Date:</a:t>
            </a:r>
            <a:r>
              <a:rPr lang="en" sz="2000" b="0"/>
              <a:t> 2023-01-09</a:t>
            </a:r>
            <a:endParaRPr sz="2000" b="0"/>
          </a:p>
        </p:txBody>
      </p:sp>
      <p:sp>
        <p:nvSpPr>
          <p:cNvPr id="127" name="Google Shape;127;p25"/>
          <p:cNvSpPr txBox="1">
            <a:spLocks noGrp="1"/>
          </p:cNvSpPr>
          <p:nvPr>
            <p:ph type="dt" idx="4294967295"/>
          </p:nvPr>
        </p:nvSpPr>
        <p:spPr>
          <a:xfrm>
            <a:off x="696925" y="249450"/>
            <a:ext cx="16332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dirty="0" smtClean="0"/>
              <a:t>February </a:t>
            </a:r>
            <a:r>
              <a:rPr lang="en" dirty="0"/>
              <a:t>2023</a:t>
            </a:r>
            <a:endParaRPr dirty="0"/>
          </a:p>
        </p:txBody>
      </p:sp>
      <p:sp>
        <p:nvSpPr>
          <p:cNvPr id="128" name="Google Shape;128;p25"/>
          <p:cNvSpPr/>
          <p:nvPr/>
        </p:nvSpPr>
        <p:spPr>
          <a:xfrm>
            <a:off x="718260" y="2214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29" name="Google Shape;129;p25"/>
          <p:cNvGraphicFramePr/>
          <p:nvPr/>
        </p:nvGraphicFramePr>
        <p:xfrm>
          <a:off x="794460" y="2640923"/>
          <a:ext cx="6882700" cy="1309935"/>
        </p:xfrm>
        <a:graphic>
          <a:graphicData uri="http://schemas.openxmlformats.org/drawingml/2006/table">
            <a:tbl>
              <a:tblPr>
                <a:noFill/>
                <a:tableStyleId>{BD252EAB-6B90-4F3C-9EFE-B9B57F7CD980}</a:tableStyleId>
              </a:tblPr>
              <a:tblGrid>
                <a:gridCol w="1524450"/>
                <a:gridCol w="843400"/>
                <a:gridCol w="1629725"/>
                <a:gridCol w="609800"/>
                <a:gridCol w="2275325"/>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32600">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18325">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4"/>
          <p:cNvSpPr txBox="1">
            <a:spLocks noGrp="1"/>
          </p:cNvSpPr>
          <p:nvPr>
            <p:ph type="title"/>
          </p:nvPr>
        </p:nvSpPr>
        <p:spPr>
          <a:xfrm>
            <a:off x="4572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Proposed Operating Modes: Option 2 (1)  </a:t>
            </a:r>
            <a:endParaRPr sz="2800"/>
          </a:p>
        </p:txBody>
      </p:sp>
      <p:sp>
        <p:nvSpPr>
          <p:cNvPr id="191" name="Google Shape;191;p34"/>
          <p:cNvSpPr txBox="1">
            <a:spLocks noGrp="1"/>
          </p:cNvSpPr>
          <p:nvPr>
            <p:ph type="body" idx="1"/>
          </p:nvPr>
        </p:nvSpPr>
        <p:spPr>
          <a:xfrm>
            <a:off x="223100" y="840800"/>
            <a:ext cx="8562600" cy="39309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800"/>
              <a:buChar char="●"/>
            </a:pPr>
            <a:r>
              <a:rPr lang="en" sz="1800" b="0" dirty="0"/>
              <a:t>This type of operation is possible if the Receiver has capability Type 1 or 2 and the Transmitter has capability Type 1 or 2.</a:t>
            </a:r>
            <a:endParaRPr sz="1800" b="0" dirty="0"/>
          </a:p>
          <a:p>
            <a:pPr lvl="0" algn="just">
              <a:spcBef>
                <a:spcPts val="0"/>
              </a:spcBef>
              <a:buChar char="●"/>
            </a:pPr>
            <a:r>
              <a:rPr lang="en" sz="1800" b="0" dirty="0"/>
              <a:t>In this option, non-primary channel utilization is possible even if the receiver supports </a:t>
            </a:r>
            <a:r>
              <a:rPr lang="en" sz="1800" b="0" dirty="0"/>
              <a:t>preamble/packet detection on </a:t>
            </a:r>
            <a:r>
              <a:rPr lang="en" sz="1800" b="0" dirty="0"/>
              <a:t>only one channel at a time. In that case, the receiver which supports </a:t>
            </a:r>
            <a:r>
              <a:rPr lang="en" sz="1800" b="0" dirty="0"/>
              <a:t>preamble/packet detection on </a:t>
            </a:r>
            <a:r>
              <a:rPr lang="en" sz="1800" b="0" dirty="0"/>
              <a:t>one channel at a time, switches to the alternative channel after determining the relevance and duration of the OBSS occupancy of the primary channel.</a:t>
            </a:r>
            <a:endParaRPr sz="1800" b="0" dirty="0"/>
          </a:p>
          <a:p>
            <a:pPr marL="457200" lvl="0" indent="-342900" algn="just" rtl="0">
              <a:lnSpc>
                <a:spcPct val="100000"/>
              </a:lnSpc>
              <a:spcBef>
                <a:spcPts val="0"/>
              </a:spcBef>
              <a:spcAft>
                <a:spcPts val="0"/>
              </a:spcAft>
              <a:buSzPts val="1800"/>
              <a:buChar char="●"/>
            </a:pPr>
            <a:r>
              <a:rPr lang="en" sz="1800" b="0" dirty="0"/>
              <a:t>Transmitter and Receiver agree on an order of trying different channels for data exchange without there being any anchor channels: The order for example, is Set1, Set2, etc.</a:t>
            </a:r>
            <a:endParaRPr sz="1800" b="0" dirty="0"/>
          </a:p>
          <a:p>
            <a:pPr marL="457200" lvl="0" indent="-342900" algn="just" rtl="0">
              <a:lnSpc>
                <a:spcPct val="100000"/>
              </a:lnSpc>
              <a:spcBef>
                <a:spcPts val="0"/>
              </a:spcBef>
              <a:spcAft>
                <a:spcPts val="0"/>
              </a:spcAft>
              <a:buSzPts val="1800"/>
              <a:buChar char="●"/>
            </a:pPr>
            <a:r>
              <a:rPr lang="en" sz="1800" b="0" dirty="0"/>
              <a:t>Transmitter performs CCA on the first channel or set of channels in the sequence Set1, Set2, etc. This first set includes the primary 20MHz channel.</a:t>
            </a:r>
            <a:endParaRPr sz="1800" b="0" dirty="0"/>
          </a:p>
          <a:p>
            <a:pPr marL="457200" lvl="0" indent="-342900" algn="just" rtl="0">
              <a:lnSpc>
                <a:spcPct val="100000"/>
              </a:lnSpc>
              <a:spcBef>
                <a:spcPts val="0"/>
              </a:spcBef>
              <a:spcAft>
                <a:spcPts val="0"/>
              </a:spcAft>
              <a:buSzPts val="1800"/>
              <a:buChar char="●"/>
            </a:pPr>
            <a:r>
              <a:rPr lang="en" sz="1800" b="0" dirty="0"/>
              <a:t>If EDCA completes (i.e. the device wins channel access) on the primary and zero or more channels of Set1, it transmits on those channels.</a:t>
            </a:r>
            <a:endParaRPr sz="1800" b="0" dirty="0"/>
          </a:p>
          <a:p>
            <a:pPr marL="342900" lvl="0" indent="0" algn="just" rtl="0">
              <a:lnSpc>
                <a:spcPct val="100000"/>
              </a:lnSpc>
              <a:spcBef>
                <a:spcPts val="900"/>
              </a:spcBef>
              <a:spcAft>
                <a:spcPts val="0"/>
              </a:spcAft>
              <a:buNone/>
            </a:pPr>
            <a:endParaRPr sz="1200" b="0" dirty="0"/>
          </a:p>
          <a:p>
            <a:pPr marL="342900" lvl="0" indent="0" algn="just" rtl="0">
              <a:lnSpc>
                <a:spcPct val="100000"/>
              </a:lnSpc>
              <a:spcBef>
                <a:spcPts val="900"/>
              </a:spcBef>
              <a:spcAft>
                <a:spcPts val="0"/>
              </a:spcAft>
              <a:buNone/>
            </a:pPr>
            <a:endParaRPr sz="1200" b="0" dirty="0"/>
          </a:p>
        </p:txBody>
      </p:sp>
      <p:sp>
        <p:nvSpPr>
          <p:cNvPr id="192" name="Google Shape;192;p3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5"/>
          <p:cNvSpPr txBox="1">
            <a:spLocks noGrp="1"/>
          </p:cNvSpPr>
          <p:nvPr>
            <p:ph type="title"/>
          </p:nvPr>
        </p:nvSpPr>
        <p:spPr>
          <a:xfrm>
            <a:off x="4572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Proposed Operating Modes: Option 2 (2)  </a:t>
            </a:r>
            <a:endParaRPr sz="2800"/>
          </a:p>
        </p:txBody>
      </p:sp>
      <p:sp>
        <p:nvSpPr>
          <p:cNvPr id="198" name="Google Shape;198;p35"/>
          <p:cNvSpPr txBox="1">
            <a:spLocks noGrp="1"/>
          </p:cNvSpPr>
          <p:nvPr>
            <p:ph type="body" idx="1"/>
          </p:nvPr>
        </p:nvSpPr>
        <p:spPr>
          <a:xfrm>
            <a:off x="136325" y="840800"/>
            <a:ext cx="8936100" cy="3930900"/>
          </a:xfrm>
          <a:prstGeom prst="rect">
            <a:avLst/>
          </a:prstGeom>
          <a:noFill/>
          <a:ln>
            <a:noFill/>
          </a:ln>
        </p:spPr>
        <p:txBody>
          <a:bodyPr spcFirstLastPara="1" wrap="square" lIns="68575" tIns="68575" rIns="68575" bIns="68575" anchor="t" anchorCtr="0">
            <a:noAutofit/>
          </a:bodyPr>
          <a:lstStyle/>
          <a:p>
            <a:pPr marL="342900" lvl="0" indent="-342900" algn="just" rtl="0">
              <a:spcBef>
                <a:spcPts val="900"/>
              </a:spcBef>
              <a:spcAft>
                <a:spcPts val="0"/>
              </a:spcAft>
              <a:buSzPts val="1800"/>
              <a:buChar char="●"/>
            </a:pPr>
            <a:r>
              <a:rPr lang="en" sz="1800" b="0" dirty="0"/>
              <a:t>If no channel that corresponds to Set1 is available and the primary 20MHz channel is occupied by OBSS, the transmitter attempts to transmit on the second channel or set of channels Set2 only for the duration for which the primary 20MHz channel is busy.</a:t>
            </a:r>
            <a:endParaRPr sz="1800" b="0" dirty="0"/>
          </a:p>
          <a:p>
            <a:pPr marL="342900" lvl="0" indent="-342900" algn="just" rtl="0">
              <a:spcBef>
                <a:spcPts val="0"/>
              </a:spcBef>
              <a:spcAft>
                <a:spcPts val="0"/>
              </a:spcAft>
              <a:buSzPts val="1800"/>
              <a:buChar char="●"/>
            </a:pPr>
            <a:r>
              <a:rPr lang="en" sz="1800" b="0" dirty="0"/>
              <a:t>This continues till all channels are seen to be unavailable.</a:t>
            </a:r>
            <a:endParaRPr sz="1800" b="0" dirty="0"/>
          </a:p>
          <a:p>
            <a:pPr marL="342900" lvl="0" indent="-342900" algn="just" rtl="0">
              <a:spcBef>
                <a:spcPts val="0"/>
              </a:spcBef>
              <a:spcAft>
                <a:spcPts val="0"/>
              </a:spcAft>
              <a:buSzPts val="1800"/>
              <a:buChar char="●"/>
            </a:pPr>
            <a:r>
              <a:rPr lang="en" sz="1800" b="0" dirty="0"/>
              <a:t>The control returns to the first set Set1 once the duration determined by CCA (e.g. NAV or PPDU length) on the primary 20MHz channel expires.</a:t>
            </a:r>
            <a:endParaRPr sz="1800" b="0" dirty="0"/>
          </a:p>
          <a:p>
            <a:pPr marL="342900" lvl="0" indent="-342900" algn="just" rtl="0">
              <a:spcBef>
                <a:spcPts val="0"/>
              </a:spcBef>
              <a:spcAft>
                <a:spcPts val="0"/>
              </a:spcAft>
              <a:buSzPts val="1800"/>
              <a:buChar char="●"/>
            </a:pPr>
            <a:r>
              <a:rPr lang="en" sz="1800" b="0" dirty="0"/>
              <a:t>Upon returning to the primary 20MHz channel, Medium Synchronization process on primary need not be used if the return is before the expiry of the decoded OBSS duration</a:t>
            </a:r>
            <a:endParaRPr sz="1800" b="0" dirty="0"/>
          </a:p>
          <a:p>
            <a:pPr marL="342900" lvl="0" indent="0" algn="just" rtl="0">
              <a:lnSpc>
                <a:spcPct val="100000"/>
              </a:lnSpc>
              <a:spcBef>
                <a:spcPts val="900"/>
              </a:spcBef>
              <a:spcAft>
                <a:spcPts val="0"/>
              </a:spcAft>
              <a:buNone/>
            </a:pPr>
            <a:endParaRPr sz="1200" b="0" dirty="0"/>
          </a:p>
        </p:txBody>
      </p:sp>
      <p:sp>
        <p:nvSpPr>
          <p:cNvPr id="199" name="Google Shape;199;p3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4572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Proposed Operating Modes: Option 2 (3)  </a:t>
            </a:r>
            <a:endParaRPr sz="2800"/>
          </a:p>
        </p:txBody>
      </p:sp>
      <p:sp>
        <p:nvSpPr>
          <p:cNvPr id="205" name="Google Shape;205;p36"/>
          <p:cNvSpPr txBox="1">
            <a:spLocks noGrp="1"/>
          </p:cNvSpPr>
          <p:nvPr>
            <p:ph type="body" idx="1"/>
          </p:nvPr>
        </p:nvSpPr>
        <p:spPr>
          <a:xfrm>
            <a:off x="223100" y="840800"/>
            <a:ext cx="8463600" cy="3930900"/>
          </a:xfrm>
          <a:prstGeom prst="rect">
            <a:avLst/>
          </a:prstGeom>
          <a:noFill/>
          <a:ln>
            <a:noFill/>
          </a:ln>
        </p:spPr>
        <p:txBody>
          <a:bodyPr spcFirstLastPara="1" wrap="square" lIns="68575" tIns="68575" rIns="68575" bIns="68575" anchor="t" anchorCtr="0">
            <a:noAutofit/>
          </a:bodyPr>
          <a:lstStyle/>
          <a:p>
            <a:pPr marL="342900" lvl="0" indent="-342900" algn="just" rtl="0">
              <a:spcBef>
                <a:spcPts val="900"/>
              </a:spcBef>
              <a:spcAft>
                <a:spcPts val="0"/>
              </a:spcAft>
              <a:buSzPts val="1800"/>
              <a:buChar char="●"/>
            </a:pPr>
            <a:r>
              <a:rPr lang="en" sz="1800" b="0"/>
              <a:t>This option requires a common understanding between Transmitter and Receiver of the primary 20MHz channel being occupied by OBSS  and of any other channels being not available. Below are two ways to achieve it:</a:t>
            </a:r>
            <a:endParaRPr sz="1800" b="0"/>
          </a:p>
          <a:p>
            <a:pPr marL="742950" lvl="1" indent="-285750" algn="just" rtl="0">
              <a:spcBef>
                <a:spcPts val="0"/>
              </a:spcBef>
              <a:spcAft>
                <a:spcPts val="0"/>
              </a:spcAft>
              <a:buSzPts val="1800"/>
              <a:buChar char="○"/>
            </a:pPr>
            <a:r>
              <a:rPr lang="en" sz="1800" b="0"/>
              <a:t>Implicit: Transmitter and Receiver hope to see the same OBSS on the primary 20MHz channel</a:t>
            </a:r>
            <a:r>
              <a:rPr lang="en" sz="1800"/>
              <a:t> </a:t>
            </a:r>
            <a:r>
              <a:rPr lang="en" sz="1800" b="0"/>
              <a:t>and then move to the next set of channels There can be a threshold set on the signal strength from the OBSS to increase the probability that both transmitter and receiver see the OBSS. Similar process for determining whether other channels are busy/idle</a:t>
            </a:r>
            <a:endParaRPr sz="1800" b="0"/>
          </a:p>
          <a:p>
            <a:pPr marL="742950" lvl="1" indent="-285750" algn="just" rtl="0">
              <a:spcBef>
                <a:spcPts val="0"/>
              </a:spcBef>
              <a:spcAft>
                <a:spcPts val="0"/>
              </a:spcAft>
              <a:buSzPts val="1800"/>
              <a:buChar char="○"/>
            </a:pPr>
            <a:r>
              <a:rPr lang="en" sz="1800" b="0"/>
              <a:t>Explicit </a:t>
            </a:r>
            <a:endParaRPr sz="1800" b="0"/>
          </a:p>
          <a:p>
            <a:pPr marL="1085850" lvl="2" indent="-228600" algn="just" rtl="0">
              <a:spcBef>
                <a:spcPts val="0"/>
              </a:spcBef>
              <a:spcAft>
                <a:spcPts val="0"/>
              </a:spcAft>
              <a:buSzPts val="1800"/>
              <a:buChar char="■"/>
            </a:pPr>
            <a:r>
              <a:rPr lang="en" b="0"/>
              <a:t>If there is a control link, the transmitter can indicate on it that it has detected OBSS/or other busy activity and is moving on to the next set of channels</a:t>
            </a:r>
            <a:endParaRPr b="0"/>
          </a:p>
          <a:p>
            <a:pPr marL="1085850" lvl="2" indent="-228600" algn="just" rtl="0">
              <a:spcBef>
                <a:spcPts val="0"/>
              </a:spcBef>
              <a:spcAft>
                <a:spcPts val="0"/>
              </a:spcAft>
              <a:buSzPts val="1800"/>
              <a:buChar char="■"/>
            </a:pPr>
            <a:r>
              <a:rPr lang="en"/>
              <a:t>So</a:t>
            </a:r>
            <a:r>
              <a:rPr lang="en" b="0"/>
              <a:t>me OBSS include identification information within the preamble and/or MAC portion of the frame. This can be possible in a coordinated system.</a:t>
            </a:r>
            <a:endParaRPr b="0"/>
          </a:p>
          <a:p>
            <a:pPr marL="342900" lvl="0" indent="0" algn="just" rtl="0">
              <a:lnSpc>
                <a:spcPct val="100000"/>
              </a:lnSpc>
              <a:spcBef>
                <a:spcPts val="900"/>
              </a:spcBef>
              <a:spcAft>
                <a:spcPts val="0"/>
              </a:spcAft>
              <a:buNone/>
            </a:pPr>
            <a:endParaRPr sz="1200" b="0"/>
          </a:p>
          <a:p>
            <a:pPr marL="342900" lvl="0" indent="0" algn="just" rtl="0">
              <a:lnSpc>
                <a:spcPct val="100000"/>
              </a:lnSpc>
              <a:spcBef>
                <a:spcPts val="900"/>
              </a:spcBef>
              <a:spcAft>
                <a:spcPts val="0"/>
              </a:spcAft>
              <a:buNone/>
            </a:pPr>
            <a:endParaRPr sz="1200" b="0"/>
          </a:p>
        </p:txBody>
      </p:sp>
      <p:sp>
        <p:nvSpPr>
          <p:cNvPr id="206" name="Google Shape;206;p3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7"/>
          <p:cNvSpPr txBox="1">
            <a:spLocks noGrp="1"/>
          </p:cNvSpPr>
          <p:nvPr>
            <p:ph type="title"/>
          </p:nvPr>
        </p:nvSpPr>
        <p:spPr>
          <a:xfrm>
            <a:off x="6858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Regulations and Precedence</a:t>
            </a:r>
            <a:endParaRPr sz="2800"/>
          </a:p>
        </p:txBody>
      </p:sp>
      <p:sp>
        <p:nvSpPr>
          <p:cNvPr id="212" name="Google Shape;212;p37"/>
          <p:cNvSpPr txBox="1">
            <a:spLocks noGrp="1"/>
          </p:cNvSpPr>
          <p:nvPr>
            <p:ph type="body" idx="1"/>
          </p:nvPr>
        </p:nvSpPr>
        <p:spPr>
          <a:xfrm>
            <a:off x="731300" y="993200"/>
            <a:ext cx="7436400" cy="3930900"/>
          </a:xfrm>
          <a:prstGeom prst="rect">
            <a:avLst/>
          </a:prstGeom>
          <a:noFill/>
          <a:ln>
            <a:noFill/>
          </a:ln>
        </p:spPr>
        <p:txBody>
          <a:bodyPr spcFirstLastPara="1" wrap="square" lIns="68575" tIns="68575" rIns="68575" bIns="68575" anchor="t" anchorCtr="0">
            <a:noAutofit/>
          </a:bodyPr>
          <a:lstStyle/>
          <a:p>
            <a:pPr marL="342900" lvl="0" indent="-342900" algn="just" rtl="0">
              <a:spcBef>
                <a:spcPts val="900"/>
              </a:spcBef>
              <a:spcAft>
                <a:spcPts val="0"/>
              </a:spcAft>
              <a:buSzPts val="1800"/>
              <a:buChar char="●"/>
            </a:pPr>
            <a:r>
              <a:rPr lang="en" sz="1800" b="0" dirty="0"/>
              <a:t>The behavior described here is specified by the ETSI harmonized standard for 5 GHz (EN 301 893)</a:t>
            </a:r>
            <a:endParaRPr sz="1800" b="0" dirty="0"/>
          </a:p>
          <a:p>
            <a:pPr marL="342900" lvl="0" indent="-342900" algn="just" rtl="0">
              <a:spcBef>
                <a:spcPts val="0"/>
              </a:spcBef>
              <a:spcAft>
                <a:spcPts val="0"/>
              </a:spcAft>
              <a:buSzPts val="1800"/>
              <a:buChar char="●"/>
            </a:pPr>
            <a:r>
              <a:rPr lang="en" sz="1800" b="0" dirty="0"/>
              <a:t>The behavior is predicted to be copied into the ETSI rules for 6GHz</a:t>
            </a:r>
            <a:endParaRPr sz="1800" b="0" dirty="0"/>
          </a:p>
          <a:p>
            <a:pPr marL="342900" lvl="0" indent="-342900" algn="just" rtl="0">
              <a:spcBef>
                <a:spcPts val="0"/>
              </a:spcBef>
              <a:spcAft>
                <a:spcPts val="0"/>
              </a:spcAft>
              <a:buSzPts val="1800"/>
              <a:buChar char="●"/>
            </a:pPr>
            <a:r>
              <a:rPr lang="en" sz="1800" b="0" dirty="0"/>
              <a:t>Both options are supported by LAA and NR-U.</a:t>
            </a:r>
            <a:endParaRPr sz="1200" b="0" dirty="0"/>
          </a:p>
          <a:p>
            <a:pPr marL="342900" lvl="0" indent="0" algn="just" rtl="0">
              <a:lnSpc>
                <a:spcPct val="100000"/>
              </a:lnSpc>
              <a:spcBef>
                <a:spcPts val="900"/>
              </a:spcBef>
              <a:spcAft>
                <a:spcPts val="0"/>
              </a:spcAft>
              <a:buNone/>
            </a:pPr>
            <a:endParaRPr sz="1200" b="0" dirty="0"/>
          </a:p>
        </p:txBody>
      </p:sp>
      <p:sp>
        <p:nvSpPr>
          <p:cNvPr id="213" name="Google Shape;213;p3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13</a:t>
            </a:fld>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8"/>
          <p:cNvSpPr txBox="1">
            <a:spLocks noGrp="1"/>
          </p:cNvSpPr>
          <p:nvPr>
            <p:ph type="title"/>
          </p:nvPr>
        </p:nvSpPr>
        <p:spPr>
          <a:xfrm>
            <a:off x="609600" y="539000"/>
            <a:ext cx="80508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Conclusion</a:t>
            </a:r>
            <a:endParaRPr sz="2800"/>
          </a:p>
        </p:txBody>
      </p:sp>
      <p:sp>
        <p:nvSpPr>
          <p:cNvPr id="219" name="Google Shape;219;p38"/>
          <p:cNvSpPr txBox="1">
            <a:spLocks noGrp="1"/>
          </p:cNvSpPr>
          <p:nvPr>
            <p:ph type="body" idx="1"/>
          </p:nvPr>
        </p:nvSpPr>
        <p:spPr>
          <a:xfrm>
            <a:off x="731300" y="840800"/>
            <a:ext cx="7436400" cy="3930900"/>
          </a:xfrm>
          <a:prstGeom prst="rect">
            <a:avLst/>
          </a:prstGeom>
          <a:noFill/>
          <a:ln>
            <a:noFill/>
          </a:ln>
        </p:spPr>
        <p:txBody>
          <a:bodyPr spcFirstLastPara="1" wrap="square" lIns="68575" tIns="68575" rIns="68575" bIns="68575" anchor="t" anchorCtr="0">
            <a:noAutofit/>
          </a:bodyPr>
          <a:lstStyle/>
          <a:p>
            <a:pPr marL="342900" lvl="0" indent="-342900" algn="just" rtl="0">
              <a:spcBef>
                <a:spcPts val="900"/>
              </a:spcBef>
              <a:spcAft>
                <a:spcPts val="0"/>
              </a:spcAft>
              <a:buSzPts val="1800"/>
              <a:buChar char="●"/>
            </a:pPr>
            <a:r>
              <a:rPr lang="en" sz="1800" b="0"/>
              <a:t>This presentation discussed the need to eliminate a long standing limitation of 802.11 viz. its dependence on the availability of a single 20MHz primary channel for any transmission or reception to take place.</a:t>
            </a:r>
            <a:endParaRPr sz="1800" b="0"/>
          </a:p>
          <a:p>
            <a:pPr marL="342900" lvl="0" indent="-342900" algn="just" rtl="0">
              <a:spcBef>
                <a:spcPts val="0"/>
              </a:spcBef>
              <a:spcAft>
                <a:spcPts val="0"/>
              </a:spcAft>
              <a:buSzPts val="1800"/>
              <a:buChar char="●"/>
            </a:pPr>
            <a:r>
              <a:rPr lang="en" sz="1800" b="0"/>
              <a:t>Other technologies which have multi-channel (wideband) operation in the unlicensed spectrum, do not share this limitation</a:t>
            </a:r>
            <a:endParaRPr sz="1800" b="0"/>
          </a:p>
          <a:p>
            <a:pPr marL="342900" lvl="0" indent="-342900" algn="just" rtl="0">
              <a:spcBef>
                <a:spcPts val="0"/>
              </a:spcBef>
              <a:spcAft>
                <a:spcPts val="0"/>
              </a:spcAft>
              <a:buSzPts val="1800"/>
              <a:buChar char="●"/>
            </a:pPr>
            <a:r>
              <a:rPr lang="en" sz="1800" b="0"/>
              <a:t>We have proposed methods to realize utilization of non-primary channels even if the primary 20MHz is unavailable.</a:t>
            </a:r>
            <a:endParaRPr sz="1800" b="0"/>
          </a:p>
          <a:p>
            <a:pPr marL="342900" lvl="0" indent="-342900" algn="just" rtl="0">
              <a:spcBef>
                <a:spcPts val="0"/>
              </a:spcBef>
              <a:spcAft>
                <a:spcPts val="0"/>
              </a:spcAft>
              <a:buSzPts val="1800"/>
              <a:buChar char="●"/>
            </a:pPr>
            <a:r>
              <a:rPr lang="en" sz="1800" b="0"/>
              <a:t>The methods consider and are compatible with a wide range of capabilities for the transmitter/receiver and also coexistence with legacy devices.</a:t>
            </a:r>
            <a:endParaRPr sz="1800" b="0"/>
          </a:p>
          <a:p>
            <a:pPr marL="342900" lvl="0" indent="0" algn="just" rtl="0">
              <a:spcBef>
                <a:spcPts val="900"/>
              </a:spcBef>
              <a:spcAft>
                <a:spcPts val="0"/>
              </a:spcAft>
              <a:buNone/>
            </a:pPr>
            <a:endParaRPr sz="1200" b="0"/>
          </a:p>
          <a:p>
            <a:pPr marL="342900" lvl="0" indent="0" algn="just" rtl="0">
              <a:lnSpc>
                <a:spcPct val="100000"/>
              </a:lnSpc>
              <a:spcBef>
                <a:spcPts val="900"/>
              </a:spcBef>
              <a:spcAft>
                <a:spcPts val="0"/>
              </a:spcAft>
              <a:buNone/>
            </a:pPr>
            <a:endParaRPr sz="1200" b="0"/>
          </a:p>
        </p:txBody>
      </p:sp>
      <p:sp>
        <p:nvSpPr>
          <p:cNvPr id="220" name="Google Shape;220;p3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14</a:t>
            </a:fld>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9"/>
          <p:cNvSpPr txBox="1">
            <a:spLocks noGrp="1"/>
          </p:cNvSpPr>
          <p:nvPr>
            <p:ph type="body" idx="1"/>
          </p:nvPr>
        </p:nvSpPr>
        <p:spPr>
          <a:xfrm>
            <a:off x="684225" y="1314450"/>
            <a:ext cx="7772400" cy="32634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Do you support the following feature in UHR:</a:t>
            </a:r>
            <a:endParaRPr/>
          </a:p>
          <a:p>
            <a:pPr marL="742950" lvl="1" indent="-285750" algn="l" rtl="0">
              <a:spcBef>
                <a:spcPts val="400"/>
              </a:spcBef>
              <a:spcAft>
                <a:spcPts val="0"/>
              </a:spcAft>
              <a:buClr>
                <a:schemeClr val="dk1"/>
              </a:buClr>
              <a:buSzPts val="2000"/>
              <a:buFont typeface="Times New Roman"/>
              <a:buChar char="–"/>
            </a:pPr>
            <a:r>
              <a:rPr lang="en"/>
              <a:t>Non-primary transmission: The concept in which an AP that finds the primary channel to be busy under TBD conditions, can employ techniques to access and transmit on the idle non-primary channels under TBD conditions</a:t>
            </a:r>
            <a:endParaRPr/>
          </a:p>
          <a:p>
            <a:pPr marL="0" lvl="0" indent="0" algn="l" rtl="0">
              <a:spcBef>
                <a:spcPts val="480"/>
              </a:spcBef>
              <a:spcAft>
                <a:spcPts val="0"/>
              </a:spcAft>
              <a:buClr>
                <a:schemeClr val="dk1"/>
              </a:buClr>
              <a:buSzPts val="2400"/>
              <a:buFont typeface="Times New Roman"/>
              <a:buNone/>
            </a:pPr>
            <a:endParaRPr/>
          </a:p>
          <a:p>
            <a:pPr marL="742950" lvl="1" indent="-285750" algn="l" rtl="0">
              <a:spcBef>
                <a:spcPts val="400"/>
              </a:spcBef>
              <a:spcAft>
                <a:spcPts val="0"/>
              </a:spcAft>
              <a:buClr>
                <a:schemeClr val="dk1"/>
              </a:buClr>
              <a:buSzPts val="2000"/>
              <a:buFont typeface="Times New Roman"/>
              <a:buChar char="–"/>
            </a:pPr>
            <a:r>
              <a:rPr lang="en"/>
              <a:t>Y/N/A</a:t>
            </a:r>
            <a:endParaRPr/>
          </a:p>
        </p:txBody>
      </p:sp>
      <p:sp>
        <p:nvSpPr>
          <p:cNvPr id="226" name="Google Shape;226;p3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15</a:t>
            </a:fld>
            <a:endParaRPr/>
          </a:p>
        </p:txBody>
      </p:sp>
      <p:sp>
        <p:nvSpPr>
          <p:cNvPr id="227" name="Google Shape;227;p3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Straw Poll 1</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Times New Roman"/>
              <a:buChar char="•"/>
            </a:pPr>
            <a:r>
              <a:rPr lang="en"/>
              <a:t>This is a proposal to allow the utilization of some portion of the operating bandwidth when another portion of the operating bandwidth has been detected as BUSY</a:t>
            </a:r>
            <a:endParaRPr/>
          </a:p>
        </p:txBody>
      </p:sp>
      <p:sp>
        <p:nvSpPr>
          <p:cNvPr id="135" name="Google Shape;135;p2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36" name="Google Shape;136;p26"/>
          <p:cNvSpPr txBox="1">
            <a:spLocks noGrp="1"/>
          </p:cNvSpPr>
          <p:nvPr>
            <p:ph type="title"/>
          </p:nvPr>
        </p:nvSpPr>
        <p:spPr>
          <a:xfrm>
            <a:off x="723913" y="574475"/>
            <a:ext cx="77724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a:t>Abstract</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Overview</a:t>
            </a:r>
            <a:endParaRPr sz="2800"/>
          </a:p>
        </p:txBody>
      </p:sp>
      <p:sp>
        <p:nvSpPr>
          <p:cNvPr id="142" name="Google Shape;142;p27"/>
          <p:cNvSpPr txBox="1">
            <a:spLocks noGrp="1"/>
          </p:cNvSpPr>
          <p:nvPr>
            <p:ph type="body" idx="1"/>
          </p:nvPr>
        </p:nvSpPr>
        <p:spPr>
          <a:xfrm>
            <a:off x="457200" y="1046813"/>
            <a:ext cx="8503800" cy="3591900"/>
          </a:xfrm>
          <a:prstGeom prst="rect">
            <a:avLst/>
          </a:prstGeom>
          <a:noFill/>
          <a:ln>
            <a:noFill/>
          </a:ln>
        </p:spPr>
        <p:txBody>
          <a:bodyPr spcFirstLastPara="1" wrap="square" lIns="68575" tIns="68575" rIns="68575" bIns="68575" anchor="t" anchorCtr="0">
            <a:noAutofit/>
          </a:bodyPr>
          <a:lstStyle/>
          <a:p>
            <a:pPr marL="457200" lvl="0" indent="-355600" algn="just" rtl="0">
              <a:lnSpc>
                <a:spcPct val="100000"/>
              </a:lnSpc>
              <a:spcBef>
                <a:spcPts val="900"/>
              </a:spcBef>
              <a:spcAft>
                <a:spcPts val="0"/>
              </a:spcAft>
              <a:buSzPts val="2000"/>
              <a:buChar char="●"/>
            </a:pPr>
            <a:r>
              <a:rPr lang="en" sz="2000" b="0" dirty="0"/>
              <a:t>Problem Statement</a:t>
            </a:r>
            <a:endParaRPr sz="2000" b="0" dirty="0"/>
          </a:p>
          <a:p>
            <a:pPr marL="457200" lvl="0" indent="-355600" algn="just" rtl="0">
              <a:lnSpc>
                <a:spcPct val="100000"/>
              </a:lnSpc>
              <a:spcBef>
                <a:spcPts val="0"/>
              </a:spcBef>
              <a:spcAft>
                <a:spcPts val="0"/>
              </a:spcAft>
              <a:buSzPts val="2000"/>
              <a:buChar char="●"/>
            </a:pPr>
            <a:r>
              <a:rPr lang="en" sz="2000" b="0" dirty="0"/>
              <a:t>High-level Solution</a:t>
            </a:r>
            <a:endParaRPr sz="2000" b="0" dirty="0"/>
          </a:p>
          <a:p>
            <a:pPr marL="457200" lvl="0" indent="-355600" algn="just" rtl="0">
              <a:lnSpc>
                <a:spcPct val="100000"/>
              </a:lnSpc>
              <a:spcBef>
                <a:spcPts val="0"/>
              </a:spcBef>
              <a:spcAft>
                <a:spcPts val="0"/>
              </a:spcAft>
              <a:buSzPts val="2000"/>
              <a:buChar char="●"/>
            </a:pPr>
            <a:r>
              <a:rPr lang="en" sz="2000" b="0" dirty="0"/>
              <a:t>Relevant Transmitter capabilities</a:t>
            </a:r>
            <a:endParaRPr sz="2000" b="0" dirty="0"/>
          </a:p>
          <a:p>
            <a:pPr marL="457200" lvl="0" indent="-355600" algn="just" rtl="0">
              <a:lnSpc>
                <a:spcPct val="100000"/>
              </a:lnSpc>
              <a:spcBef>
                <a:spcPts val="0"/>
              </a:spcBef>
              <a:spcAft>
                <a:spcPts val="0"/>
              </a:spcAft>
              <a:buSzPts val="2000"/>
              <a:buChar char="●"/>
            </a:pPr>
            <a:r>
              <a:rPr lang="en" sz="2000" b="0" dirty="0"/>
              <a:t>Relevant Receiver capabilities</a:t>
            </a:r>
            <a:endParaRPr sz="2000" b="0" dirty="0"/>
          </a:p>
          <a:p>
            <a:pPr marL="457200" lvl="0" indent="-355600" algn="just" rtl="0">
              <a:lnSpc>
                <a:spcPct val="100000"/>
              </a:lnSpc>
              <a:spcBef>
                <a:spcPts val="0"/>
              </a:spcBef>
              <a:spcAft>
                <a:spcPts val="0"/>
              </a:spcAft>
              <a:buSzPts val="2000"/>
              <a:buChar char="●"/>
            </a:pPr>
            <a:r>
              <a:rPr lang="en" sz="2000" b="0" dirty="0"/>
              <a:t>Proposed Operating Modes</a:t>
            </a:r>
            <a:endParaRPr sz="2000" b="0" dirty="0"/>
          </a:p>
          <a:p>
            <a:pPr marL="457200" lvl="0" indent="-355600" algn="just" rtl="0">
              <a:lnSpc>
                <a:spcPct val="100000"/>
              </a:lnSpc>
              <a:spcBef>
                <a:spcPts val="0"/>
              </a:spcBef>
              <a:spcAft>
                <a:spcPts val="0"/>
              </a:spcAft>
              <a:buSzPts val="2000"/>
              <a:buChar char="●"/>
            </a:pPr>
            <a:r>
              <a:rPr lang="en" sz="2000" b="0" dirty="0" smtClean="0"/>
              <a:t>Regulations </a:t>
            </a:r>
            <a:r>
              <a:rPr lang="en" sz="2000" b="0" dirty="0"/>
              <a:t>and Precedents</a:t>
            </a:r>
            <a:endParaRPr sz="2000" b="0" dirty="0"/>
          </a:p>
          <a:p>
            <a:pPr marL="457200" lvl="0" indent="-355600" algn="just" rtl="0">
              <a:lnSpc>
                <a:spcPct val="100000"/>
              </a:lnSpc>
              <a:spcBef>
                <a:spcPts val="0"/>
              </a:spcBef>
              <a:spcAft>
                <a:spcPts val="0"/>
              </a:spcAft>
              <a:buSzPts val="2000"/>
              <a:buChar char="●"/>
            </a:pPr>
            <a:r>
              <a:rPr lang="en" sz="2000" b="0" dirty="0"/>
              <a:t>Conclusion</a:t>
            </a:r>
            <a:endParaRPr sz="2000" b="0" dirty="0"/>
          </a:p>
          <a:p>
            <a:pPr marL="457200" lvl="0" indent="-355600" algn="just" rtl="0">
              <a:lnSpc>
                <a:spcPct val="100000"/>
              </a:lnSpc>
              <a:spcBef>
                <a:spcPts val="0"/>
              </a:spcBef>
              <a:spcAft>
                <a:spcPts val="0"/>
              </a:spcAft>
              <a:buSzPts val="2000"/>
              <a:buChar char="●"/>
            </a:pPr>
            <a:r>
              <a:rPr lang="en" sz="2000" b="0" dirty="0"/>
              <a:t>Straw Polls</a:t>
            </a:r>
            <a:endParaRPr sz="2000" b="0" dirty="0"/>
          </a:p>
        </p:txBody>
      </p:sp>
      <p:sp>
        <p:nvSpPr>
          <p:cNvPr id="143" name="Google Shape;143;p2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Font typeface="Arial"/>
              <a:buNone/>
            </a:pPr>
            <a:r>
              <a:rPr lang="en" sz="2800"/>
              <a:t>Problem Statement</a:t>
            </a:r>
            <a:endParaRPr sz="2800"/>
          </a:p>
        </p:txBody>
      </p:sp>
      <p:sp>
        <p:nvSpPr>
          <p:cNvPr id="149" name="Google Shape;149;p28"/>
          <p:cNvSpPr txBox="1">
            <a:spLocks noGrp="1"/>
          </p:cNvSpPr>
          <p:nvPr>
            <p:ph type="body" idx="1"/>
          </p:nvPr>
        </p:nvSpPr>
        <p:spPr>
          <a:xfrm>
            <a:off x="585225" y="1046825"/>
            <a:ext cx="8229600" cy="35919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 sz="1700" b="0"/>
              <a:t>If the primary 20 MHz channel is busy, an 802.11 STA currently does not transmit on any of the portion of the operating bandwidth, even when those portions are idle</a:t>
            </a:r>
            <a:endParaRPr sz="1700" b="0"/>
          </a:p>
          <a:p>
            <a:pPr marL="457200" lvl="0" indent="-336550" algn="just" rtl="0">
              <a:lnSpc>
                <a:spcPct val="100000"/>
              </a:lnSpc>
              <a:spcBef>
                <a:spcPts val="0"/>
              </a:spcBef>
              <a:spcAft>
                <a:spcPts val="0"/>
              </a:spcAft>
              <a:buSzPts val="1700"/>
              <a:buChar char="●"/>
            </a:pPr>
            <a:r>
              <a:rPr lang="en" sz="1700" b="0"/>
              <a:t>Such inefficient bandwidth utilization in 802.11 causes more loss with increasing operating bandwidth. For example, in 802.11be, a busy 20MHz primary channel prevents a STA from accessing an idle 300 MHz of remaining bandwidth.</a:t>
            </a:r>
            <a:endParaRPr sz="1700" b="0"/>
          </a:p>
          <a:p>
            <a:pPr marL="457200" lvl="0" indent="-336550" algn="just" rtl="0">
              <a:lnSpc>
                <a:spcPct val="100000"/>
              </a:lnSpc>
              <a:spcBef>
                <a:spcPts val="0"/>
              </a:spcBef>
              <a:spcAft>
                <a:spcPts val="0"/>
              </a:spcAft>
              <a:buSzPts val="1700"/>
              <a:buChar char="●"/>
            </a:pPr>
            <a:r>
              <a:rPr lang="en" sz="1700" b="0"/>
              <a:t>Competing unlicensed technologies operating in the same bands, such as LAA and NR-U, do not have such limitations. They neither have any dependence on any primary 20MHz channel for system information like beacons, nor any need for backward compatibility with legacy devices that operate only on the primary 20MHz channel. However, both these requirements are true for 802.11, which also means that utilization of non-primary channels in 802.11 needs careful design.</a:t>
            </a:r>
            <a:endParaRPr sz="1700" b="0"/>
          </a:p>
          <a:p>
            <a:pPr marL="0" lvl="0" indent="0" algn="just" rtl="0">
              <a:lnSpc>
                <a:spcPct val="100000"/>
              </a:lnSpc>
              <a:spcBef>
                <a:spcPts val="900"/>
              </a:spcBef>
              <a:spcAft>
                <a:spcPts val="0"/>
              </a:spcAft>
              <a:buNone/>
            </a:pPr>
            <a:r>
              <a:rPr lang="en" sz="1700" b="0"/>
              <a:t>A “channel” in this presentation denotes a 20MHz bandwidth unit as defined by regulations and the 802.11 and other unlicensed standards.</a:t>
            </a:r>
            <a:endParaRPr sz="1700" b="0"/>
          </a:p>
          <a:p>
            <a:pPr marL="0" lvl="0" indent="0" algn="just" rtl="0">
              <a:lnSpc>
                <a:spcPct val="100000"/>
              </a:lnSpc>
              <a:spcBef>
                <a:spcPts val="900"/>
              </a:spcBef>
              <a:spcAft>
                <a:spcPts val="0"/>
              </a:spcAft>
              <a:buNone/>
            </a:pPr>
            <a:endParaRPr sz="1800" b="0"/>
          </a:p>
        </p:txBody>
      </p:sp>
      <p:sp>
        <p:nvSpPr>
          <p:cNvPr id="150" name="Google Shape;150;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High-level Solution</a:t>
            </a:r>
            <a:endParaRPr sz="2800"/>
          </a:p>
        </p:txBody>
      </p:sp>
      <p:sp>
        <p:nvSpPr>
          <p:cNvPr id="156" name="Google Shape;156;p29"/>
          <p:cNvSpPr txBox="1">
            <a:spLocks noGrp="1"/>
          </p:cNvSpPr>
          <p:nvPr>
            <p:ph type="body" idx="1"/>
          </p:nvPr>
        </p:nvSpPr>
        <p:spPr>
          <a:xfrm>
            <a:off x="457200" y="970625"/>
            <a:ext cx="8503800" cy="37344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 sz="1700" b="0" dirty="0"/>
              <a:t>The problem of inefficient bandwidth usage can be alleviated by allowing a STA to transmit on a subset of channels that are a part of its operating bandwidth if they are idle and provided other qualifying conditions are met</a:t>
            </a:r>
            <a:endParaRPr sz="1700" b="0" dirty="0"/>
          </a:p>
          <a:p>
            <a:pPr marL="457200" lvl="0" indent="-336550" algn="just" rtl="0">
              <a:lnSpc>
                <a:spcPct val="100000"/>
              </a:lnSpc>
              <a:spcBef>
                <a:spcPts val="0"/>
              </a:spcBef>
              <a:spcAft>
                <a:spcPts val="0"/>
              </a:spcAft>
              <a:buSzPts val="1700"/>
              <a:buChar char="●"/>
            </a:pPr>
            <a:r>
              <a:rPr lang="en" sz="1700" b="0" dirty="0"/>
              <a:t>The qualifying conditions need to consider the inherent dependence of 802.11 on a primary 20MHz channel and specifically, the following:</a:t>
            </a:r>
            <a:endParaRPr sz="1700" b="0" dirty="0"/>
          </a:p>
          <a:p>
            <a:pPr marL="742950" lvl="1" indent="-273050" algn="just" rtl="0">
              <a:lnSpc>
                <a:spcPct val="100000"/>
              </a:lnSpc>
              <a:spcBef>
                <a:spcPts val="0"/>
              </a:spcBef>
              <a:spcAft>
                <a:spcPts val="0"/>
              </a:spcAft>
              <a:buSzPts val="1600"/>
              <a:buChar char="○"/>
            </a:pPr>
            <a:r>
              <a:rPr lang="en" sz="1600" b="0" dirty="0"/>
              <a:t>Devices of 802.11be and prior standards can transmit only when the primary 20MHz channel is available. </a:t>
            </a:r>
            <a:endParaRPr sz="1600" b="0" dirty="0"/>
          </a:p>
          <a:p>
            <a:pPr marL="742950" lvl="1" indent="-273050" algn="just" rtl="0">
              <a:lnSpc>
                <a:spcPct val="100000"/>
              </a:lnSpc>
              <a:spcBef>
                <a:spcPts val="0"/>
              </a:spcBef>
              <a:spcAft>
                <a:spcPts val="0"/>
              </a:spcAft>
              <a:buSzPts val="1600"/>
              <a:buChar char="○"/>
            </a:pPr>
            <a:r>
              <a:rPr lang="en" sz="1600" b="0" dirty="0"/>
              <a:t>Beacons and similar control messages are transmitted only on the primary 20MHz channel</a:t>
            </a:r>
            <a:endParaRPr sz="1600" b="0" dirty="0"/>
          </a:p>
          <a:p>
            <a:pPr marL="742950" lvl="1" indent="-273050" algn="just" rtl="0">
              <a:lnSpc>
                <a:spcPct val="100000"/>
              </a:lnSpc>
              <a:spcBef>
                <a:spcPts val="0"/>
              </a:spcBef>
              <a:spcAft>
                <a:spcPts val="0"/>
              </a:spcAft>
              <a:buSzPts val="1600"/>
              <a:buChar char="○"/>
            </a:pPr>
            <a:r>
              <a:rPr lang="en" sz="1600" b="0" dirty="0"/>
              <a:t>Transmitting on any subset of channels of a link renders the transmitting device blind on the channels that are left out from the perspective of </a:t>
            </a:r>
            <a:r>
              <a:rPr lang="en" sz="1600" dirty="0"/>
              <a:t>CCA.</a:t>
            </a:r>
            <a:endParaRPr sz="1600" b="0" dirty="0"/>
          </a:p>
          <a:p>
            <a:pPr marL="742950" lvl="1" indent="-273050" algn="just" rtl="0">
              <a:lnSpc>
                <a:spcPct val="100000"/>
              </a:lnSpc>
              <a:spcBef>
                <a:spcPts val="0"/>
              </a:spcBef>
              <a:spcAft>
                <a:spcPts val="0"/>
              </a:spcAft>
              <a:buSzPts val="1600"/>
              <a:buChar char="○"/>
            </a:pPr>
            <a:r>
              <a:rPr lang="en" sz="1600" b="0" dirty="0"/>
              <a:t>Anytime that a transmitting device is blind on a set of channels for the purpose of CCA, it needs to perform conservative access measures on returning to it so as not to penalize the already transmitting devices.</a:t>
            </a:r>
            <a:endParaRPr sz="1600" b="0" dirty="0"/>
          </a:p>
          <a:p>
            <a:pPr marL="742950" lvl="1" indent="-273050" algn="just" rtl="0">
              <a:lnSpc>
                <a:spcPct val="100000"/>
              </a:lnSpc>
              <a:spcBef>
                <a:spcPts val="0"/>
              </a:spcBef>
              <a:spcAft>
                <a:spcPts val="0"/>
              </a:spcAft>
              <a:buSzPts val="1600"/>
              <a:buChar char="○"/>
            </a:pPr>
            <a:r>
              <a:rPr lang="en" sz="1600" b="0" dirty="0"/>
              <a:t>Multiple kinds of transmitter/receiver capabilities (detailed next)</a:t>
            </a:r>
            <a:endParaRPr sz="1700" b="0" dirty="0"/>
          </a:p>
        </p:txBody>
      </p:sp>
      <p:sp>
        <p:nvSpPr>
          <p:cNvPr id="157" name="Google Shape;157;p2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title"/>
          </p:nvPr>
        </p:nvSpPr>
        <p:spPr>
          <a:xfrm>
            <a:off x="4572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Relevant Transmitter capabilities </a:t>
            </a:r>
            <a:endParaRPr sz="2800"/>
          </a:p>
        </p:txBody>
      </p:sp>
      <p:sp>
        <p:nvSpPr>
          <p:cNvPr id="163" name="Google Shape;163;p30"/>
          <p:cNvSpPr txBox="1">
            <a:spLocks noGrp="1"/>
          </p:cNvSpPr>
          <p:nvPr>
            <p:ph type="body" idx="1"/>
          </p:nvPr>
        </p:nvSpPr>
        <p:spPr>
          <a:xfrm>
            <a:off x="457200" y="1046813"/>
            <a:ext cx="8503800" cy="35919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 sz="1700" b="0" dirty="0"/>
              <a:t>Capability type 1: A device can perform full CCA (i.e. ED + virtual CCA) in parallel on multiple channels in its operating bandwidth, including the primary 20MHz. If the primary is BUSY, CCA continues on other channels. This reduces the delay in gaining access to non-primary channels</a:t>
            </a:r>
            <a:endParaRPr sz="1700" b="0" dirty="0"/>
          </a:p>
          <a:p>
            <a:pPr marL="457200" lvl="0" indent="-336550" algn="just" rtl="0">
              <a:lnSpc>
                <a:spcPct val="100000"/>
              </a:lnSpc>
              <a:spcBef>
                <a:spcPts val="0"/>
              </a:spcBef>
              <a:spcAft>
                <a:spcPts val="0"/>
              </a:spcAft>
              <a:buSzPts val="1700"/>
              <a:buChar char="●"/>
            </a:pPr>
            <a:r>
              <a:rPr lang="en" sz="1700" b="0" dirty="0"/>
              <a:t>Capability type 2: A device can perform full CCA on only one channel at a time. So, it can perform full CCA on other channels after it determines the primary is busy but the packet is not relevant to this STA and/or BSS  These devices cannot perform full CCA in parallel on multiple channels. Such sequential CCA can delay gaining access on the idle non-primary channels</a:t>
            </a:r>
            <a:endParaRPr sz="1700" b="0" dirty="0"/>
          </a:p>
          <a:p>
            <a:pPr marL="742950" lvl="1" indent="-279400" algn="just" rtl="0">
              <a:lnSpc>
                <a:spcPct val="100000"/>
              </a:lnSpc>
              <a:spcBef>
                <a:spcPts val="0"/>
              </a:spcBef>
              <a:spcAft>
                <a:spcPts val="0"/>
              </a:spcAft>
              <a:buSzPts val="1700"/>
              <a:buChar char="○"/>
            </a:pPr>
            <a:r>
              <a:rPr lang="en" sz="1700" b="0" dirty="0"/>
              <a:t>CCA o</a:t>
            </a:r>
            <a:r>
              <a:rPr lang="en" sz="1700" dirty="0"/>
              <a:t>n non-primary channels</a:t>
            </a:r>
            <a:r>
              <a:rPr lang="en" sz="1700" b="0" dirty="0"/>
              <a:t> is performed only during the occupancy of the primary channel which is determined by examining the duration of the PPDUs and/or TXOP occupying the primary channel</a:t>
            </a:r>
            <a:endParaRPr sz="1800" b="0" dirty="0"/>
          </a:p>
        </p:txBody>
      </p:sp>
      <p:sp>
        <p:nvSpPr>
          <p:cNvPr id="164" name="Google Shape;164;p3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1"/>
          <p:cNvSpPr txBox="1">
            <a:spLocks noGrp="1"/>
          </p:cNvSpPr>
          <p:nvPr>
            <p:ph type="title"/>
          </p:nvPr>
        </p:nvSpPr>
        <p:spPr>
          <a:xfrm>
            <a:off x="5334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Relevant Receiver capabilities </a:t>
            </a:r>
            <a:endParaRPr sz="2800"/>
          </a:p>
        </p:txBody>
      </p:sp>
      <p:sp>
        <p:nvSpPr>
          <p:cNvPr id="170" name="Google Shape;170;p31"/>
          <p:cNvSpPr txBox="1">
            <a:spLocks noGrp="1"/>
          </p:cNvSpPr>
          <p:nvPr>
            <p:ph type="body" idx="1"/>
          </p:nvPr>
        </p:nvSpPr>
        <p:spPr>
          <a:xfrm>
            <a:off x="223100" y="993200"/>
            <a:ext cx="8583300" cy="3621300"/>
          </a:xfrm>
          <a:prstGeom prst="rect">
            <a:avLst/>
          </a:prstGeom>
          <a:noFill/>
          <a:ln>
            <a:noFill/>
          </a:ln>
        </p:spPr>
        <p:txBody>
          <a:bodyPr spcFirstLastPara="1" wrap="square" lIns="68575" tIns="68575" rIns="68575" bIns="68575" anchor="t" anchorCtr="0">
            <a:noAutofit/>
          </a:bodyPr>
          <a:lstStyle/>
          <a:p>
            <a:pPr marL="457200" lvl="0" indent="-342900" algn="just" rtl="0">
              <a:lnSpc>
                <a:spcPct val="100000"/>
              </a:lnSpc>
              <a:spcBef>
                <a:spcPts val="900"/>
              </a:spcBef>
              <a:spcAft>
                <a:spcPts val="0"/>
              </a:spcAft>
              <a:buSzPts val="1800"/>
              <a:buChar char="●"/>
            </a:pPr>
            <a:r>
              <a:rPr lang="en" sz="1800" b="0" dirty="0"/>
              <a:t>Capability Type 1: A receiving device performs </a:t>
            </a:r>
            <a:r>
              <a:rPr lang="en" sz="1800" b="0" dirty="0" smtClean="0"/>
              <a:t>preamble/packet detection </a:t>
            </a:r>
            <a:r>
              <a:rPr lang="en" sz="1800" b="0" dirty="0"/>
              <a:t>in parallel on multiple channels in its operating bandwidth, including the primary channel. This means that a transmitter can choose any of those non-primary channels to transmit to the receiver on. </a:t>
            </a:r>
            <a:endParaRPr sz="1800" b="0" dirty="0"/>
          </a:p>
          <a:p>
            <a:pPr marL="742950" lvl="0" indent="0" algn="just" rtl="0">
              <a:lnSpc>
                <a:spcPct val="100000"/>
              </a:lnSpc>
              <a:spcBef>
                <a:spcPts val="900"/>
              </a:spcBef>
              <a:spcAft>
                <a:spcPts val="0"/>
              </a:spcAft>
              <a:buNone/>
            </a:pPr>
            <a:endParaRPr sz="1800" b="0" dirty="0"/>
          </a:p>
          <a:p>
            <a:pPr lvl="0" algn="just">
              <a:spcBef>
                <a:spcPts val="900"/>
              </a:spcBef>
              <a:buChar char="●"/>
            </a:pPr>
            <a:r>
              <a:rPr lang="en" sz="1800" b="0" dirty="0"/>
              <a:t>Capability Type 2: A receiving device performs </a:t>
            </a:r>
            <a:r>
              <a:rPr lang="en" sz="1800" b="0" dirty="0" smtClean="0"/>
              <a:t>preamble/packet detection </a:t>
            </a:r>
            <a:r>
              <a:rPr lang="en" sz="1800" b="0" dirty="0"/>
              <a:t>on only one channel at a time. So, it can perform </a:t>
            </a:r>
            <a:r>
              <a:rPr lang="en" sz="1800" b="0" dirty="0"/>
              <a:t>preamble/packet detection on </a:t>
            </a:r>
            <a:r>
              <a:rPr lang="en" sz="1800" b="0" dirty="0"/>
              <a:t>other channels after it determines the primary channel is busy. This is suitable for devices which cannot perform </a:t>
            </a:r>
            <a:r>
              <a:rPr lang="en" sz="1800" b="0" dirty="0"/>
              <a:t>preamble/packet detection in </a:t>
            </a:r>
            <a:r>
              <a:rPr lang="en" sz="1800" b="0" dirty="0"/>
              <a:t>parallel on multiple channels. </a:t>
            </a:r>
            <a:endParaRPr sz="1600" b="0" dirty="0"/>
          </a:p>
        </p:txBody>
      </p:sp>
      <p:sp>
        <p:nvSpPr>
          <p:cNvPr id="171" name="Google Shape;171;p3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2"/>
          <p:cNvSpPr txBox="1">
            <a:spLocks noGrp="1"/>
          </p:cNvSpPr>
          <p:nvPr>
            <p:ph type="title"/>
          </p:nvPr>
        </p:nvSpPr>
        <p:spPr>
          <a:xfrm>
            <a:off x="4572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Proposed Operating Modes: Option 1 (1)  </a:t>
            </a:r>
            <a:endParaRPr sz="2800"/>
          </a:p>
        </p:txBody>
      </p:sp>
      <p:sp>
        <p:nvSpPr>
          <p:cNvPr id="177" name="Google Shape;177;p32"/>
          <p:cNvSpPr txBox="1">
            <a:spLocks noGrp="1"/>
          </p:cNvSpPr>
          <p:nvPr>
            <p:ph type="body" idx="1"/>
          </p:nvPr>
        </p:nvSpPr>
        <p:spPr>
          <a:xfrm>
            <a:off x="313975" y="917000"/>
            <a:ext cx="8430000" cy="3930900"/>
          </a:xfrm>
          <a:prstGeom prst="rect">
            <a:avLst/>
          </a:prstGeom>
          <a:noFill/>
          <a:ln>
            <a:noFill/>
          </a:ln>
        </p:spPr>
        <p:txBody>
          <a:bodyPr spcFirstLastPara="1" wrap="square" lIns="68575" tIns="68575" rIns="68575" bIns="68575" anchor="t" anchorCtr="0">
            <a:noAutofit/>
          </a:bodyPr>
          <a:lstStyle/>
          <a:p>
            <a:pPr lvl="0" algn="just">
              <a:spcBef>
                <a:spcPts val="900"/>
              </a:spcBef>
              <a:buChar char="●"/>
            </a:pPr>
            <a:r>
              <a:rPr lang="en" sz="1800" b="0" dirty="0"/>
              <a:t>This type of operation is possible if the Receiver has capability Type 1 (i.e. parallel </a:t>
            </a:r>
            <a:r>
              <a:rPr lang="en" sz="1800" b="0" dirty="0"/>
              <a:t>preamble/packet detection </a:t>
            </a:r>
            <a:r>
              <a:rPr lang="en" sz="1800" b="0" dirty="0"/>
              <a:t>on multiple channels) and the Transmitter has capability Type 1 or 2 (i.e. parallel CCA on multiple channels or sequential CCA on one channel at a time).</a:t>
            </a:r>
            <a:endParaRPr sz="1800" b="0" dirty="0"/>
          </a:p>
          <a:p>
            <a:pPr lvl="0" algn="just">
              <a:spcBef>
                <a:spcPts val="0"/>
              </a:spcBef>
              <a:buChar char="●"/>
            </a:pPr>
            <a:r>
              <a:rPr lang="en" sz="1800" b="0" dirty="0"/>
              <a:t>In this option, non-primary channel utilization is possible only if the receiver supports </a:t>
            </a:r>
            <a:r>
              <a:rPr lang="en" sz="1800" b="0" dirty="0"/>
              <a:t>preamble/packet detection on </a:t>
            </a:r>
            <a:r>
              <a:rPr lang="en" sz="1800" b="0" dirty="0"/>
              <a:t>multiple channels in parallel</a:t>
            </a:r>
            <a:endParaRPr sz="1800" b="0" dirty="0"/>
          </a:p>
          <a:p>
            <a:pPr marL="457200" lvl="0" indent="-342900" algn="just" rtl="0">
              <a:lnSpc>
                <a:spcPct val="100000"/>
              </a:lnSpc>
              <a:spcBef>
                <a:spcPts val="0"/>
              </a:spcBef>
              <a:spcAft>
                <a:spcPts val="0"/>
              </a:spcAft>
              <a:buSzPts val="1800"/>
              <a:buChar char="●"/>
            </a:pPr>
            <a:r>
              <a:rPr lang="en" sz="1800" b="0" dirty="0"/>
              <a:t>The Transmitter and Receiver agree on a set of anchor channels</a:t>
            </a:r>
            <a:endParaRPr sz="1800" b="0" dirty="0"/>
          </a:p>
          <a:p>
            <a:pPr lvl="0" algn="just">
              <a:spcBef>
                <a:spcPts val="0"/>
              </a:spcBef>
              <a:buChar char="●"/>
            </a:pPr>
            <a:r>
              <a:rPr lang="en" sz="1800" b="0" dirty="0"/>
              <a:t>The number of anchor channels is less than or equal to the number of channels the receiver supports parallel </a:t>
            </a:r>
            <a:r>
              <a:rPr lang="en" sz="1800" b="0" dirty="0"/>
              <a:t>preamble/packet detection </a:t>
            </a:r>
            <a:r>
              <a:rPr lang="en" sz="1800" b="0" dirty="0"/>
              <a:t>on. But it can be more than the number of channels the transmitter supports parallel CCA on. </a:t>
            </a:r>
            <a:endParaRPr sz="1800" b="0" dirty="0"/>
          </a:p>
          <a:p>
            <a:pPr marL="457200" lvl="0" indent="-342900" algn="just" rtl="0">
              <a:lnSpc>
                <a:spcPct val="100000"/>
              </a:lnSpc>
              <a:spcBef>
                <a:spcPts val="0"/>
              </a:spcBef>
              <a:spcAft>
                <a:spcPts val="0"/>
              </a:spcAft>
              <a:buSzPts val="1800"/>
              <a:buChar char="●"/>
            </a:pPr>
            <a:r>
              <a:rPr lang="en" sz="1800" b="0" dirty="0"/>
              <a:t>The anchor channels can be equally spaced in the operating bandwidth of the transmitter/receiver and the first anchor channel is the primary 20MHz channel</a:t>
            </a:r>
            <a:endParaRPr sz="1800" b="0" dirty="0"/>
          </a:p>
          <a:p>
            <a:pPr marL="457200" lvl="0" indent="-342900" algn="just" rtl="0">
              <a:lnSpc>
                <a:spcPct val="100000"/>
              </a:lnSpc>
              <a:spcBef>
                <a:spcPts val="0"/>
              </a:spcBef>
              <a:spcAft>
                <a:spcPts val="0"/>
              </a:spcAft>
              <a:buSzPts val="1800"/>
              <a:buChar char="●"/>
            </a:pPr>
            <a:r>
              <a:rPr lang="en" sz="1800" b="0" dirty="0"/>
              <a:t>Any transmissions always include at least one of the anchor channels</a:t>
            </a:r>
            <a:endParaRPr sz="1800" b="0" dirty="0"/>
          </a:p>
          <a:p>
            <a:pPr marL="342900" lvl="0" indent="0" algn="just" rtl="0">
              <a:lnSpc>
                <a:spcPct val="100000"/>
              </a:lnSpc>
              <a:spcBef>
                <a:spcPts val="900"/>
              </a:spcBef>
              <a:spcAft>
                <a:spcPts val="0"/>
              </a:spcAft>
              <a:buNone/>
            </a:pPr>
            <a:endParaRPr sz="1200" b="0" dirty="0"/>
          </a:p>
          <a:p>
            <a:pPr marL="342900" lvl="0" indent="0" algn="just" rtl="0">
              <a:lnSpc>
                <a:spcPct val="100000"/>
              </a:lnSpc>
              <a:spcBef>
                <a:spcPts val="900"/>
              </a:spcBef>
              <a:spcAft>
                <a:spcPts val="0"/>
              </a:spcAft>
              <a:buNone/>
            </a:pPr>
            <a:endParaRPr sz="1200" b="0" dirty="0"/>
          </a:p>
        </p:txBody>
      </p:sp>
      <p:sp>
        <p:nvSpPr>
          <p:cNvPr id="178" name="Google Shape;178;p3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3"/>
          <p:cNvSpPr txBox="1">
            <a:spLocks noGrp="1"/>
          </p:cNvSpPr>
          <p:nvPr>
            <p:ph type="title"/>
          </p:nvPr>
        </p:nvSpPr>
        <p:spPr>
          <a:xfrm>
            <a:off x="457200" y="5390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Proposed Operating Modes: Option 1 (2)  </a:t>
            </a:r>
            <a:endParaRPr sz="2800"/>
          </a:p>
        </p:txBody>
      </p:sp>
      <p:sp>
        <p:nvSpPr>
          <p:cNvPr id="184" name="Google Shape;184;p33"/>
          <p:cNvSpPr txBox="1">
            <a:spLocks noGrp="1"/>
          </p:cNvSpPr>
          <p:nvPr>
            <p:ph type="body" idx="1"/>
          </p:nvPr>
        </p:nvSpPr>
        <p:spPr>
          <a:xfrm>
            <a:off x="223100" y="840800"/>
            <a:ext cx="8737800" cy="3930900"/>
          </a:xfrm>
          <a:prstGeom prst="rect">
            <a:avLst/>
          </a:prstGeom>
          <a:noFill/>
          <a:ln>
            <a:noFill/>
          </a:ln>
        </p:spPr>
        <p:txBody>
          <a:bodyPr spcFirstLastPara="1" wrap="square" lIns="68575" tIns="68575" rIns="68575" bIns="68575" anchor="t" anchorCtr="0">
            <a:noAutofit/>
          </a:bodyPr>
          <a:lstStyle/>
          <a:p>
            <a:pPr marL="457200" lvl="0" indent="-336550" algn="just" rtl="0">
              <a:lnSpc>
                <a:spcPct val="100000"/>
              </a:lnSpc>
              <a:spcBef>
                <a:spcPts val="900"/>
              </a:spcBef>
              <a:spcAft>
                <a:spcPts val="0"/>
              </a:spcAft>
              <a:buSzPts val="1700"/>
              <a:buChar char="●"/>
            </a:pPr>
            <a:r>
              <a:rPr lang="en" sz="1700" b="0" dirty="0"/>
              <a:t>In case the number of channels the Transmitter supports parallel CCA on, is smaller than  the number of anchor channels, the transmitter can partition the anchor channels into smaller sets with the same number of channels as it supports parallel CCA on and where it starts fresh CCA processes and medium synchronization processes while moving from one set to the other.</a:t>
            </a:r>
            <a:endParaRPr sz="1700" b="0" dirty="0"/>
          </a:p>
          <a:p>
            <a:pPr marL="457200" lvl="0" indent="-336550" algn="just" rtl="0">
              <a:lnSpc>
                <a:spcPct val="100000"/>
              </a:lnSpc>
              <a:spcBef>
                <a:spcPts val="0"/>
              </a:spcBef>
              <a:spcAft>
                <a:spcPts val="0"/>
              </a:spcAft>
              <a:buSzPts val="1700"/>
              <a:buChar char="●"/>
            </a:pPr>
            <a:r>
              <a:rPr lang="en" sz="1700" b="0" dirty="0"/>
              <a:t>The primary 20MHz channel is not a part of a transmission only if it is occupied by an OBSS and only for that duration.</a:t>
            </a:r>
            <a:endParaRPr sz="1700" b="0" dirty="0"/>
          </a:p>
          <a:p>
            <a:pPr marL="742950" lvl="1" indent="-279400" algn="just" rtl="0">
              <a:lnSpc>
                <a:spcPct val="100000"/>
              </a:lnSpc>
              <a:spcBef>
                <a:spcPts val="0"/>
              </a:spcBef>
              <a:spcAft>
                <a:spcPts val="0"/>
              </a:spcAft>
              <a:buSzPts val="1700"/>
              <a:buChar char="○"/>
            </a:pPr>
            <a:r>
              <a:rPr lang="en" sz="1700" b="0" dirty="0"/>
              <a:t>The perspective of the transmitter alone matters. </a:t>
            </a:r>
            <a:endParaRPr sz="1700" b="0" dirty="0"/>
          </a:p>
          <a:p>
            <a:pPr marL="742950" lvl="1" indent="-279400" algn="just">
              <a:spcBef>
                <a:spcPts val="0"/>
              </a:spcBef>
              <a:buSzPts val="1700"/>
              <a:buChar char="○"/>
            </a:pPr>
            <a:r>
              <a:rPr lang="en" sz="1700" b="0" dirty="0"/>
              <a:t>Since the receiver is capable of </a:t>
            </a:r>
            <a:r>
              <a:rPr lang="en" sz="1600" dirty="0"/>
              <a:t>preamble/packet detection </a:t>
            </a:r>
            <a:r>
              <a:rPr lang="en" sz="1700" b="0" dirty="0" smtClean="0"/>
              <a:t>in </a:t>
            </a:r>
            <a:r>
              <a:rPr lang="en" sz="1700" b="0" dirty="0"/>
              <a:t>parallel on the other anchor channels, it does not matter if it sees the OBSS on the primary 20MHz or not. </a:t>
            </a:r>
            <a:endParaRPr sz="1700" b="0" dirty="0"/>
          </a:p>
          <a:p>
            <a:pPr marL="742950" lvl="1" indent="-279400" algn="just">
              <a:spcBef>
                <a:spcPts val="0"/>
              </a:spcBef>
              <a:buSzPts val="1700"/>
              <a:buChar char="○"/>
            </a:pPr>
            <a:r>
              <a:rPr lang="en" sz="1700" b="0" dirty="0"/>
              <a:t>Since the number of anchor channels is less than or equal to the number of channels the receiver supports parallel </a:t>
            </a:r>
            <a:r>
              <a:rPr lang="en" sz="1600" dirty="0"/>
              <a:t>preamble/packet detection </a:t>
            </a:r>
            <a:r>
              <a:rPr lang="en" sz="1700" b="0" dirty="0" smtClean="0"/>
              <a:t>on</a:t>
            </a:r>
            <a:r>
              <a:rPr lang="en" sz="1700" b="0" dirty="0"/>
              <a:t>, and the anchor channels would be negotiated, the receiver would be capable of </a:t>
            </a:r>
            <a:r>
              <a:rPr lang="en" sz="1600" dirty="0"/>
              <a:t>preamble/packet detection </a:t>
            </a:r>
            <a:r>
              <a:rPr lang="en" sz="1700" b="0" dirty="0" smtClean="0"/>
              <a:t>on </a:t>
            </a:r>
            <a:r>
              <a:rPr lang="en" sz="1700" b="0" dirty="0"/>
              <a:t>any of those channels irrespective of the primary 20MHz being busy.</a:t>
            </a:r>
            <a:endParaRPr sz="1700" b="0" dirty="0"/>
          </a:p>
          <a:p>
            <a:pPr marL="342900" lvl="0" indent="0" algn="just" rtl="0">
              <a:lnSpc>
                <a:spcPct val="100000"/>
              </a:lnSpc>
              <a:spcBef>
                <a:spcPts val="900"/>
              </a:spcBef>
              <a:spcAft>
                <a:spcPts val="0"/>
              </a:spcAft>
              <a:buNone/>
            </a:pPr>
            <a:endParaRPr sz="1200" b="0" dirty="0"/>
          </a:p>
        </p:txBody>
      </p:sp>
      <p:sp>
        <p:nvSpPr>
          <p:cNvPr id="185" name="Google Shape;185;p3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1736</Words>
  <Application>Microsoft Office PowerPoint</Application>
  <PresentationFormat>On-screen Show (16:9)</PresentationFormat>
  <Paragraphs>113</Paragraphs>
  <Slides>15</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Times New Roman</vt:lpstr>
      <vt:lpstr>Simple Light</vt:lpstr>
      <vt:lpstr>802-11-Submission</vt:lpstr>
      <vt:lpstr>Non-Primary Channel Utilization</vt:lpstr>
      <vt:lpstr>Abstract</vt:lpstr>
      <vt:lpstr>Overview</vt:lpstr>
      <vt:lpstr>Problem Statement</vt:lpstr>
      <vt:lpstr>High-level Solution</vt:lpstr>
      <vt:lpstr>Relevant Transmitter capabilities </vt:lpstr>
      <vt:lpstr>Relevant Receiver capabilities </vt:lpstr>
      <vt:lpstr>Proposed Operating Modes: Option 1 (1)  </vt:lpstr>
      <vt:lpstr>Proposed Operating Modes: Option 1 (2)  </vt:lpstr>
      <vt:lpstr>Proposed Operating Modes: Option 2 (1)  </vt:lpstr>
      <vt:lpstr>Proposed Operating Modes: Option 2 (2)  </vt:lpstr>
      <vt:lpstr>Proposed Operating Modes: Option 2 (3)  </vt:lpstr>
      <vt:lpstr>Regulations and Precedence</vt:lpstr>
      <vt:lpstr>Conclusion</vt:lpstr>
      <vt:lpstr>Straw Poll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Non-Primary Channel Utilization</dc:title>
  <dc:creator>Sindhu Verma</dc:creator>
  <cp:lastModifiedBy>Sindhu Verma</cp:lastModifiedBy>
  <cp:revision>3</cp:revision>
  <dcterms:modified xsi:type="dcterms:W3CDTF">2023-02-27T16:00:14Z</dcterms:modified>
</cp:coreProperties>
</file>