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4"/>
  </p:notesMasterIdLst>
  <p:handoutMasterIdLst>
    <p:handoutMasterId r:id="rId25"/>
  </p:handoutMasterIdLst>
  <p:sldIdLst>
    <p:sldId id="269" r:id="rId8"/>
    <p:sldId id="481" r:id="rId9"/>
    <p:sldId id="436" r:id="rId10"/>
    <p:sldId id="456" r:id="rId11"/>
    <p:sldId id="457" r:id="rId12"/>
    <p:sldId id="459" r:id="rId13"/>
    <p:sldId id="465" r:id="rId14"/>
    <p:sldId id="466" r:id="rId15"/>
    <p:sldId id="487" r:id="rId16"/>
    <p:sldId id="483" r:id="rId17"/>
    <p:sldId id="491" r:id="rId18"/>
    <p:sldId id="492" r:id="rId19"/>
    <p:sldId id="485" r:id="rId20"/>
    <p:sldId id="486" r:id="rId21"/>
    <p:sldId id="474" r:id="rId22"/>
    <p:sldId id="475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>
      <p:cViewPr varScale="1">
        <p:scale>
          <a:sx n="127" d="100"/>
          <a:sy n="127" d="100"/>
        </p:scale>
        <p:origin x="1146" y="114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2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802.11-23/0032r3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January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ML-based Adaptive Subcarrier Grouping for Beamforming Feedback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2023-01-10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358168"/>
              </p:ext>
            </p:extLst>
          </p:nvPr>
        </p:nvGraphicFramePr>
        <p:xfrm>
          <a:off x="527050" y="2752725"/>
          <a:ext cx="7667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68" name="Document" r:id="rId4" imgW="9112690" imgH="4528451" progId="Word.Document.8">
                  <p:embed/>
                </p:oleObj>
              </mc:Choice>
              <mc:Fallback>
                <p:oleObj name="Document" r:id="rId4" imgW="9112690" imgH="45284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667625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=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  </a:t>
            </a:r>
            <a:r>
              <a:rPr lang="en-US" altLang="ko-KR" dirty="0" smtClean="0"/>
              <a:t>for frequency flat channel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</a:t>
            </a:r>
            <a:r>
              <a:rPr lang="en-US" altLang="ko-KR" dirty="0"/>
              <a:t>=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</a:t>
            </a:r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 </a:t>
            </a:r>
            <a:r>
              <a:rPr lang="en-US" altLang="ko-KR" dirty="0" smtClean="0"/>
              <a:t>: Total </a:t>
            </a:r>
            <a:r>
              <a:rPr lang="en-US" altLang="ko-KR" dirty="0"/>
              <a:t>number of subcarriers in a non-punctured non-OFDMA PPDU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Only </a:t>
            </a:r>
            <a:r>
              <a:rPr lang="en-US" altLang="ko-KR" dirty="0"/>
              <a:t>a single </a:t>
            </a:r>
            <a:r>
              <a:rPr lang="en-US" altLang="ko-KR" dirty="0" smtClean="0"/>
              <a:t>BFM </a:t>
            </a:r>
            <a:r>
              <a:rPr lang="en-US" altLang="ko-KR" dirty="0"/>
              <a:t>is fed back for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</a:t>
            </a:r>
            <a:r>
              <a:rPr lang="en-US" altLang="ko-KR" dirty="0" smtClean="0"/>
              <a:t> subcarriers.</a:t>
            </a:r>
          </a:p>
          <a:p>
            <a:pPr lvl="2"/>
            <a:r>
              <a:rPr lang="en-US" altLang="ko-KR" dirty="0"/>
              <a:t>The BFM for the remaining subcarriers </a:t>
            </a:r>
            <a:r>
              <a:rPr lang="en-US" altLang="ko-KR" dirty="0" smtClean="0"/>
              <a:t>can</a:t>
            </a:r>
            <a:r>
              <a:rPr lang="en-US" altLang="ko-KR" dirty="0"/>
              <a:t> be obtained by copying and pasting </a:t>
            </a:r>
            <a:r>
              <a:rPr lang="en-US" altLang="ko-KR" dirty="0" smtClean="0"/>
              <a:t>the</a:t>
            </a:r>
            <a:r>
              <a:rPr lang="en-US" altLang="ko-KR" dirty="0"/>
              <a:t> single </a:t>
            </a:r>
            <a:r>
              <a:rPr lang="en-US" altLang="ko-KR" dirty="0" smtClean="0"/>
              <a:t>BFM.</a:t>
            </a:r>
          </a:p>
          <a:p>
            <a:pPr lvl="2"/>
            <a:r>
              <a:rPr lang="en-US" altLang="ko-KR" dirty="0" smtClean="0"/>
              <a:t>The overhead </a:t>
            </a:r>
            <a:r>
              <a:rPr lang="en-US" altLang="ko-KR" dirty="0"/>
              <a:t>for CSI feedback can be significantly reduced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838" y="4869000"/>
            <a:ext cx="5208324" cy="1415679"/>
          </a:xfrm>
          <a:prstGeom prst="rect">
            <a:avLst/>
          </a:prstGeom>
        </p:spPr>
      </p:pic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021097"/>
              </p:ext>
            </p:extLst>
          </p:nvPr>
        </p:nvGraphicFramePr>
        <p:xfrm>
          <a:off x="1781719" y="2349000"/>
          <a:ext cx="6012000" cy="8532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137549317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99217866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422603930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73259800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95141553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2175075"/>
                    </a:ext>
                  </a:extLst>
                </a:gridCol>
              </a:tblGrid>
              <a:tr h="33554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BW20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BW40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BW80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BW160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BW320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847355"/>
                  </a:ext>
                </a:extLst>
              </a:tr>
              <a:tr h="5177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i="1" dirty="0" smtClean="0"/>
                        <a:t>N</a:t>
                      </a:r>
                      <a:r>
                        <a:rPr lang="en-US" altLang="ko-KR" sz="1600" b="0" i="1" baseline="-25000" dirty="0" smtClean="0"/>
                        <a:t>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1992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3984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116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3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Alternatively, the </a:t>
            </a:r>
            <a:r>
              <a:rPr lang="en-US" altLang="ko-KR" dirty="0" smtClean="0"/>
              <a:t>subcarrier </a:t>
            </a:r>
            <a:r>
              <a:rPr lang="en-US" altLang="ko-KR" dirty="0"/>
              <a:t>grouping </a:t>
            </a:r>
            <a:r>
              <a:rPr lang="en-US" altLang="ko-KR" dirty="0" smtClean="0"/>
              <a:t>value </a:t>
            </a:r>
            <a:r>
              <a:rPr lang="en-US" altLang="ko-KR" dirty="0" smtClean="0"/>
              <a:t>can </a:t>
            </a:r>
            <a:r>
              <a:rPr lang="en-US" altLang="ko-KR" dirty="0" smtClean="0"/>
              <a:t>be determined adaptively by using an unsupervised learning algorithm.</a:t>
            </a:r>
          </a:p>
          <a:p>
            <a:r>
              <a:rPr lang="en-US" altLang="ko-KR" dirty="0" smtClean="0"/>
              <a:t>The K-means algorithm divides the given data samples into two clusters defined by centroids [4].</a:t>
            </a:r>
          </a:p>
          <a:p>
            <a:pPr lvl="1"/>
            <a:r>
              <a:rPr lang="en-US" altLang="ko-KR" dirty="0" smtClean="0"/>
              <a:t>For the new input data </a:t>
            </a:r>
            <a:r>
              <a:rPr lang="en-US" altLang="ko-KR" dirty="0"/>
              <a:t>sample, </a:t>
            </a:r>
            <a:r>
              <a:rPr lang="en-US" altLang="ko-KR" dirty="0" smtClean="0"/>
              <a:t>the algorithm determines the subcarrier grouping value based </a:t>
            </a:r>
            <a:r>
              <a:rPr lang="en-US" altLang="ko-KR" dirty="0"/>
              <a:t>on </a:t>
            </a:r>
            <a:r>
              <a:rPr lang="en-US" altLang="ko-KR" dirty="0" smtClean="0"/>
              <a:t>the assigned cluster.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Remarks: Unsupervised learning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000" y="3732963"/>
            <a:ext cx="3240000" cy="274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내용 개체 틀 7"/>
          <p:cNvGraphicFramePr>
            <a:graphicFrameLocks noGrp="1"/>
          </p:cNvGraphicFramePr>
          <p:nvPr>
            <p:ph idx="1"/>
            <p:extLst/>
          </p:nvPr>
        </p:nvGraphicFramePr>
        <p:xfrm>
          <a:off x="1385205" y="1846420"/>
          <a:ext cx="6373590" cy="41079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795978">
                  <a:extLst>
                    <a:ext uri="{9D8B030D-6E8A-4147-A177-3AD203B41FA5}">
                      <a16:colId xmlns:a16="http://schemas.microsoft.com/office/drawing/2014/main" val="3277184396"/>
                    </a:ext>
                  </a:extLst>
                </a:gridCol>
                <a:gridCol w="2577612">
                  <a:extLst>
                    <a:ext uri="{9D8B030D-6E8A-4147-A177-3AD203B41FA5}">
                      <a16:colId xmlns:a16="http://schemas.microsoft.com/office/drawing/2014/main" val="3142565484"/>
                    </a:ext>
                  </a:extLst>
                </a:gridCol>
              </a:tblGrid>
              <a:tr h="36309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76804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PPDU type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EHT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515260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Channel model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A,</a:t>
                      </a:r>
                      <a:r>
                        <a:rPr lang="en-US" altLang="ko-KR" sz="1600" baseline="0" dirty="0" smtClean="0"/>
                        <a:t> B, C, D, E, F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34430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Learning algorithm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Neural</a:t>
                      </a:r>
                      <a:r>
                        <a:rPr lang="en-US" altLang="ko-KR" sz="1600" baseline="0" dirty="0" smtClean="0"/>
                        <a:t> network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06041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Optimization solver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Adaptive moment estimation (Adam)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795011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Number of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~27K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076201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</a:t>
                      </a:r>
                      <a:r>
                        <a:rPr lang="en-US" altLang="ko-KR" sz="1600" baseline="0" dirty="0" smtClean="0"/>
                        <a:t> of training data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70% of</a:t>
                      </a:r>
                      <a:r>
                        <a:rPr lang="en-US" altLang="ko-KR" sz="1600" baseline="0" dirty="0" smtClean="0"/>
                        <a:t>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04227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</a:t>
                      </a:r>
                      <a:r>
                        <a:rPr lang="en-US" altLang="ko-KR" sz="1600" baseline="0" dirty="0" smtClean="0"/>
                        <a:t> of testing data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30% of</a:t>
                      </a:r>
                      <a:r>
                        <a:rPr lang="en-US" altLang="ko-KR" sz="1600" baseline="0" dirty="0" smtClean="0"/>
                        <a:t> data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488449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 of hidden nodes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114974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Number</a:t>
                      </a:r>
                      <a:r>
                        <a:rPr lang="en-US" altLang="ko-KR" sz="1600" baseline="0" dirty="0" smtClean="0"/>
                        <a:t> of n</a:t>
                      </a:r>
                      <a:r>
                        <a:rPr lang="en-US" altLang="ko-KR" sz="1600" dirty="0" smtClean="0"/>
                        <a:t>odes per hidden layer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[100, 100]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42161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Activation function</a:t>
                      </a:r>
                      <a:endParaRPr lang="ko-KR" altLang="en-US" sz="16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Tanh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296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4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999" y="3533469"/>
            <a:ext cx="3842863" cy="2882148"/>
          </a:xfrm>
          <a:prstGeom prst="rect">
            <a:avLst/>
          </a:prstGeom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Classification performance</a:t>
            </a:r>
          </a:p>
          <a:p>
            <a:pPr lvl="1"/>
            <a:r>
              <a:rPr lang="en-US" altLang="ko-KR" dirty="0" smtClean="0"/>
              <a:t>Threshold-based classification</a:t>
            </a:r>
          </a:p>
          <a:p>
            <a:pPr lvl="2"/>
            <a:r>
              <a:rPr lang="en-US" altLang="ko-KR" dirty="0" smtClean="0"/>
              <a:t>The noise causes significant degradation to the performance.</a:t>
            </a:r>
          </a:p>
          <a:p>
            <a:pPr lvl="1"/>
            <a:r>
              <a:rPr lang="en-US" altLang="ko-KR" dirty="0" smtClean="0"/>
              <a:t>ML-based </a:t>
            </a:r>
            <a:r>
              <a:rPr lang="en-US" altLang="ko-KR" dirty="0"/>
              <a:t>classification</a:t>
            </a:r>
          </a:p>
          <a:p>
            <a:pPr lvl="2"/>
            <a:r>
              <a:rPr lang="en-US" altLang="ko-KR" dirty="0" smtClean="0"/>
              <a:t>In case of binary-level classification, almost 100% success is achieved.</a:t>
            </a:r>
          </a:p>
          <a:p>
            <a:pPr lvl="2"/>
            <a:r>
              <a:rPr lang="en-US" altLang="ko-KR" dirty="0"/>
              <a:t>In the case of </a:t>
            </a:r>
            <a:r>
              <a:rPr lang="en-US" altLang="ko-KR" dirty="0" smtClean="0"/>
              <a:t>multi-level</a:t>
            </a:r>
            <a:r>
              <a:rPr lang="en-US" altLang="ko-KR" dirty="0"/>
              <a:t> classification, </a:t>
            </a:r>
            <a:r>
              <a:rPr lang="en-US" altLang="ko-KR" dirty="0" smtClean="0"/>
              <a:t>around</a:t>
            </a:r>
            <a:r>
              <a:rPr lang="en-US" altLang="ko-KR" dirty="0"/>
              <a:t> 90% </a:t>
            </a:r>
            <a:r>
              <a:rPr lang="en-US" altLang="ko-KR" dirty="0" smtClean="0"/>
              <a:t>success can be achieved even</a:t>
            </a:r>
            <a:r>
              <a:rPr lang="en-US" altLang="ko-KR" dirty="0"/>
              <a:t> in the low SNR </a:t>
            </a:r>
            <a:r>
              <a:rPr lang="en-US" altLang="ko-KR" dirty="0" smtClean="0"/>
              <a:t>region.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(1)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</a:p>
          <a:p>
            <a:pPr lvl="1"/>
            <a:r>
              <a:rPr lang="en-US" altLang="ko-KR" dirty="0" smtClean="0"/>
              <a:t>If a frequency flat channel is identified by ML, the CSI is fed back with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 </a:t>
            </a:r>
            <a:r>
              <a:rPr lang="en-US" altLang="ko-KR" i="1" dirty="0"/>
              <a:t>= N</a:t>
            </a:r>
            <a:r>
              <a:rPr lang="en-US" altLang="ko-KR" i="1" baseline="-25000" dirty="0"/>
              <a:t>ST 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For frequency </a:t>
            </a:r>
            <a:r>
              <a:rPr lang="en-US" altLang="ko-KR" dirty="0"/>
              <a:t>flat </a:t>
            </a:r>
            <a:r>
              <a:rPr lang="en-US" altLang="ko-KR" dirty="0" smtClean="0"/>
              <a:t>channel, the PER performance with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 </a:t>
            </a:r>
            <a:r>
              <a:rPr lang="en-US" altLang="ko-KR" i="1" dirty="0"/>
              <a:t>= N</a:t>
            </a:r>
            <a:r>
              <a:rPr lang="en-US" altLang="ko-KR" i="1" baseline="-25000" dirty="0"/>
              <a:t>ST </a:t>
            </a:r>
            <a:r>
              <a:rPr lang="en-US" altLang="ko-KR" dirty="0"/>
              <a:t> </a:t>
            </a:r>
            <a:r>
              <a:rPr lang="en-US" altLang="ko-KR" dirty="0" smtClean="0"/>
              <a:t>is almost same as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 </a:t>
            </a:r>
            <a:r>
              <a:rPr lang="en-US" altLang="ko-KR" i="1" dirty="0"/>
              <a:t>= </a:t>
            </a:r>
            <a:r>
              <a:rPr lang="en-US" altLang="ko-KR" dirty="0" smtClean="0"/>
              <a:t>4, while the CSI overhead is significantly reduced.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30" y="3236587"/>
            <a:ext cx="4479561" cy="3060302"/>
          </a:xfrm>
          <a:prstGeom prst="rect">
            <a:avLst/>
          </a:prstGeom>
        </p:spPr>
      </p:pic>
      <p:pic>
        <p:nvPicPr>
          <p:cNvPr id="11" name="그림 1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469448" y="3249000"/>
            <a:ext cx="4478400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5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</a:t>
            </a:r>
            <a:r>
              <a:rPr lang="en-US" altLang="ko-KR" dirty="0" smtClean="0"/>
              <a:t>contribution, </a:t>
            </a:r>
            <a:r>
              <a:rPr lang="en-US" altLang="ko-KR" dirty="0"/>
              <a:t>we presented </a:t>
            </a:r>
            <a:r>
              <a:rPr lang="en-US" altLang="ko-KR" dirty="0" smtClean="0"/>
              <a:t>an ML-based </a:t>
            </a:r>
            <a:r>
              <a:rPr lang="en-US" altLang="ko-KR" dirty="0"/>
              <a:t>adaptive beamforming </a:t>
            </a:r>
            <a:r>
              <a:rPr lang="en-US" altLang="ko-KR" dirty="0" smtClean="0"/>
              <a:t>feedback method.</a:t>
            </a:r>
            <a:endParaRPr lang="en-US" altLang="ko-KR" dirty="0"/>
          </a:p>
          <a:p>
            <a:pPr lvl="1"/>
            <a:r>
              <a:rPr lang="en-US" altLang="ko-KR" dirty="0" smtClean="0"/>
              <a:t>A supervised learning-based </a:t>
            </a:r>
            <a:r>
              <a:rPr lang="en-US" altLang="ko-KR" dirty="0"/>
              <a:t>ML </a:t>
            </a:r>
            <a:r>
              <a:rPr lang="en-US" altLang="ko-KR" dirty="0" smtClean="0"/>
              <a:t>technique is </a:t>
            </a:r>
            <a:r>
              <a:rPr lang="en-US" altLang="ko-KR" dirty="0"/>
              <a:t>used for channel </a:t>
            </a:r>
            <a:r>
              <a:rPr lang="en-US" altLang="ko-KR" dirty="0" smtClean="0"/>
              <a:t>classification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Based on the channel </a:t>
            </a:r>
            <a:r>
              <a:rPr lang="en-US" altLang="ko-KR" dirty="0" smtClean="0"/>
              <a:t>classification</a:t>
            </a:r>
            <a:r>
              <a:rPr lang="en-US" altLang="ko-KR" dirty="0"/>
              <a:t>, the subcarrier grouping </a:t>
            </a:r>
            <a:r>
              <a:rPr lang="en-US" altLang="ko-KR" dirty="0" smtClean="0"/>
              <a:t>value is </a:t>
            </a:r>
            <a:r>
              <a:rPr lang="en-US" altLang="ko-KR" dirty="0"/>
              <a:t>determined in an </a:t>
            </a:r>
            <a:r>
              <a:rPr lang="en-US" altLang="ko-KR" dirty="0" smtClean="0"/>
              <a:t>on-line </a:t>
            </a:r>
            <a:r>
              <a:rPr lang="en-US" altLang="ko-KR" dirty="0"/>
              <a:t>manner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addition, the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=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ST  </a:t>
            </a:r>
            <a:r>
              <a:rPr lang="en-US" altLang="ko-KR" dirty="0" smtClean="0"/>
              <a:t>option was also presented for frequency flat channel identified by ML.</a:t>
            </a:r>
          </a:p>
          <a:p>
            <a:pPr lvl="1"/>
            <a:r>
              <a:rPr lang="en-US" altLang="ko-KR" dirty="0" smtClean="0"/>
              <a:t>Significant CSI overhead reduction can be achieved without loss of PER performance. </a:t>
            </a:r>
          </a:p>
          <a:p>
            <a:r>
              <a:rPr lang="en-US" altLang="ko-KR" dirty="0" smtClean="0"/>
              <a:t>The ML-based channel classification can also be applied to adaptive codebook selection.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37269"/>
              </p:ext>
            </p:extLst>
          </p:nvPr>
        </p:nvGraphicFramePr>
        <p:xfrm>
          <a:off x="1091689" y="5318034"/>
          <a:ext cx="7036822" cy="107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6426">
                  <a:extLst>
                    <a:ext uri="{9D8B030D-6E8A-4147-A177-3AD203B41FA5}">
                      <a16:colId xmlns:a16="http://schemas.microsoft.com/office/drawing/2014/main" val="2407447766"/>
                    </a:ext>
                  </a:extLst>
                </a:gridCol>
                <a:gridCol w="2871950">
                  <a:extLst>
                    <a:ext uri="{9D8B030D-6E8A-4147-A177-3AD203B41FA5}">
                      <a16:colId xmlns:a16="http://schemas.microsoft.com/office/drawing/2014/main" val="2491001603"/>
                    </a:ext>
                  </a:extLst>
                </a:gridCol>
                <a:gridCol w="1608446">
                  <a:extLst>
                    <a:ext uri="{9D8B030D-6E8A-4147-A177-3AD203B41FA5}">
                      <a16:colId xmlns:a16="http://schemas.microsoft.com/office/drawing/2014/main" val="178470112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561892287"/>
                    </a:ext>
                  </a:extLst>
                </a:gridCol>
              </a:tblGrid>
              <a:tr h="2989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Feature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Codebook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/>
                        <a:t>bits for (</a:t>
                      </a:r>
                      <a:r>
                        <a:rPr lang="el-GR" altLang="ko-KR" sz="1600" b="1" i="1" dirty="0" smtClean="0"/>
                        <a:t>ϕ</a:t>
                      </a:r>
                      <a:r>
                        <a:rPr lang="en-US" altLang="ko-KR" sz="1600" b="1" dirty="0" smtClean="0"/>
                        <a:t>, </a:t>
                      </a:r>
                      <a:r>
                        <a:rPr lang="el-GR" altLang="ko-KR" sz="1600" b="1" i="1" dirty="0" smtClean="0"/>
                        <a:t>ψ</a:t>
                      </a:r>
                      <a:r>
                        <a:rPr lang="en-US" altLang="ko-KR" sz="1600" b="1" dirty="0" smtClean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Frequency flat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Coarse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codebook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(2, 4)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04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 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Frequency selective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Fine codebook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(4,</a:t>
                      </a:r>
                      <a:r>
                        <a:rPr lang="en-US" altLang="ko-K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6)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3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E. </a:t>
            </a:r>
            <a:r>
              <a:rPr lang="en-US" altLang="ko-KR" sz="1800" dirty="0"/>
              <a:t>Jeon, </a:t>
            </a:r>
            <a:r>
              <a:rPr lang="en-US" altLang="ko-KR" sz="1800" dirty="0" smtClean="0"/>
              <a:t>Device And Method Of Performing Subcarrier Grouping </a:t>
            </a:r>
            <a:r>
              <a:rPr lang="en-US" altLang="ko-KR" sz="1800" dirty="0" err="1" smtClean="0"/>
              <a:t>And/Or</a:t>
            </a:r>
            <a:r>
              <a:rPr lang="en-US" altLang="ko-KR" sz="1800" dirty="0" smtClean="0"/>
              <a:t> Codebook Size Selection In Real-Time For Beamforming Feedback And Wireless Communication System Including The Same, US17/550172, 2021.</a:t>
            </a:r>
          </a:p>
          <a:p>
            <a:r>
              <a:rPr lang="en-US" altLang="ko-KR" sz="1800" dirty="0"/>
              <a:t>[2] </a:t>
            </a:r>
            <a:r>
              <a:rPr lang="en-US" altLang="ko-KR" sz="1800" dirty="0" smtClean="0"/>
              <a:t>E. </a:t>
            </a:r>
            <a:r>
              <a:rPr lang="en-US" altLang="ko-KR" sz="1800" dirty="0" err="1" smtClean="0"/>
              <a:t>Kurniawan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L</a:t>
            </a:r>
            <a:r>
              <a:rPr lang="en-US" altLang="ko-KR" sz="1800" dirty="0" smtClean="0"/>
              <a:t>. </a:t>
            </a:r>
            <a:r>
              <a:rPr lang="en-US" altLang="ko-KR" sz="1800" dirty="0" err="1" smtClean="0"/>
              <a:t>Zhiwei</a:t>
            </a:r>
            <a:r>
              <a:rPr lang="en-US" altLang="ko-KR" sz="1800" dirty="0" smtClean="0"/>
              <a:t>, and </a:t>
            </a:r>
            <a:r>
              <a:rPr lang="en-US" altLang="ko-KR" sz="1800" dirty="0"/>
              <a:t>S</a:t>
            </a:r>
            <a:r>
              <a:rPr lang="en-US" altLang="ko-KR" sz="1800" dirty="0" smtClean="0"/>
              <a:t>. Sun, “Machine Learning-based Channel Classification and Its Application to IEEE 802.11ad Communications,” </a:t>
            </a:r>
            <a:r>
              <a:rPr lang="en-US" altLang="ko-KR" sz="1800" i="1" dirty="0" smtClean="0"/>
              <a:t>in </a:t>
            </a:r>
            <a:r>
              <a:rPr lang="en-US" altLang="ko-KR" sz="1800" i="1" dirty="0"/>
              <a:t>Proc. </a:t>
            </a:r>
            <a:r>
              <a:rPr lang="en-US" altLang="ko-KR" sz="1800" i="1" dirty="0" smtClean="0"/>
              <a:t>IEEE GLOBECOM</a:t>
            </a:r>
            <a:r>
              <a:rPr lang="en-US" altLang="ko-KR" sz="1800" dirty="0" smtClean="0"/>
              <a:t>, Dec. 2017.</a:t>
            </a:r>
          </a:p>
          <a:p>
            <a:r>
              <a:rPr lang="en-US" altLang="ko-KR" sz="1800" dirty="0" smtClean="0"/>
              <a:t>[3] H. </a:t>
            </a:r>
            <a:r>
              <a:rPr lang="en-US" altLang="ko-KR" sz="1800" dirty="0" err="1" smtClean="0"/>
              <a:t>Arslan</a:t>
            </a:r>
            <a:r>
              <a:rPr lang="en-US" altLang="ko-KR" sz="1800" dirty="0" smtClean="0"/>
              <a:t> and T. </a:t>
            </a:r>
            <a:r>
              <a:rPr lang="en-US" altLang="ko-KR" sz="1800" dirty="0" err="1" smtClean="0"/>
              <a:t>Yücek</a:t>
            </a:r>
            <a:r>
              <a:rPr lang="en-US" altLang="ko-KR" sz="1800" dirty="0"/>
              <a:t>, “Delay Spread Estimation for Wireless Communication </a:t>
            </a:r>
            <a:r>
              <a:rPr lang="en-US" altLang="ko-KR" sz="1800" dirty="0" smtClean="0"/>
              <a:t>Systems”, </a:t>
            </a:r>
            <a:r>
              <a:rPr lang="en-US" altLang="ko-KR" sz="1800" i="1" dirty="0"/>
              <a:t>in Proc. IEEE </a:t>
            </a:r>
            <a:r>
              <a:rPr lang="en-US" altLang="ko-KR" sz="1800" i="1" dirty="0" smtClean="0"/>
              <a:t>ISCC</a:t>
            </a:r>
            <a:r>
              <a:rPr lang="en-US" altLang="ko-KR" sz="1800" dirty="0" smtClean="0"/>
              <a:t>, Jul. 2003.</a:t>
            </a:r>
          </a:p>
          <a:p>
            <a:r>
              <a:rPr lang="en-US" altLang="ko-KR" sz="1800" dirty="0"/>
              <a:t>[4] M. </a:t>
            </a:r>
            <a:r>
              <a:rPr lang="en-US" altLang="ko-KR" sz="1800" dirty="0" err="1"/>
              <a:t>Deshmukh</a:t>
            </a:r>
            <a:r>
              <a:rPr lang="en-US" altLang="ko-KR" sz="1800" dirty="0"/>
              <a:t>, Z. Lin, H. Lou, M. </a:t>
            </a:r>
            <a:r>
              <a:rPr lang="en-US" altLang="ko-KR" sz="1800" dirty="0" err="1"/>
              <a:t>Kamel</a:t>
            </a:r>
            <a:r>
              <a:rPr lang="en-US" altLang="ko-KR" sz="1800" dirty="0"/>
              <a:t>, R. Yang, </a:t>
            </a:r>
            <a:r>
              <a:rPr lang="en-US" altLang="ko-KR" sz="1800" dirty="0" smtClean="0"/>
              <a:t>and I</a:t>
            </a:r>
            <a:r>
              <a:rPr lang="en-US" altLang="ko-KR" sz="1800" dirty="0"/>
              <a:t>. </a:t>
            </a:r>
            <a:r>
              <a:rPr lang="en-US" altLang="ko-KR" sz="1800" dirty="0" err="1"/>
              <a:t>Guvenc</a:t>
            </a:r>
            <a:r>
              <a:rPr lang="en-US" altLang="ko-KR" sz="1800" dirty="0"/>
              <a:t>, “Intelligent Feedback Overhead Reduction (</a:t>
            </a:r>
            <a:r>
              <a:rPr lang="en-US" altLang="ko-KR" sz="1800" dirty="0" err="1"/>
              <a:t>iFOR</a:t>
            </a:r>
            <a:r>
              <a:rPr lang="en-US" altLang="ko-KR" sz="1800" dirty="0"/>
              <a:t>) in Wi-Fi 7 and </a:t>
            </a:r>
            <a:r>
              <a:rPr lang="en-US" altLang="ko-KR" sz="1800" dirty="0" smtClean="0"/>
              <a:t>Beyond,”</a:t>
            </a:r>
            <a:r>
              <a:rPr lang="en-US" altLang="ko-KR" sz="1800" i="1" dirty="0"/>
              <a:t> in Proc. IEEE </a:t>
            </a:r>
            <a:r>
              <a:rPr lang="en-US" altLang="ko-KR" sz="1800" i="1" dirty="0" smtClean="0"/>
              <a:t>VTC-Spring</a:t>
            </a:r>
            <a:r>
              <a:rPr lang="en-US" altLang="ko-KR" sz="1800" dirty="0" smtClean="0"/>
              <a:t>, Jun. 2022.</a:t>
            </a:r>
            <a:endParaRPr lang="ko-KR" alt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For transmit beamforming, BFer </a:t>
                </a:r>
                <a:r>
                  <a:rPr lang="en-US" altLang="ko-KR" dirty="0"/>
                  <a:t>requires the channel state </a:t>
                </a:r>
                <a:r>
                  <a:rPr lang="en-US" altLang="ko-KR" dirty="0" smtClean="0"/>
                  <a:t>information (CSI), </a:t>
                </a:r>
                <a:r>
                  <a:rPr lang="en-US" altLang="ko-KR" dirty="0"/>
                  <a:t>which </a:t>
                </a:r>
                <a:r>
                  <a:rPr lang="en-US" altLang="ko-KR" dirty="0" smtClean="0"/>
                  <a:t>is delivered </a:t>
                </a:r>
                <a:r>
                  <a:rPr lang="en-US" altLang="ko-KR" dirty="0"/>
                  <a:t>from the </a:t>
                </a:r>
                <a:r>
                  <a:rPr lang="en-US" altLang="ko-KR" dirty="0" smtClean="0"/>
                  <a:t>BFee.</a:t>
                </a:r>
              </a:p>
              <a:p>
                <a:pPr lvl="1"/>
                <a:r>
                  <a:rPr lang="en-US" altLang="ko-KR" dirty="0"/>
                  <a:t>BFer sends an </a:t>
                </a:r>
                <a:r>
                  <a:rPr lang="en-US" altLang="ko-KR" dirty="0" smtClean="0"/>
                  <a:t>NDP </a:t>
                </a:r>
                <a:r>
                  <a:rPr lang="en-US" altLang="ko-KR" dirty="0"/>
                  <a:t>for sounding purpose.</a:t>
                </a:r>
              </a:p>
              <a:p>
                <a:pPr lvl="1"/>
                <a:r>
                  <a:rPr lang="en-US" altLang="ko-KR" dirty="0" smtClean="0"/>
                  <a:t>BFee feeds </a:t>
                </a:r>
                <a:r>
                  <a:rPr lang="en-US" altLang="ko-KR" dirty="0"/>
                  <a:t>back </a:t>
                </a:r>
                <a:r>
                  <a:rPr lang="en-US" altLang="ko-KR" dirty="0" smtClean="0"/>
                  <a:t>CSI.</a:t>
                </a:r>
              </a:p>
              <a:p>
                <a:pPr lvl="2"/>
                <a:r>
                  <a:rPr lang="en-US" altLang="ko-KR" dirty="0"/>
                  <a:t>E</a:t>
                </a:r>
                <a:r>
                  <a:rPr lang="en-US" altLang="ko-KR" dirty="0" smtClean="0"/>
                  <a:t>stimated channel matrix </a:t>
                </a:r>
                <a:r>
                  <a:rPr lang="en-US" altLang="ko-KR" b="1" dirty="0" smtClean="0"/>
                  <a:t>H</a:t>
                </a:r>
                <a:r>
                  <a:rPr lang="en-US" altLang="ko-KR" dirty="0" smtClean="0"/>
                  <a:t> is decomposed to </a:t>
                </a:r>
                <a:r>
                  <a:rPr lang="en-US" altLang="ko-KR" b="1" dirty="0" smtClean="0"/>
                  <a:t>U</a:t>
                </a:r>
                <a14:m>
                  <m:oMath xmlns:m="http://schemas.openxmlformats.org/officeDocument/2006/math">
                    <m:r>
                      <a:rPr lang="el-GR" altLang="ko-KR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en-US" altLang="ko-KR" b="1" dirty="0" smtClean="0"/>
                  <a:t>V</a:t>
                </a:r>
                <a:r>
                  <a:rPr lang="en-US" altLang="ko-KR" i="1" baseline="30000" dirty="0" smtClean="0"/>
                  <a:t>h</a:t>
                </a:r>
                <a:r>
                  <a:rPr lang="en-US" altLang="ko-KR" dirty="0" smtClean="0"/>
                  <a:t> via SVD and </a:t>
                </a:r>
                <a:r>
                  <a:rPr lang="en-US" altLang="ko-KR" b="1" dirty="0" smtClean="0"/>
                  <a:t>V</a:t>
                </a:r>
                <a:r>
                  <a:rPr lang="en-US" altLang="ko-KR" dirty="0" smtClean="0"/>
                  <a:t> is chosen as a beamforming </a:t>
                </a:r>
                <a:r>
                  <a:rPr lang="en-US" altLang="ko-KR" dirty="0"/>
                  <a:t>feedback matrix (BFM). 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The BFM is compressed in form of angles (</a:t>
                </a:r>
                <a14:m>
                  <m:oMath xmlns:m="http://schemas.openxmlformats.org/officeDocument/2006/math">
                    <m:r>
                      <a:rPr lang="ko-KR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ko-KR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ko-KR" dirty="0" smtClean="0"/>
                  <a:t>) by using the Givens rotation.</a:t>
                </a:r>
              </a:p>
              <a:p>
                <a:pPr lvl="3"/>
                <a:r>
                  <a:rPr lang="en-US" altLang="ko-KR" dirty="0" smtClean="0"/>
                  <a:t>The codebook size (i.e., number of bits for quantization to the angles) and subcarrier grouping size are determined by BFee. </a:t>
                </a:r>
              </a:p>
              <a:p>
                <a:pPr lvl="1"/>
                <a:r>
                  <a:rPr lang="en-US" altLang="ko-KR" dirty="0" smtClean="0"/>
                  <a:t>BFer reconstructs </a:t>
                </a:r>
                <a:r>
                  <a:rPr lang="en-US" altLang="ko-KR" b="1" dirty="0" smtClean="0"/>
                  <a:t>V </a:t>
                </a:r>
                <a:r>
                  <a:rPr lang="en-US" altLang="ko-KR" dirty="0" smtClean="0"/>
                  <a:t>and applies it for </a:t>
                </a:r>
                <a:r>
                  <a:rPr lang="en-US" altLang="ko-KR" dirty="0"/>
                  <a:t>the beam-steering </a:t>
                </a:r>
                <a:r>
                  <a:rPr lang="en-US" altLang="ko-KR" dirty="0" smtClean="0"/>
                  <a:t>matrix.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Beamforming procedure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336" y="4509000"/>
            <a:ext cx="5521528" cy="170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Recap: Subcarrier grouping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Subcarrier </a:t>
            </a:r>
            <a:r>
              <a:rPr lang="en-US" altLang="ko-KR" dirty="0" smtClean="0"/>
              <a:t>grouping</a:t>
            </a:r>
            <a:endParaRPr lang="en-US" altLang="ko-KR" dirty="0"/>
          </a:p>
          <a:p>
            <a:pPr lvl="1"/>
            <a:r>
              <a:rPr lang="en-US" altLang="ko-KR" dirty="0" smtClean="0"/>
              <a:t>Assuming that the </a:t>
            </a:r>
            <a:r>
              <a:rPr lang="en-US" altLang="ko-KR" dirty="0"/>
              <a:t>channel frequency response is correlated across the </a:t>
            </a:r>
            <a:r>
              <a:rPr lang="en-US" altLang="ko-KR" dirty="0" smtClean="0"/>
              <a:t>subcarriers, </a:t>
            </a:r>
            <a:r>
              <a:rPr lang="en-US" altLang="ko-KR" dirty="0"/>
              <a:t>o</a:t>
            </a:r>
            <a:r>
              <a:rPr lang="en-US" altLang="ko-KR" dirty="0" smtClean="0"/>
              <a:t>nly </a:t>
            </a:r>
            <a:r>
              <a:rPr lang="en-US" altLang="ko-KR" dirty="0"/>
              <a:t>a single </a:t>
            </a:r>
            <a:r>
              <a:rPr lang="en-US" altLang="ko-KR" dirty="0" smtClean="0"/>
              <a:t>BFM </a:t>
            </a:r>
            <a:r>
              <a:rPr lang="en-US" altLang="ko-KR" dirty="0"/>
              <a:t>is </a:t>
            </a:r>
            <a:r>
              <a:rPr lang="en-US" altLang="ko-KR" dirty="0" smtClean="0"/>
              <a:t>fed back </a:t>
            </a:r>
            <a:r>
              <a:rPr lang="en-US" altLang="ko-KR" dirty="0"/>
              <a:t>for each group of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adjacent </a:t>
            </a:r>
            <a:r>
              <a:rPr lang="en-US" altLang="ko-KR" dirty="0"/>
              <a:t>subcarriers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Some </a:t>
            </a:r>
            <a:r>
              <a:rPr lang="en-US" altLang="ko-KR" dirty="0"/>
              <a:t>sort of interpolation needs to be performed by BFer to obtain the </a:t>
            </a:r>
            <a:r>
              <a:rPr lang="en-US" altLang="ko-KR" dirty="0" smtClean="0"/>
              <a:t>beam-steering matrix for </a:t>
            </a:r>
            <a:r>
              <a:rPr lang="en-US" altLang="ko-KR" dirty="0"/>
              <a:t>rest of the </a:t>
            </a:r>
            <a:r>
              <a:rPr lang="en-US" altLang="ko-KR" dirty="0" smtClean="0"/>
              <a:t>subcarriers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By using the grouping, the overhead for CSI feedback can be reduced.</a:t>
            </a:r>
          </a:p>
          <a:p>
            <a:pPr lvl="2"/>
            <a:r>
              <a:rPr lang="en-US" altLang="ko-KR" dirty="0"/>
              <a:t>I</a:t>
            </a:r>
            <a:r>
              <a:rPr lang="en-US" altLang="ko-KR" dirty="0" smtClean="0"/>
              <a:t>f</a:t>
            </a:r>
            <a:r>
              <a:rPr lang="en-US" altLang="ko-KR" dirty="0"/>
              <a:t> 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value</a:t>
            </a:r>
            <a:r>
              <a:rPr lang="en-US" altLang="ko-KR" dirty="0"/>
              <a:t> is large, </a:t>
            </a:r>
            <a:r>
              <a:rPr lang="en-US" altLang="ko-KR" dirty="0" smtClean="0"/>
              <a:t>CSI</a:t>
            </a:r>
            <a:r>
              <a:rPr lang="en-US" altLang="ko-KR" dirty="0"/>
              <a:t> becomes inaccurate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If 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 value</a:t>
            </a:r>
            <a:r>
              <a:rPr lang="en-US" altLang="ko-KR" dirty="0"/>
              <a:t> is </a:t>
            </a:r>
            <a:r>
              <a:rPr lang="en-US" altLang="ko-KR" dirty="0" smtClean="0"/>
              <a:t>small,</a:t>
            </a:r>
            <a:r>
              <a:rPr lang="en-US" altLang="ko-KR" dirty="0"/>
              <a:t> </a:t>
            </a:r>
            <a:r>
              <a:rPr lang="en-US" altLang="ko-KR" dirty="0" smtClean="0"/>
              <a:t>CSI overhead becomes large.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2151"/>
              </p:ext>
            </p:extLst>
          </p:nvPr>
        </p:nvGraphicFramePr>
        <p:xfrm>
          <a:off x="5472000" y="4689000"/>
          <a:ext cx="2880000" cy="118478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02222">
                  <a:extLst>
                    <a:ext uri="{9D8B030D-6E8A-4147-A177-3AD203B41FA5}">
                      <a16:colId xmlns:a16="http://schemas.microsoft.com/office/drawing/2014/main" val="137549317"/>
                    </a:ext>
                  </a:extLst>
                </a:gridCol>
                <a:gridCol w="1777778">
                  <a:extLst>
                    <a:ext uri="{9D8B030D-6E8A-4147-A177-3AD203B41FA5}">
                      <a16:colId xmlns:a16="http://schemas.microsoft.com/office/drawing/2014/main" val="2992178668"/>
                    </a:ext>
                  </a:extLst>
                </a:gridCol>
              </a:tblGrid>
              <a:tr h="331521">
                <a:tc grid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i="1" dirty="0" smtClean="0"/>
                        <a:t>N</a:t>
                      </a:r>
                      <a:r>
                        <a:rPr lang="en-US" altLang="ko-KR" sz="1400" i="1" baseline="-25000" dirty="0" smtClean="0"/>
                        <a:t>g </a:t>
                      </a:r>
                      <a:r>
                        <a:rPr lang="en-US" altLang="ko-KR" sz="14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alue of subcarrier grouping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75216"/>
                  </a:ext>
                </a:extLst>
              </a:tr>
              <a:tr h="33554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11ac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1, 2, 4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847355"/>
                  </a:ext>
                </a:extLst>
              </a:tr>
              <a:tr h="51771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ko-KR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11be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4, 16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116822"/>
                  </a:ext>
                </a:extLst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00" y="4500187"/>
            <a:ext cx="4572000" cy="164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the best of our knowledge, there is </a:t>
            </a:r>
            <a:r>
              <a:rPr lang="en-US" altLang="ko-KR" dirty="0"/>
              <a:t>no </a:t>
            </a:r>
            <a:r>
              <a:rPr lang="en-US" altLang="ko-KR" dirty="0" smtClean="0"/>
              <a:t>study on how to determine </a:t>
            </a:r>
            <a:r>
              <a:rPr lang="en-US" altLang="ko-KR" dirty="0"/>
              <a:t>the subcarrier grouping </a:t>
            </a:r>
            <a:r>
              <a:rPr lang="en-US" altLang="ko-KR" dirty="0" smtClean="0"/>
              <a:t>value </a:t>
            </a:r>
            <a:r>
              <a:rPr lang="en-US" altLang="ko-KR" dirty="0"/>
              <a:t>adaptively </a:t>
            </a:r>
            <a:r>
              <a:rPr lang="en-US" altLang="ko-KR" dirty="0" smtClean="0"/>
              <a:t>according to real-time channel conditions.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Basic idea</a:t>
            </a:r>
          </a:p>
          <a:p>
            <a:pPr lvl="1"/>
            <a:r>
              <a:rPr lang="en-US" altLang="ko-KR" dirty="0" smtClean="0"/>
              <a:t>Highly </a:t>
            </a:r>
            <a:r>
              <a:rPr lang="en-US" altLang="ko-KR" dirty="0"/>
              <a:t>frequency selective </a:t>
            </a:r>
            <a:r>
              <a:rPr lang="en-US" altLang="ko-KR" dirty="0" smtClean="0"/>
              <a:t>channel</a:t>
            </a:r>
          </a:p>
          <a:p>
            <a:pPr lvl="2"/>
            <a:r>
              <a:rPr lang="en-US" altLang="ko-KR" dirty="0" err="1" smtClean="0"/>
              <a:t>BFee</a:t>
            </a:r>
            <a:r>
              <a:rPr lang="en-US" altLang="ko-KR" dirty="0" smtClean="0"/>
              <a:t> selects a </a:t>
            </a:r>
            <a:r>
              <a:rPr lang="en-US" altLang="ko-KR" dirty="0"/>
              <a:t>s</a:t>
            </a:r>
            <a:r>
              <a:rPr lang="en-US" altLang="ko-KR" dirty="0" smtClean="0"/>
              <a:t>mall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 value (e.g.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= 4 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Small </a:t>
            </a:r>
            <a:r>
              <a:rPr lang="en-US" altLang="ko-KR" dirty="0"/>
              <a:t>frequency selective channel</a:t>
            </a:r>
          </a:p>
          <a:p>
            <a:pPr lvl="2"/>
            <a:r>
              <a:rPr lang="en-US" altLang="ko-KR" dirty="0" err="1"/>
              <a:t>BFee</a:t>
            </a:r>
            <a:r>
              <a:rPr lang="en-US" altLang="ko-KR" dirty="0"/>
              <a:t> selects</a:t>
            </a:r>
            <a:r>
              <a:rPr lang="en-US" altLang="ko-KR" dirty="0" smtClean="0"/>
              <a:t> </a:t>
            </a:r>
            <a:r>
              <a:rPr lang="en-US" altLang="ko-KR" dirty="0"/>
              <a:t>a l</a:t>
            </a:r>
            <a:r>
              <a:rPr lang="en-US" altLang="ko-KR" dirty="0" smtClean="0"/>
              <a:t>arge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 </a:t>
            </a:r>
            <a:r>
              <a:rPr lang="en-US" altLang="ko-KR" dirty="0"/>
              <a:t>value (e.g.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= </a:t>
            </a:r>
            <a:r>
              <a:rPr lang="en-US" altLang="ko-KR" dirty="0" smtClean="0"/>
              <a:t>16 </a:t>
            </a:r>
            <a:r>
              <a:rPr lang="en-US" altLang="ko-KR" dirty="0"/>
              <a:t>)</a:t>
            </a:r>
          </a:p>
          <a:p>
            <a:pPr lvl="2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Measurement </a:t>
            </a:r>
            <a:r>
              <a:rPr lang="en-US" altLang="ko-KR" dirty="0"/>
              <a:t>of channel frequency selectivity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As a measurement of the channel frequency selectivity, the following features can be considered in the frequency and time domain respectively.</a:t>
                </a:r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Variance of CFR (channel frequency response)</a:t>
                </a:r>
              </a:p>
              <a:p>
                <a:pPr lvl="1"/>
                <a:r>
                  <a:rPr lang="en-US" altLang="ko-KR" dirty="0" smtClean="0"/>
                  <a:t>The variance channel frequency response is calculated as 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ko-KR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ko-KR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ko-KR" altLang="ko-K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ko-KR" alt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altLang="ko-K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𝐻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ko-KR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ko-KR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den>
                                        </m:f>
                                        <m:nary>
                                          <m:naryPr>
                                            <m:chr m:val="∑"/>
                                            <m:limLoc m:val="undOvr"/>
                                            <m:ctrlPr>
                                              <a:rPr lang="ko-KR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=0</m:t>
                                            </m:r>
                                          </m:sub>
                                          <m:sup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  <m:e>
                                            <m:d>
                                              <m:dPr>
                                                <m:begChr m:val="|"/>
                                                <m:endChr m:val="|"/>
                                                <m:ctrlPr>
                                                  <a:rPr lang="ko-KR" altLang="ko-K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ko-KR" altLang="ko-KR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acc>
                                                      <m:accPr>
                                                        <m:chr m:val="̂"/>
                                                        <m:ctrlPr>
                                                          <a:rPr lang="ko-KR" alt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accPr>
                                                      <m:e>
                                                        <m:r>
                                                          <a:rPr lang="en-US" altLang="ko-KR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𝐻</m:t>
                                                        </m:r>
                                                      </m:e>
                                                    </m:acc>
                                                  </m:e>
                                                  <m:sub>
                                                    <m:r>
                                                      <a:rPr lang="en-US" altLang="ko-K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𝑘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  <m:r>
                                                  <a:rPr lang="en-US" altLang="ko-KR" i="1">
                                                    <a:latin typeface="Cambria Math" panose="02040503050406030204" pitchFamily="18" charset="0"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d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</m:e>
                    </m:nary>
                  </m:oMath>
                </a14:m>
                <a:endParaRPr lang="en-US" altLang="ko-KR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ko-KR" alt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the estimated channel for the </a:t>
                </a:r>
                <a:r>
                  <a:rPr lang="en-US" altLang="ko-KR" i="1" dirty="0" smtClean="0"/>
                  <a:t>k</a:t>
                </a:r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 subcarrier for the </a:t>
                </a:r>
                <a:r>
                  <a:rPr lang="en-US" altLang="ko-KR" i="1" dirty="0" err="1" smtClean="0"/>
                  <a:t>ij</a:t>
                </a:r>
                <a:r>
                  <a:rPr lang="en-US" altLang="ko-KR" dirty="0" err="1" smtClean="0"/>
                  <a:t>-th</a:t>
                </a:r>
                <a:r>
                  <a:rPr lang="en-US" altLang="ko-KR" dirty="0" smtClean="0"/>
                  <a:t> element</a:t>
                </a:r>
              </a:p>
              <a:p>
                <a:pPr lvl="2"/>
                <a:endParaRPr lang="en-US" altLang="ko-KR" dirty="0" smtClean="0"/>
              </a:p>
              <a:p>
                <a:r>
                  <a:rPr lang="en-US" altLang="ko-KR" dirty="0" smtClean="0"/>
                  <a:t>Delay spread of CIR (channel impulse response)</a:t>
                </a:r>
              </a:p>
              <a:p>
                <a:pPr lvl="1"/>
                <a:r>
                  <a:rPr lang="en-US" altLang="ko-KR" dirty="0" smtClean="0"/>
                  <a:t>The mean channel delay spread is calculated as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𝑚𝑒𝑎𝑛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i="1" smtClean="0">
                                    <a:latin typeface="Cambria Math" panose="02040503050406030204" pitchFamily="18" charset="0"/>
                                  </a:rPr>
                                  <m:t>𝐼𝐷𝐹𝑇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ko-KR" altLang="en-US" i="1"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d>
                          </m:e>
                        </m:nary>
                      </m:e>
                    </m:nary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+∆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ko-KR" dirty="0"/>
                  <a:t> , IDFT(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ko-KR" dirty="0"/>
                  <a:t>) is the inverse DFT </a:t>
                </a:r>
                <a:r>
                  <a:rPr lang="en-US" altLang="ko-KR" dirty="0" smtClean="0"/>
                  <a:t>function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b="-419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70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IEEE channel model is classified into A, B, C, D, and E in the order of high frequency selectivity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Distribution of CFR variance</a:t>
            </a:r>
          </a:p>
          <a:p>
            <a:pPr lvl="1"/>
            <a:r>
              <a:rPr lang="en-US" altLang="ko-KR" dirty="0" smtClean="0"/>
              <a:t>We observe that the distribution can be distinguished according to the </a:t>
            </a:r>
            <a:r>
              <a:rPr lang="en-US" altLang="ko-KR" dirty="0"/>
              <a:t>channel </a:t>
            </a:r>
            <a:r>
              <a:rPr lang="en-US" altLang="ko-KR" dirty="0" smtClean="0"/>
              <a:t>models </a:t>
            </a:r>
            <a:r>
              <a:rPr lang="en-US" altLang="ko-KR" dirty="0"/>
              <a:t>in the middle (or high) </a:t>
            </a:r>
            <a:r>
              <a:rPr lang="en-US" altLang="ko-KR" dirty="0" smtClean="0"/>
              <a:t>SNR.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Distribution of CFR variance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9" name="그룹 18"/>
          <p:cNvGrpSpPr/>
          <p:nvPr/>
        </p:nvGrpSpPr>
        <p:grpSpPr>
          <a:xfrm>
            <a:off x="87381" y="3604437"/>
            <a:ext cx="8974234" cy="2571444"/>
            <a:chOff x="87381" y="3604437"/>
            <a:chExt cx="8974234" cy="2571444"/>
          </a:xfrm>
        </p:grpSpPr>
        <p:sp>
          <p:nvSpPr>
            <p:cNvPr id="12" name="TextBox 11"/>
            <p:cNvSpPr txBox="1"/>
            <p:nvPr/>
          </p:nvSpPr>
          <p:spPr>
            <a:xfrm>
              <a:off x="1060604" y="3621774"/>
              <a:ext cx="1004871" cy="27689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/>
                <a:t>SNR = 0dB</a:t>
              </a:r>
              <a:endParaRPr lang="ko-KR" alt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30215" y="3621774"/>
              <a:ext cx="883570" cy="2768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SNR = 10dB</a:t>
              </a:r>
              <a:endParaRPr lang="ko-KR" alt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58444" y="3604437"/>
              <a:ext cx="9973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SNR = 15dB</a:t>
              </a:r>
              <a:endParaRPr lang="ko-KR" altLang="en-US" b="1" dirty="0"/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381" y="3944245"/>
              <a:ext cx="2951318" cy="2227956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52663" y="3944244"/>
              <a:ext cx="3008952" cy="2227956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9219" y="3944244"/>
              <a:ext cx="2961327" cy="22316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As a simple method, a threshold-based classification can be used that determines the threshold in a heuristic way [1].</a:t>
                </a:r>
              </a:p>
              <a:p>
                <a:pPr lvl="1"/>
                <a:r>
                  <a:rPr lang="en-US" altLang="ko-KR" dirty="0" smtClean="0"/>
                  <a:t>Given SNR estimates</a:t>
                </a:r>
                <a:r>
                  <a:rPr lang="en-US" altLang="ko-KR" i="1" dirty="0" smtClean="0"/>
                  <a:t>,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g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is </a:t>
                </a:r>
                <a:r>
                  <a:rPr lang="en-US" altLang="ko-KR" dirty="0"/>
                  <a:t>determined </a:t>
                </a:r>
                <a:r>
                  <a:rPr lang="en-US" altLang="ko-KR" dirty="0" smtClean="0"/>
                  <a:t>based on a threshold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which is set differently according to the SNR.</a:t>
                </a:r>
              </a:p>
              <a:p>
                <a:pPr lvl="2"/>
                <a:r>
                  <a:rPr lang="en-US" altLang="ko-KR" dirty="0" smtClean="0"/>
                  <a:t>Only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inary-level classification is possible.</a:t>
                </a:r>
              </a:p>
              <a:p>
                <a:pPr lvl="1"/>
                <a:r>
                  <a:rPr lang="en-US" altLang="ko-KR" dirty="0" smtClean="0"/>
                  <a:t>Example</a:t>
                </a:r>
              </a:p>
              <a:p>
                <a:pPr lvl="2"/>
                <a:r>
                  <a:rPr lang="en-US" altLang="ko-KR" dirty="0"/>
                  <a:t>If SNR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SNR_1  </a:t>
                </a:r>
                <a:r>
                  <a:rPr lang="en-US" altLang="ko-KR" dirty="0"/>
                  <a:t>&amp; SNR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SNR_2 and Variance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)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TH_2,</a:t>
                </a:r>
                <a:endParaRPr lang="en-US" altLang="ko-KR" dirty="0"/>
              </a:p>
              <a:p>
                <a:pPr lvl="2"/>
                <a:r>
                  <a:rPr lang="en-US" altLang="ko-KR" dirty="0" smtClean="0">
                    <a:sym typeface="Wingdings" panose="05000000000000000000" pitchFamily="2" charset="2"/>
                  </a:rPr>
                  <a:t>Then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g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 </a:t>
                </a:r>
                <a:r>
                  <a:rPr lang="en-US" altLang="ko-KR" dirty="0">
                    <a:sym typeface="Wingdings" panose="05000000000000000000" pitchFamily="2" charset="2"/>
                  </a:rPr>
                  <a:t>= 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16.</a:t>
                </a:r>
              </a:p>
              <a:p>
                <a:pPr lvl="2"/>
                <a:endParaRPr lang="en-US" altLang="ko-KR" dirty="0">
                  <a:sym typeface="Wingdings" panose="05000000000000000000" pitchFamily="2" charset="2"/>
                </a:endParaRPr>
              </a:p>
              <a:p>
                <a:pPr lvl="2"/>
                <a:endParaRPr lang="en-US" altLang="ko-KR" dirty="0" smtClean="0">
                  <a:sym typeface="Wingdings" panose="05000000000000000000" pitchFamily="2" charset="2"/>
                </a:endParaRPr>
              </a:p>
              <a:p>
                <a:pPr lvl="2"/>
                <a:endParaRPr lang="en-US" altLang="ko-KR" dirty="0">
                  <a:sym typeface="Wingdings" panose="05000000000000000000" pitchFamily="2" charset="2"/>
                </a:endParaRPr>
              </a:p>
              <a:p>
                <a:endParaRPr lang="en-US" altLang="ko-KR" dirty="0">
                  <a:sym typeface="Wingdings" panose="05000000000000000000" pitchFamily="2" charset="2"/>
                </a:endParaRPr>
              </a:p>
              <a:p>
                <a:pPr lvl="2"/>
                <a:endParaRPr lang="en-US" altLang="ko-KR" dirty="0"/>
              </a:p>
              <a:p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marL="0" indent="0">
                  <a:buNone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Threshold-based channel classification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52728"/>
              </p:ext>
            </p:extLst>
          </p:nvPr>
        </p:nvGraphicFramePr>
        <p:xfrm>
          <a:off x="1335000" y="4149000"/>
          <a:ext cx="6474000" cy="741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4800">
                  <a:extLst>
                    <a:ext uri="{9D8B030D-6E8A-4147-A177-3AD203B41FA5}">
                      <a16:colId xmlns:a16="http://schemas.microsoft.com/office/drawing/2014/main" val="1855154681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2813512502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2429931031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3857060219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10880474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SNR_K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131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Threshold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Th_1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Th_2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Th_K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97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1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378" y="4341051"/>
            <a:ext cx="5167243" cy="2134361"/>
          </a:xfrm>
          <a:prstGeom prst="rect">
            <a:avLst/>
          </a:prstGeom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r>
              <a:rPr lang="en-US" altLang="ko-KR" dirty="0" smtClean="0"/>
              <a:t>To order to improve performance, </a:t>
            </a:r>
            <a:r>
              <a:rPr lang="en-US" altLang="ko-KR" dirty="0" smtClean="0"/>
              <a:t>the machine learning (ML) technology </a:t>
            </a:r>
            <a:r>
              <a:rPr lang="en-US" altLang="ko-KR" dirty="0" smtClean="0"/>
              <a:t>can be used to classify </a:t>
            </a:r>
            <a:r>
              <a:rPr lang="en-US" altLang="ko-KR" dirty="0"/>
              <a:t>the </a:t>
            </a:r>
            <a:r>
              <a:rPr lang="en-US" altLang="ko-KR" dirty="0" smtClean="0"/>
              <a:t>channels.</a:t>
            </a:r>
            <a:endParaRPr lang="en-US" altLang="ko-KR" dirty="0"/>
          </a:p>
          <a:p>
            <a:pPr lvl="1"/>
            <a:r>
              <a:rPr lang="en-US" altLang="ko-KR" dirty="0"/>
              <a:t>Multi-level </a:t>
            </a:r>
            <a:r>
              <a:rPr lang="en-US" altLang="ko-KR" dirty="0" smtClean="0"/>
              <a:t>classification is possible.</a:t>
            </a:r>
            <a:endParaRPr lang="en-US" altLang="ko-KR" dirty="0"/>
          </a:p>
          <a:p>
            <a:r>
              <a:rPr lang="en-US" altLang="ko-KR" dirty="0" smtClean="0"/>
              <a:t>Supervised learning</a:t>
            </a:r>
          </a:p>
          <a:p>
            <a:pPr lvl="1"/>
            <a:r>
              <a:rPr lang="en-US" altLang="ko-KR" dirty="0" smtClean="0"/>
              <a:t>Generate random channels for each class.</a:t>
            </a:r>
          </a:p>
          <a:p>
            <a:pPr lvl="1"/>
            <a:r>
              <a:rPr lang="en-US" altLang="ko-KR" dirty="0" smtClean="0"/>
              <a:t>Configure a set of data samples to be used to train the machine.</a:t>
            </a:r>
          </a:p>
          <a:p>
            <a:pPr lvl="2"/>
            <a:r>
              <a:rPr lang="en-US" altLang="ko-KR" dirty="0" smtClean="0"/>
              <a:t>Data sample = (SNR, Variance</a:t>
            </a:r>
            <a:r>
              <a:rPr lang="en-US" altLang="ko-KR" dirty="0"/>
              <a:t>, </a:t>
            </a:r>
            <a:r>
              <a:rPr lang="en-US" altLang="ko-KR" dirty="0" smtClean="0"/>
              <a:t>Delay </a:t>
            </a:r>
            <a:r>
              <a:rPr lang="en-US" altLang="ko-KR" dirty="0"/>
              <a:t>spread) </a:t>
            </a:r>
            <a:endParaRPr lang="en-US" altLang="ko-KR" dirty="0" smtClean="0"/>
          </a:p>
          <a:p>
            <a:pPr lvl="1"/>
            <a:r>
              <a:rPr lang="en-US" altLang="ko-KR" dirty="0"/>
              <a:t>For a new incoming sample, its class is assigned by the trained machine, and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/>
              <a:t> </a:t>
            </a:r>
            <a:r>
              <a:rPr lang="en-US" altLang="ko-KR" dirty="0" smtClean="0"/>
              <a:t>is </a:t>
            </a:r>
            <a:r>
              <a:rPr lang="en-US" altLang="ko-KR" dirty="0"/>
              <a:t>determined based on the assigned class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ML-based </a:t>
            </a:r>
            <a:r>
              <a:rPr lang="en-US" altLang="ko-KR" dirty="0"/>
              <a:t>channel classification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81200"/>
          </a:xfrm>
        </p:spPr>
        <p:txBody>
          <a:bodyPr/>
          <a:lstStyle/>
          <a:p>
            <a:r>
              <a:rPr lang="en-US" altLang="ko-KR" dirty="0" smtClean="0"/>
              <a:t>Binary-level classification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Multi-level classification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channel classification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4147"/>
              </p:ext>
            </p:extLst>
          </p:nvPr>
        </p:nvGraphicFramePr>
        <p:xfrm>
          <a:off x="972000" y="1977050"/>
          <a:ext cx="7127100" cy="152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407447766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249100160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784701122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1561892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Feature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IEEE channel Model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1" i="1" baseline="-25000" dirty="0" smtClean="0">
                          <a:latin typeface="+mn-lt"/>
                        </a:rPr>
                        <a:t>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Frequency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flat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A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04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 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Frequency selective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B, C, D,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E, F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4746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91269"/>
              </p:ext>
            </p:extLst>
          </p:nvPr>
        </p:nvGraphicFramePr>
        <p:xfrm>
          <a:off x="972000" y="4063596"/>
          <a:ext cx="712710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407447766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249100160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784701122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val="1561892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Feature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IEEE channel Model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1" i="1" baseline="-25000" dirty="0" smtClean="0">
                          <a:latin typeface="+mn-lt"/>
                        </a:rPr>
                        <a:t>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Frequency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flat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A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</a:t>
                      </a: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ST</a:t>
                      </a:r>
                      <a:endParaRPr lang="en-US" altLang="ko-KR" sz="1600" b="0" i="0" baseline="0" dirty="0" smtClean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04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 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 Low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f</a:t>
                      </a:r>
                      <a:r>
                        <a:rPr lang="en-US" altLang="ko-KR" sz="1600" b="0" dirty="0" smtClean="0">
                          <a:latin typeface="+mn-lt"/>
                        </a:rPr>
                        <a:t>requency selective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B,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C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4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III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High frequency selective channel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+mn-lt"/>
                        </a:rPr>
                        <a:t>D, E, F</a:t>
                      </a:r>
                      <a:r>
                        <a:rPr lang="en-US" altLang="ko-KR" sz="1600" b="0" baseline="0" dirty="0" smtClean="0">
                          <a:latin typeface="+mn-lt"/>
                        </a:rPr>
                        <a:t> </a:t>
                      </a:r>
                      <a:endParaRPr lang="ko-KR" altLang="en-US" sz="1600" b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 smtClean="0">
                          <a:latin typeface="+mn-lt"/>
                        </a:rPr>
                        <a:t>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9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3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QMW3ZNR3YQPQ-15-26801</_dlc_DocId>
    <_dlc_DocIdUrl xmlns="cbe2d5d3-f949-4523-8a9d-a50a5af8ba9b">
      <Url>http://ds-sharepoint.sec.samsung.net:8080/Sites/A00010/_layouts/15/DocIdRedir.aspx?ID=QMW3ZNR3YQPQ-15-26801</Url>
      <Description>QMW3ZNR3YQPQ-15-26801</Description>
    </_dlc_DocIdUrl>
  </documentManagement>
</p:properties>
</file>

<file path=customXml/itemProps1.xml><?xml version="1.0" encoding="utf-8"?>
<ds:datastoreItem xmlns:ds="http://schemas.openxmlformats.org/officeDocument/2006/customXml" ds:itemID="{968CD5EE-64E8-48AE-9997-95FFFDD26F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8731F5-A3B2-4C21-8C10-7A688548BEB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C9BAC36-8DB5-4F87-B4E8-3C7EEFC83A0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0CCAFFF-6DB2-416E-927D-BDCA0849972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be2d5d3-f949-4523-8a9d-a50a5af8ba9b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177431</TotalTime>
  <Words>1709</Words>
  <Application>Microsoft Office PowerPoint</Application>
  <PresentationFormat>화면 슬라이드 쇼(4:3)</PresentationFormat>
  <Paragraphs>264</Paragraphs>
  <Slides>16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ML-based Adaptive Subcarrier Grouping for Beamforming Feedback</vt:lpstr>
      <vt:lpstr>Recap: Beamforming procedure</vt:lpstr>
      <vt:lpstr>Recap: Subcarrier grouping</vt:lpstr>
      <vt:lpstr>Motivation</vt:lpstr>
      <vt:lpstr>Measurement of channel frequency selectivity</vt:lpstr>
      <vt:lpstr>Distribution of CFR variance</vt:lpstr>
      <vt:lpstr>Threshold-based channel classification</vt:lpstr>
      <vt:lpstr>ML-based channel classification</vt:lpstr>
      <vt:lpstr>Example of channel classification</vt:lpstr>
      <vt:lpstr>Ng = NST  for frequency flat channel</vt:lpstr>
      <vt:lpstr>Remarks: Unsupervised learning</vt:lpstr>
      <vt:lpstr>Simulation parameters</vt:lpstr>
      <vt:lpstr>Simulation results (1)</vt:lpstr>
      <vt:lpstr>Simulation results (2)</vt:lpstr>
      <vt:lpstr>Conclusion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3630</cp:revision>
  <cp:lastPrinted>2020-06-10T06:40:30Z</cp:lastPrinted>
  <dcterms:created xsi:type="dcterms:W3CDTF">2007-05-21T21:00:37Z</dcterms:created>
  <dcterms:modified xsi:type="dcterms:W3CDTF">2023-01-13T00:46:03Z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39e1120e-644e-46cb-880f-43b20be3067b</vt:lpwstr>
  </property>
</Properties>
</file>