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5"/>
    <p:sldMasterId id="2147483674" r:id="rId6"/>
    <p:sldMasterId id="2147483660" r:id="rId7"/>
  </p:sldMasterIdLst>
  <p:notesMasterIdLst>
    <p:notesMasterId r:id="rId24"/>
  </p:notesMasterIdLst>
  <p:handoutMasterIdLst>
    <p:handoutMasterId r:id="rId25"/>
  </p:handoutMasterIdLst>
  <p:sldIdLst>
    <p:sldId id="269" r:id="rId8"/>
    <p:sldId id="481" r:id="rId9"/>
    <p:sldId id="436" r:id="rId10"/>
    <p:sldId id="456" r:id="rId11"/>
    <p:sldId id="457" r:id="rId12"/>
    <p:sldId id="459" r:id="rId13"/>
    <p:sldId id="465" r:id="rId14"/>
    <p:sldId id="466" r:id="rId15"/>
    <p:sldId id="487" r:id="rId16"/>
    <p:sldId id="483" r:id="rId17"/>
    <p:sldId id="491" r:id="rId18"/>
    <p:sldId id="492" r:id="rId19"/>
    <p:sldId id="485" r:id="rId20"/>
    <p:sldId id="486" r:id="rId21"/>
    <p:sldId id="474" r:id="rId22"/>
    <p:sldId id="475" r:id="rId23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593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000"/>
    <a:srgbClr val="FFCCCC"/>
    <a:srgbClr val="33CCCC"/>
    <a:srgbClr val="9966FF"/>
    <a:srgbClr val="FFCC99"/>
    <a:srgbClr val="EAEAEA"/>
    <a:srgbClr val="C00000"/>
    <a:srgbClr val="F2DC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ED083AE6-46FA-4A59-8FB0-9F97EB10719F}" styleName="밝은 스타일 3 - 강조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FD0F851-EC5A-4D38-B0AD-8093EC10F338}" styleName="밝은 스타일 1 - 강조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8D230F3-CF80-4859-8CE7-A43EE81993B5}" styleName="밝은 스타일 1 - 강조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D27102A9-8310-4765-A935-A1911B00CA55}" styleName="밝은 스타일 1 - 강조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6391" autoAdjust="0"/>
  </p:normalViewPr>
  <p:slideViewPr>
    <p:cSldViewPr>
      <p:cViewPr varScale="1">
        <p:scale>
          <a:sx n="127" d="100"/>
          <a:sy n="127" d="100"/>
        </p:scale>
        <p:origin x="1146" y="114"/>
      </p:cViewPr>
      <p:guideLst>
        <p:guide orient="horz" pos="1593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1" d="100"/>
          <a:sy n="81" d="100"/>
        </p:scale>
        <p:origin x="3996" y="120"/>
      </p:cViewPr>
      <p:guideLst>
        <p:guide orient="horz" pos="3127"/>
        <p:guide pos="2141"/>
      </p:guideLst>
    </p:cSldViewPr>
  </p:notesViewPr>
  <p:gridSpacing cx="180000" cy="180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4.xml"/><Relationship Id="rId7" Type="http://schemas.openxmlformats.org/officeDocument/2006/relationships/slideMaster" Target="slideMasters/slideMaster3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2.xml"/><Relationship Id="rId11" Type="http://schemas.openxmlformats.org/officeDocument/2006/relationships/slide" Target="slides/slide4.xml"/><Relationship Id="rId24" Type="http://schemas.openxmlformats.org/officeDocument/2006/relationships/notesMaster" Target="notesMasters/notesMaster1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8.xml"/><Relationship Id="rId23" Type="http://schemas.openxmlformats.org/officeDocument/2006/relationships/slide" Target="slides/slide16.xml"/><Relationship Id="rId28" Type="http://schemas.openxmlformats.org/officeDocument/2006/relationships/theme" Target="theme/theme1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4" Type="http://schemas.openxmlformats.org/officeDocument/2006/relationships/customXml" Target="../customXml/item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slide" Target="slides/slide15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20182" y="202270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1635" y="202270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542760" y="9607410"/>
            <a:ext cx="16510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4476" y="9607410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80079" y="414317"/>
            <a:ext cx="543751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80079" y="9607410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0079" y="9595524"/>
            <a:ext cx="558847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62200" y="117368"/>
            <a:ext cx="219585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doc.: IEEE 802.11-yy/0371r0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173" y="117369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5513" y="750888"/>
            <a:ext cx="4946650" cy="37099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5734" y="4715408"/>
            <a:ext cx="4986207" cy="4467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045301" y="9610806"/>
            <a:ext cx="21127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4074" y="9610806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9648" y="9610806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09648" y="9609108"/>
            <a:ext cx="537838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34948" y="317531"/>
            <a:ext cx="552778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46667" y="9610806"/>
            <a:ext cx="415177" cy="184666"/>
          </a:xfrm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5513" y="750888"/>
            <a:ext cx="4946650" cy="3709987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8982232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January 2023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January 2023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January 2023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January 2023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클릭하여 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January 2023</a:t>
            </a:r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Eunsung Jeon, Samsung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234781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January 2023</a:t>
            </a:r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Eunsung Jeon, Samsung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80640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January 2023</a:t>
            </a:r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Eunsung Jeon, Samsung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174368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January 2023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Eunsung Jeon, Samsung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7692432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January 2023</a:t>
            </a:r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Eunsung Jeon, Samsung</a:t>
            </a: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8135852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January 2023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Eunsung Jeon, Samsung</a:t>
            </a: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5142268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January 2023</a:t>
            </a:r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Eunsung Jeon, Samsung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35416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6482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8" name="날짜 개체 틀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January 2023</a:t>
            </a:r>
            <a:endParaRPr lang="en-US" dirty="0"/>
          </a:p>
        </p:txBody>
      </p:sp>
      <p:sp>
        <p:nvSpPr>
          <p:cNvPr id="9" name="바닥글 개체 틀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  <p:sp>
        <p:nvSpPr>
          <p:cNvPr id="10" name="슬라이드 번호 개체 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January 2023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Eunsung Jeon, Samsung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7253083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January 2023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Eunsung Jeon, Samsung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760656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January 2023</a:t>
            </a:r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Eunsung Jeon, Samsung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2288351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January 2023</a:t>
            </a:r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Eunsung Jeon, Samsung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9980259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클릭하여 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January 2023</a:t>
            </a:r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8354242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January 2023</a:t>
            </a:r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3581046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January 2023</a:t>
            </a:r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953838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January 2023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0515704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January 2023</a:t>
            </a:r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4420693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January 2023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9443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January 2023</a:t>
            </a:r>
            <a:endParaRPr 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8592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January 2023</a:t>
            </a:r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0316716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January 2023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5287350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January 2023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1718747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January 2023</a:t>
            </a:r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1035883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January 2023</a:t>
            </a:r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50151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January 2023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477812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January 2023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January 2023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January 2023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January 2023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January 2023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January 2023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47800"/>
            <a:ext cx="77724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January 2023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13671" y="6475413"/>
            <a:ext cx="163025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802.11-23/0032r0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ko-KR" smtClean="0"/>
              <a:t>January 2023</a:t>
            </a:r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ko-KR" smtClean="0"/>
              <a:t>Eunsung Jeon, Samsung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4A495C-9DFE-49FB-89F9-6843B5B5690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213829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ko-KR" smtClean="0"/>
              <a:t>January 2023</a:t>
            </a:r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E7C72B-71E8-4129-B102-1459BDCCFC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346790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224694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January 2023</a:t>
            </a:r>
            <a:endParaRPr lang="en-US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43514" y="6475413"/>
            <a:ext cx="1500411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sz="2600" dirty="0" smtClean="0"/>
              <a:t>ML-based Adaptive Subcarrier Grouping for Beamforming Feedback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2023-01-10</a:t>
            </a: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2098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58358168"/>
              </p:ext>
            </p:extLst>
          </p:nvPr>
        </p:nvGraphicFramePr>
        <p:xfrm>
          <a:off x="527050" y="2752725"/>
          <a:ext cx="7667625" cy="3789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159" name="Document" r:id="rId4" imgW="9112690" imgH="4528451" progId="Word.Document.8">
                  <p:embed/>
                </p:oleObj>
              </mc:Choice>
              <mc:Fallback>
                <p:oleObj name="Document" r:id="rId4" imgW="9112690" imgH="4528451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7050" y="2752725"/>
                        <a:ext cx="7667625" cy="37893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altLang="ko-KR" i="1" dirty="0" smtClean="0"/>
              <a:t>N</a:t>
            </a:r>
            <a:r>
              <a:rPr lang="en-US" altLang="ko-KR" i="1" baseline="-25000" dirty="0" smtClean="0"/>
              <a:t>g</a:t>
            </a:r>
            <a:r>
              <a:rPr lang="en-US" altLang="ko-KR" dirty="0" smtClean="0"/>
              <a:t> = </a:t>
            </a:r>
            <a:r>
              <a:rPr lang="en-US" altLang="ko-KR" i="1" dirty="0" smtClean="0"/>
              <a:t>N</a:t>
            </a:r>
            <a:r>
              <a:rPr lang="en-US" altLang="ko-KR" i="1" baseline="-25000" dirty="0" smtClean="0"/>
              <a:t>ST  </a:t>
            </a:r>
            <a:r>
              <a:rPr lang="en-US" altLang="ko-KR" dirty="0" smtClean="0"/>
              <a:t>for frequency flat channel</a:t>
            </a:r>
            <a:endParaRPr lang="en-US" altLang="ko-KR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i="1" dirty="0" smtClean="0"/>
              <a:t>N</a:t>
            </a:r>
            <a:r>
              <a:rPr lang="en-US" altLang="ko-KR" i="1" baseline="-25000" dirty="0" smtClean="0"/>
              <a:t>g</a:t>
            </a:r>
            <a:r>
              <a:rPr lang="en-US" altLang="ko-KR" dirty="0" smtClean="0"/>
              <a:t> </a:t>
            </a:r>
            <a:r>
              <a:rPr lang="en-US" altLang="ko-KR" dirty="0"/>
              <a:t>= </a:t>
            </a:r>
            <a:r>
              <a:rPr lang="en-US" altLang="ko-KR" i="1" dirty="0" smtClean="0"/>
              <a:t>N</a:t>
            </a:r>
            <a:r>
              <a:rPr lang="en-US" altLang="ko-KR" i="1" baseline="-25000" dirty="0" smtClean="0"/>
              <a:t>ST</a:t>
            </a:r>
          </a:p>
          <a:p>
            <a:pPr lvl="1"/>
            <a:r>
              <a:rPr lang="en-US" altLang="ko-KR" i="1" dirty="0" smtClean="0"/>
              <a:t>N</a:t>
            </a:r>
            <a:r>
              <a:rPr lang="en-US" altLang="ko-KR" i="1" baseline="-25000" dirty="0" smtClean="0"/>
              <a:t>ST </a:t>
            </a:r>
            <a:r>
              <a:rPr lang="en-US" altLang="ko-KR" dirty="0" smtClean="0"/>
              <a:t>: Total </a:t>
            </a:r>
            <a:r>
              <a:rPr lang="en-US" altLang="ko-KR" dirty="0"/>
              <a:t>number of subcarriers in a non-punctured non-OFDMA PPDU</a:t>
            </a:r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r>
              <a:rPr lang="en-US" altLang="ko-KR" dirty="0" smtClean="0"/>
              <a:t>Only </a:t>
            </a:r>
            <a:r>
              <a:rPr lang="en-US" altLang="ko-KR" dirty="0"/>
              <a:t>a single </a:t>
            </a:r>
            <a:r>
              <a:rPr lang="en-US" altLang="ko-KR" dirty="0" smtClean="0"/>
              <a:t>BFM </a:t>
            </a:r>
            <a:r>
              <a:rPr lang="en-US" altLang="ko-KR" dirty="0"/>
              <a:t>is fed back for </a:t>
            </a:r>
            <a:r>
              <a:rPr lang="en-US" altLang="ko-KR" i="1" dirty="0" smtClean="0"/>
              <a:t>N</a:t>
            </a:r>
            <a:r>
              <a:rPr lang="en-US" altLang="ko-KR" i="1" baseline="-25000" dirty="0" smtClean="0"/>
              <a:t>ST</a:t>
            </a:r>
            <a:r>
              <a:rPr lang="en-US" altLang="ko-KR" dirty="0" smtClean="0"/>
              <a:t> subcarriers.</a:t>
            </a:r>
          </a:p>
          <a:p>
            <a:pPr lvl="2"/>
            <a:r>
              <a:rPr lang="en-US" altLang="ko-KR" dirty="0"/>
              <a:t>The BFM for the remaining subcarriers </a:t>
            </a:r>
            <a:r>
              <a:rPr lang="en-US" altLang="ko-KR" dirty="0" smtClean="0"/>
              <a:t>can</a:t>
            </a:r>
            <a:r>
              <a:rPr lang="en-US" altLang="ko-KR" dirty="0"/>
              <a:t> be obtained by copying and pasting </a:t>
            </a:r>
            <a:r>
              <a:rPr lang="en-US" altLang="ko-KR" dirty="0" smtClean="0"/>
              <a:t>the</a:t>
            </a:r>
            <a:r>
              <a:rPr lang="en-US" altLang="ko-KR" dirty="0"/>
              <a:t> single </a:t>
            </a:r>
            <a:r>
              <a:rPr lang="en-US" altLang="ko-KR" dirty="0" smtClean="0"/>
              <a:t>BFM.</a:t>
            </a:r>
          </a:p>
          <a:p>
            <a:pPr lvl="2"/>
            <a:r>
              <a:rPr lang="en-US" altLang="ko-KR" dirty="0" smtClean="0"/>
              <a:t>The overhead </a:t>
            </a:r>
            <a:r>
              <a:rPr lang="en-US" altLang="ko-KR" dirty="0"/>
              <a:t>for CSI feedback can be significantly reduced</a:t>
            </a:r>
            <a:r>
              <a:rPr lang="en-US" altLang="ko-KR" dirty="0" smtClean="0"/>
              <a:t>.</a:t>
            </a:r>
          </a:p>
          <a:p>
            <a:pPr lvl="1"/>
            <a:endParaRPr lang="en-US" altLang="ko-KR" dirty="0" smtClean="0"/>
          </a:p>
          <a:p>
            <a:pPr marL="0" indent="0">
              <a:buNone/>
            </a:pPr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January 2023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7043514" y="6475413"/>
            <a:ext cx="1500411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Eunsung Jeon, </a:t>
            </a:r>
            <a:r>
              <a:rPr lang="en-US" altLang="ko-KR" dirty="0" smtClean="0"/>
              <a:t>Samsung</a:t>
            </a:r>
            <a:endParaRPr lang="en-US" altLang="ko-KR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67838" y="4869000"/>
            <a:ext cx="5208324" cy="1415679"/>
          </a:xfrm>
          <a:prstGeom prst="rect">
            <a:avLst/>
          </a:prstGeom>
        </p:spPr>
      </p:pic>
      <p:graphicFrame>
        <p:nvGraphicFramePr>
          <p:cNvPr id="10" name="표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3021097"/>
              </p:ext>
            </p:extLst>
          </p:nvPr>
        </p:nvGraphicFramePr>
        <p:xfrm>
          <a:off x="1781719" y="2349000"/>
          <a:ext cx="6012000" cy="853266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792000">
                  <a:extLst>
                    <a:ext uri="{9D8B030D-6E8A-4147-A177-3AD203B41FA5}">
                      <a16:colId xmlns:a16="http://schemas.microsoft.com/office/drawing/2014/main" val="137549317"/>
                    </a:ext>
                  </a:extLst>
                </a:gridCol>
                <a:gridCol w="1044000">
                  <a:extLst>
                    <a:ext uri="{9D8B030D-6E8A-4147-A177-3AD203B41FA5}">
                      <a16:colId xmlns:a16="http://schemas.microsoft.com/office/drawing/2014/main" val="2992178668"/>
                    </a:ext>
                  </a:extLst>
                </a:gridCol>
                <a:gridCol w="1044000">
                  <a:extLst>
                    <a:ext uri="{9D8B030D-6E8A-4147-A177-3AD203B41FA5}">
                      <a16:colId xmlns:a16="http://schemas.microsoft.com/office/drawing/2014/main" val="4226039304"/>
                    </a:ext>
                  </a:extLst>
                </a:gridCol>
                <a:gridCol w="1044000">
                  <a:extLst>
                    <a:ext uri="{9D8B030D-6E8A-4147-A177-3AD203B41FA5}">
                      <a16:colId xmlns:a16="http://schemas.microsoft.com/office/drawing/2014/main" val="3732598003"/>
                    </a:ext>
                  </a:extLst>
                </a:gridCol>
                <a:gridCol w="1044000">
                  <a:extLst>
                    <a:ext uri="{9D8B030D-6E8A-4147-A177-3AD203B41FA5}">
                      <a16:colId xmlns:a16="http://schemas.microsoft.com/office/drawing/2014/main" val="951415533"/>
                    </a:ext>
                  </a:extLst>
                </a:gridCol>
                <a:gridCol w="1044000">
                  <a:extLst>
                    <a:ext uri="{9D8B030D-6E8A-4147-A177-3AD203B41FA5}">
                      <a16:colId xmlns:a16="http://schemas.microsoft.com/office/drawing/2014/main" val="152175075"/>
                    </a:ext>
                  </a:extLst>
                </a:gridCol>
              </a:tblGrid>
              <a:tr h="335549"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endParaRPr lang="ko-KR" altLang="en-US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BW20</a:t>
                      </a:r>
                      <a:endParaRPr lang="ko-KR" altLang="en-US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BW40</a:t>
                      </a:r>
                      <a:endParaRPr lang="ko-KR" altLang="en-US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BW80</a:t>
                      </a:r>
                      <a:endParaRPr lang="ko-KR" altLang="en-US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BW160</a:t>
                      </a:r>
                      <a:endParaRPr lang="ko-KR" altLang="en-US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BW320</a:t>
                      </a:r>
                      <a:endParaRPr lang="ko-KR" altLang="en-US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61847355"/>
                  </a:ext>
                </a:extLst>
              </a:tr>
              <a:tr h="517717"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600" b="0" i="1" dirty="0" smtClean="0"/>
                        <a:t>N</a:t>
                      </a:r>
                      <a:r>
                        <a:rPr lang="en-US" altLang="ko-KR" sz="1600" b="0" i="1" baseline="-25000" dirty="0" smtClean="0"/>
                        <a:t>ST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242</a:t>
                      </a:r>
                      <a:endParaRPr lang="ko-KR" altLang="en-US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484</a:t>
                      </a:r>
                      <a:endParaRPr lang="ko-KR" altLang="en-US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996</a:t>
                      </a:r>
                      <a:endParaRPr lang="ko-KR" altLang="en-US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1992</a:t>
                      </a:r>
                      <a:endParaRPr lang="ko-KR" altLang="en-US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3984</a:t>
                      </a:r>
                      <a:endParaRPr lang="ko-KR" altLang="en-US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851168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2372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The subcarrier </a:t>
            </a:r>
            <a:r>
              <a:rPr lang="en-US" altLang="ko-KR" dirty="0"/>
              <a:t>grouping </a:t>
            </a:r>
            <a:r>
              <a:rPr lang="en-US" altLang="ko-KR" dirty="0" smtClean="0"/>
              <a:t>value (and/or the codebook size) can be determined adaptively by using an unsupervised learning algorithm.</a:t>
            </a:r>
          </a:p>
          <a:p>
            <a:r>
              <a:rPr lang="en-US" altLang="ko-KR" dirty="0" smtClean="0"/>
              <a:t>The K-means algorithm divides the given data samples into two clusters defined by centroids [4].</a:t>
            </a:r>
          </a:p>
          <a:p>
            <a:pPr lvl="1"/>
            <a:r>
              <a:rPr lang="en-US" altLang="ko-KR" dirty="0" smtClean="0"/>
              <a:t>For the new input data </a:t>
            </a:r>
            <a:r>
              <a:rPr lang="en-US" altLang="ko-KR" dirty="0"/>
              <a:t>sample, </a:t>
            </a:r>
            <a:r>
              <a:rPr lang="en-US" altLang="ko-KR" dirty="0" smtClean="0"/>
              <a:t>the algorithm determines the subcarrier grouping value based </a:t>
            </a:r>
            <a:r>
              <a:rPr lang="en-US" altLang="ko-KR" dirty="0"/>
              <a:t>on </a:t>
            </a:r>
            <a:r>
              <a:rPr lang="en-US" altLang="ko-KR" dirty="0" smtClean="0"/>
              <a:t>the assigned cluster.</a:t>
            </a:r>
            <a:endParaRPr lang="en-US" altLang="ko-KR" dirty="0"/>
          </a:p>
          <a:p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/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Remarks: Unsupervised learning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January 2023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Jeon, Samsung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52000" y="3732963"/>
            <a:ext cx="3240000" cy="2742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7258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Simulation parameters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January 2023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Jeon, Samsung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graphicFrame>
        <p:nvGraphicFramePr>
          <p:cNvPr id="7" name="내용 개체 틀 7"/>
          <p:cNvGraphicFramePr>
            <a:graphicFrameLocks noGrp="1"/>
          </p:cNvGraphicFramePr>
          <p:nvPr>
            <p:ph idx="1"/>
            <p:extLst/>
          </p:nvPr>
        </p:nvGraphicFramePr>
        <p:xfrm>
          <a:off x="1385205" y="1846420"/>
          <a:ext cx="6373590" cy="4107966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3795978">
                  <a:extLst>
                    <a:ext uri="{9D8B030D-6E8A-4147-A177-3AD203B41FA5}">
                      <a16:colId xmlns:a16="http://schemas.microsoft.com/office/drawing/2014/main" val="3277184396"/>
                    </a:ext>
                  </a:extLst>
                </a:gridCol>
                <a:gridCol w="2577612">
                  <a:extLst>
                    <a:ext uri="{9D8B030D-6E8A-4147-A177-3AD203B41FA5}">
                      <a16:colId xmlns:a16="http://schemas.microsoft.com/office/drawing/2014/main" val="3142565484"/>
                    </a:ext>
                  </a:extLst>
                </a:gridCol>
              </a:tblGrid>
              <a:tr h="363096"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Parameter</a:t>
                      </a:r>
                      <a:endParaRPr lang="ko-KR" alt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Value</a:t>
                      </a:r>
                      <a:endParaRPr lang="ko-KR" alt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1376804"/>
                  </a:ext>
                </a:extLst>
              </a:tr>
              <a:tr h="351454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PPDU type</a:t>
                      </a:r>
                      <a:endParaRPr lang="ko-KR" altLang="en-US" sz="16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EHT</a:t>
                      </a:r>
                      <a:endParaRPr lang="ko-KR" altLang="en-US" sz="1600" dirty="0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8515260"/>
                  </a:ext>
                </a:extLst>
              </a:tr>
              <a:tr h="351454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Channel model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A,</a:t>
                      </a:r>
                      <a:r>
                        <a:rPr lang="en-US" altLang="ko-KR" sz="1600" baseline="0" dirty="0" smtClean="0"/>
                        <a:t> B, C, D, E, F</a:t>
                      </a:r>
                      <a:endParaRPr lang="ko-KR" alt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434430"/>
                  </a:ext>
                </a:extLst>
              </a:tr>
              <a:tr h="351454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Learning algorithm</a:t>
                      </a:r>
                      <a:endParaRPr lang="ko-KR" altLang="en-US" sz="16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Neural</a:t>
                      </a:r>
                      <a:r>
                        <a:rPr lang="en-US" altLang="ko-KR" sz="1600" baseline="0" dirty="0" smtClean="0"/>
                        <a:t> network</a:t>
                      </a:r>
                      <a:endParaRPr lang="ko-KR" altLang="en-US" sz="1600" dirty="0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18060417"/>
                  </a:ext>
                </a:extLst>
              </a:tr>
              <a:tr h="351454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Optimization solver</a:t>
                      </a:r>
                      <a:endParaRPr lang="ko-KR" altLang="en-US" sz="16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Adaptive moment estimation (Adam)</a:t>
                      </a:r>
                      <a:endParaRPr lang="ko-KR" altLang="en-US" sz="1600" dirty="0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97795011"/>
                  </a:ext>
                </a:extLst>
              </a:tr>
              <a:tr h="351454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aseline="0" dirty="0" smtClean="0"/>
                        <a:t>Number of data</a:t>
                      </a:r>
                      <a:endParaRPr lang="ko-KR" altLang="en-US" sz="16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~27K</a:t>
                      </a:r>
                      <a:endParaRPr lang="ko-KR" altLang="en-US" sz="1600" dirty="0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41076201"/>
                  </a:ext>
                </a:extLst>
              </a:tr>
              <a:tr h="35145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dirty="0" smtClean="0"/>
                        <a:t>Number</a:t>
                      </a:r>
                      <a:r>
                        <a:rPr lang="en-US" altLang="ko-KR" sz="1600" baseline="0" dirty="0" smtClean="0"/>
                        <a:t> of training data</a:t>
                      </a:r>
                      <a:endParaRPr lang="ko-KR" altLang="en-US" sz="1600" dirty="0" smtClean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70% of</a:t>
                      </a:r>
                      <a:r>
                        <a:rPr lang="en-US" altLang="ko-KR" sz="1600" baseline="0" dirty="0" smtClean="0"/>
                        <a:t> data</a:t>
                      </a:r>
                      <a:endParaRPr lang="ko-KR" altLang="en-US" sz="1600" dirty="0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65042277"/>
                  </a:ext>
                </a:extLst>
              </a:tr>
              <a:tr h="35145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dirty="0" smtClean="0"/>
                        <a:t>Number</a:t>
                      </a:r>
                      <a:r>
                        <a:rPr lang="en-US" altLang="ko-KR" sz="1600" baseline="0" dirty="0" smtClean="0"/>
                        <a:t> of testing data</a:t>
                      </a:r>
                      <a:endParaRPr lang="ko-KR" altLang="en-US" sz="1600" dirty="0" smtClean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dirty="0" smtClean="0"/>
                        <a:t>30% of</a:t>
                      </a:r>
                      <a:r>
                        <a:rPr lang="en-US" altLang="ko-KR" sz="1600" baseline="0" dirty="0" smtClean="0"/>
                        <a:t> data</a:t>
                      </a:r>
                      <a:endParaRPr lang="ko-KR" altLang="en-US" sz="1600" dirty="0" smtClean="0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09488449"/>
                  </a:ext>
                </a:extLst>
              </a:tr>
              <a:tr h="35145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dirty="0" smtClean="0"/>
                        <a:t>Number of hidden nodes</a:t>
                      </a:r>
                      <a:endParaRPr lang="ko-KR" altLang="en-US" sz="1600" dirty="0" smtClean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2</a:t>
                      </a:r>
                      <a:endParaRPr lang="ko-KR" altLang="en-US" sz="1600" dirty="0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30114974"/>
                  </a:ext>
                </a:extLst>
              </a:tr>
              <a:tr h="35145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dirty="0" smtClean="0"/>
                        <a:t>Number</a:t>
                      </a:r>
                      <a:r>
                        <a:rPr lang="en-US" altLang="ko-KR" sz="1600" baseline="0" dirty="0" smtClean="0"/>
                        <a:t> of n</a:t>
                      </a:r>
                      <a:r>
                        <a:rPr lang="en-US" altLang="ko-KR" sz="1600" dirty="0" smtClean="0"/>
                        <a:t>odes per hidden layer</a:t>
                      </a:r>
                      <a:endParaRPr lang="ko-KR" altLang="en-US" sz="1600" dirty="0" smtClean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[100, 100]</a:t>
                      </a:r>
                      <a:endParaRPr lang="ko-KR" altLang="en-US" sz="1600" dirty="0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80421617"/>
                  </a:ext>
                </a:extLst>
              </a:tr>
              <a:tr h="35145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dirty="0" smtClean="0"/>
                        <a:t>Activation function</a:t>
                      </a:r>
                      <a:endParaRPr lang="ko-KR" altLang="en-US" sz="1600" dirty="0" smtClean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err="1" smtClean="0"/>
                        <a:t>Tanh</a:t>
                      </a:r>
                      <a:endParaRPr lang="ko-KR" altLang="en-US" sz="1600" dirty="0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229603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49493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그림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71999" y="3533469"/>
            <a:ext cx="3842863" cy="2882148"/>
          </a:xfrm>
          <a:prstGeom prst="rect">
            <a:avLst/>
          </a:prstGeom>
        </p:spPr>
      </p:pic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Classification performance</a:t>
            </a:r>
          </a:p>
          <a:p>
            <a:pPr lvl="1"/>
            <a:r>
              <a:rPr lang="en-US" altLang="ko-KR" dirty="0" smtClean="0"/>
              <a:t>Threshold-based classification</a:t>
            </a:r>
          </a:p>
          <a:p>
            <a:pPr lvl="2"/>
            <a:r>
              <a:rPr lang="en-US" altLang="ko-KR" dirty="0" smtClean="0"/>
              <a:t>The noise causes significant degradation to the performance.</a:t>
            </a:r>
          </a:p>
          <a:p>
            <a:pPr lvl="1"/>
            <a:r>
              <a:rPr lang="en-US" altLang="ko-KR" dirty="0" smtClean="0"/>
              <a:t>ML-based </a:t>
            </a:r>
            <a:r>
              <a:rPr lang="en-US" altLang="ko-KR" dirty="0"/>
              <a:t>classification</a:t>
            </a:r>
          </a:p>
          <a:p>
            <a:pPr lvl="2"/>
            <a:r>
              <a:rPr lang="en-US" altLang="ko-KR" dirty="0" smtClean="0"/>
              <a:t>In case of binary-level classification, almost 100% success is achieved.</a:t>
            </a:r>
          </a:p>
          <a:p>
            <a:pPr lvl="2"/>
            <a:r>
              <a:rPr lang="en-US" altLang="ko-KR" dirty="0"/>
              <a:t>In the case of </a:t>
            </a:r>
            <a:r>
              <a:rPr lang="en-US" altLang="ko-KR" dirty="0" smtClean="0"/>
              <a:t>multi-level</a:t>
            </a:r>
            <a:r>
              <a:rPr lang="en-US" altLang="ko-KR" dirty="0"/>
              <a:t> classification, </a:t>
            </a:r>
            <a:r>
              <a:rPr lang="en-US" altLang="ko-KR" dirty="0" smtClean="0"/>
              <a:t>around</a:t>
            </a:r>
            <a:r>
              <a:rPr lang="en-US" altLang="ko-KR" dirty="0"/>
              <a:t> 90% </a:t>
            </a:r>
            <a:r>
              <a:rPr lang="en-US" altLang="ko-KR" dirty="0" smtClean="0"/>
              <a:t>success can be achieved even</a:t>
            </a:r>
            <a:r>
              <a:rPr lang="en-US" altLang="ko-KR" dirty="0"/>
              <a:t> in the low SNR </a:t>
            </a:r>
            <a:r>
              <a:rPr lang="en-US" altLang="ko-KR" dirty="0" smtClean="0"/>
              <a:t>region.</a:t>
            </a:r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Simulation results (1)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January 2023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Jeon, Samsung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458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PER performance</a:t>
            </a:r>
          </a:p>
          <a:p>
            <a:pPr lvl="1"/>
            <a:r>
              <a:rPr lang="en-US" altLang="ko-KR" dirty="0" smtClean="0"/>
              <a:t>If a frequency flat channel is identified by ML, the CSI is fed back with </a:t>
            </a:r>
            <a:r>
              <a:rPr lang="en-US" altLang="ko-KR" i="1" dirty="0"/>
              <a:t>N</a:t>
            </a:r>
            <a:r>
              <a:rPr lang="en-US" altLang="ko-KR" i="1" baseline="-25000" dirty="0"/>
              <a:t>g </a:t>
            </a:r>
            <a:r>
              <a:rPr lang="en-US" altLang="ko-KR" i="1" dirty="0"/>
              <a:t>= N</a:t>
            </a:r>
            <a:r>
              <a:rPr lang="en-US" altLang="ko-KR" i="1" baseline="-25000" dirty="0"/>
              <a:t>ST </a:t>
            </a:r>
            <a:r>
              <a:rPr lang="en-US" altLang="ko-KR" dirty="0" smtClean="0"/>
              <a:t>.</a:t>
            </a:r>
          </a:p>
          <a:p>
            <a:pPr lvl="1"/>
            <a:r>
              <a:rPr lang="en-US" altLang="ko-KR" dirty="0" smtClean="0"/>
              <a:t>For frequency </a:t>
            </a:r>
            <a:r>
              <a:rPr lang="en-US" altLang="ko-KR" dirty="0"/>
              <a:t>flat </a:t>
            </a:r>
            <a:r>
              <a:rPr lang="en-US" altLang="ko-KR" dirty="0" smtClean="0"/>
              <a:t>channel, the PER performance with </a:t>
            </a:r>
            <a:r>
              <a:rPr lang="en-US" altLang="ko-KR" i="1" dirty="0"/>
              <a:t>N</a:t>
            </a:r>
            <a:r>
              <a:rPr lang="en-US" altLang="ko-KR" i="1" baseline="-25000" dirty="0"/>
              <a:t>g </a:t>
            </a:r>
            <a:r>
              <a:rPr lang="en-US" altLang="ko-KR" i="1" dirty="0"/>
              <a:t>= N</a:t>
            </a:r>
            <a:r>
              <a:rPr lang="en-US" altLang="ko-KR" i="1" baseline="-25000" dirty="0"/>
              <a:t>ST </a:t>
            </a:r>
            <a:r>
              <a:rPr lang="en-US" altLang="ko-KR" dirty="0"/>
              <a:t> </a:t>
            </a:r>
            <a:r>
              <a:rPr lang="en-US" altLang="ko-KR" dirty="0" smtClean="0"/>
              <a:t>is almost same as </a:t>
            </a:r>
            <a:r>
              <a:rPr lang="en-US" altLang="ko-KR" i="1" dirty="0" smtClean="0"/>
              <a:t>N</a:t>
            </a:r>
            <a:r>
              <a:rPr lang="en-US" altLang="ko-KR" i="1" baseline="-25000" dirty="0" smtClean="0"/>
              <a:t>g </a:t>
            </a:r>
            <a:r>
              <a:rPr lang="en-US" altLang="ko-KR" i="1" dirty="0"/>
              <a:t>= </a:t>
            </a:r>
            <a:r>
              <a:rPr lang="en-US" altLang="ko-KR" dirty="0" smtClean="0"/>
              <a:t>4, while the CSI overhead is significantly reduced.</a:t>
            </a:r>
          </a:p>
          <a:p>
            <a:pPr lvl="1"/>
            <a:endParaRPr lang="en-US" altLang="ko-KR" dirty="0" smtClean="0"/>
          </a:p>
          <a:p>
            <a:pPr lvl="1"/>
            <a:endParaRPr lang="en-US" altLang="ko-KR" dirty="0" smtClean="0"/>
          </a:p>
          <a:p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Simulation results (2)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January 2023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Jeon, Samsung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pic>
        <p:nvPicPr>
          <p:cNvPr id="10" name="그림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2930" y="3236587"/>
            <a:ext cx="4479561" cy="3060302"/>
          </a:xfrm>
          <a:prstGeom prst="rect">
            <a:avLst/>
          </a:prstGeom>
        </p:spPr>
      </p:pic>
      <p:pic>
        <p:nvPicPr>
          <p:cNvPr id="11" name="그림 10"/>
          <p:cNvPicPr>
            <a:picLocks/>
          </p:cNvPicPr>
          <p:nvPr/>
        </p:nvPicPr>
        <p:blipFill>
          <a:blip r:embed="rId3"/>
          <a:stretch>
            <a:fillRect/>
          </a:stretch>
        </p:blipFill>
        <p:spPr>
          <a:xfrm>
            <a:off x="4469448" y="3249000"/>
            <a:ext cx="4478400" cy="30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6452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In this </a:t>
            </a:r>
            <a:r>
              <a:rPr lang="en-US" altLang="ko-KR" dirty="0" smtClean="0"/>
              <a:t>contribution, </a:t>
            </a:r>
            <a:r>
              <a:rPr lang="en-US" altLang="ko-KR" dirty="0"/>
              <a:t>we presented </a:t>
            </a:r>
            <a:r>
              <a:rPr lang="en-US" altLang="ko-KR" dirty="0" smtClean="0"/>
              <a:t>an ML-based </a:t>
            </a:r>
            <a:r>
              <a:rPr lang="en-US" altLang="ko-KR" dirty="0"/>
              <a:t>adaptive beamforming </a:t>
            </a:r>
            <a:r>
              <a:rPr lang="en-US" altLang="ko-KR" dirty="0" smtClean="0"/>
              <a:t>feedback method.</a:t>
            </a:r>
            <a:endParaRPr lang="en-US" altLang="ko-KR" dirty="0"/>
          </a:p>
          <a:p>
            <a:pPr lvl="1"/>
            <a:r>
              <a:rPr lang="en-US" altLang="ko-KR" dirty="0" smtClean="0"/>
              <a:t>A supervised learning-based </a:t>
            </a:r>
            <a:r>
              <a:rPr lang="en-US" altLang="ko-KR" dirty="0"/>
              <a:t>ML </a:t>
            </a:r>
            <a:r>
              <a:rPr lang="en-US" altLang="ko-KR" dirty="0" smtClean="0"/>
              <a:t>technique is </a:t>
            </a:r>
            <a:r>
              <a:rPr lang="en-US" altLang="ko-KR" dirty="0"/>
              <a:t>used for channel </a:t>
            </a:r>
            <a:r>
              <a:rPr lang="en-US" altLang="ko-KR" dirty="0" smtClean="0"/>
              <a:t>classification</a:t>
            </a:r>
            <a:r>
              <a:rPr lang="en-US" altLang="ko-KR" dirty="0"/>
              <a:t>.</a:t>
            </a:r>
          </a:p>
          <a:p>
            <a:pPr lvl="1"/>
            <a:r>
              <a:rPr lang="en-US" altLang="ko-KR" dirty="0"/>
              <a:t>Based on the channel </a:t>
            </a:r>
            <a:r>
              <a:rPr lang="en-US" altLang="ko-KR" dirty="0" smtClean="0"/>
              <a:t>classification</a:t>
            </a:r>
            <a:r>
              <a:rPr lang="en-US" altLang="ko-KR" dirty="0"/>
              <a:t>, the subcarrier grouping </a:t>
            </a:r>
            <a:r>
              <a:rPr lang="en-US" altLang="ko-KR" dirty="0" smtClean="0"/>
              <a:t>value is </a:t>
            </a:r>
            <a:r>
              <a:rPr lang="en-US" altLang="ko-KR" dirty="0"/>
              <a:t>determined in an </a:t>
            </a:r>
            <a:r>
              <a:rPr lang="en-US" altLang="ko-KR" dirty="0" smtClean="0"/>
              <a:t>on-line </a:t>
            </a:r>
            <a:r>
              <a:rPr lang="en-US" altLang="ko-KR" dirty="0"/>
              <a:t>manner</a:t>
            </a:r>
            <a:r>
              <a:rPr lang="en-US" altLang="ko-KR" dirty="0" smtClean="0"/>
              <a:t>.</a:t>
            </a:r>
          </a:p>
          <a:p>
            <a:r>
              <a:rPr lang="en-US" altLang="ko-KR" dirty="0" smtClean="0"/>
              <a:t>In addition, the </a:t>
            </a:r>
            <a:r>
              <a:rPr lang="en-US" altLang="ko-KR" i="1" dirty="0"/>
              <a:t>N</a:t>
            </a:r>
            <a:r>
              <a:rPr lang="en-US" altLang="ko-KR" i="1" baseline="-25000" dirty="0"/>
              <a:t>g</a:t>
            </a:r>
            <a:r>
              <a:rPr lang="en-US" altLang="ko-KR" dirty="0"/>
              <a:t> = </a:t>
            </a:r>
            <a:r>
              <a:rPr lang="en-US" altLang="ko-KR" i="1" dirty="0" smtClean="0"/>
              <a:t>N</a:t>
            </a:r>
            <a:r>
              <a:rPr lang="en-US" altLang="ko-KR" i="1" baseline="-25000" dirty="0" smtClean="0"/>
              <a:t>ST  </a:t>
            </a:r>
            <a:r>
              <a:rPr lang="en-US" altLang="ko-KR" dirty="0" smtClean="0"/>
              <a:t>option was also presented for frequency flat channel identified by ML.</a:t>
            </a:r>
          </a:p>
          <a:p>
            <a:pPr lvl="1"/>
            <a:r>
              <a:rPr lang="en-US" altLang="ko-KR" dirty="0" smtClean="0"/>
              <a:t>Significant CSI overhead reduction can be achieved without loss of PER performance. </a:t>
            </a:r>
          </a:p>
          <a:p>
            <a:r>
              <a:rPr lang="en-US" altLang="ko-KR" dirty="0" smtClean="0"/>
              <a:t>The ML-based channel classification can also be applied to adaptive codebook selection.</a:t>
            </a:r>
          </a:p>
          <a:p>
            <a:pPr lvl="1"/>
            <a:endParaRPr lang="en-US" altLang="ko-KR" dirty="0" smtClean="0"/>
          </a:p>
          <a:p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Conclusion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January 2023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Jeon, Samsung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5737269"/>
              </p:ext>
            </p:extLst>
          </p:nvPr>
        </p:nvGraphicFramePr>
        <p:xfrm>
          <a:off x="1091689" y="5318034"/>
          <a:ext cx="7036822" cy="10769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16426">
                  <a:extLst>
                    <a:ext uri="{9D8B030D-6E8A-4147-A177-3AD203B41FA5}">
                      <a16:colId xmlns:a16="http://schemas.microsoft.com/office/drawing/2014/main" val="2407447766"/>
                    </a:ext>
                  </a:extLst>
                </a:gridCol>
                <a:gridCol w="2871950">
                  <a:extLst>
                    <a:ext uri="{9D8B030D-6E8A-4147-A177-3AD203B41FA5}">
                      <a16:colId xmlns:a16="http://schemas.microsoft.com/office/drawing/2014/main" val="2491001603"/>
                    </a:ext>
                  </a:extLst>
                </a:gridCol>
                <a:gridCol w="1608446">
                  <a:extLst>
                    <a:ext uri="{9D8B030D-6E8A-4147-A177-3AD203B41FA5}">
                      <a16:colId xmlns:a16="http://schemas.microsoft.com/office/drawing/2014/main" val="1784701122"/>
                    </a:ext>
                  </a:extLst>
                </a:gridCol>
                <a:gridCol w="1440000">
                  <a:extLst>
                    <a:ext uri="{9D8B030D-6E8A-4147-A177-3AD203B41FA5}">
                      <a16:colId xmlns:a16="http://schemas.microsoft.com/office/drawing/2014/main" val="1561892287"/>
                    </a:ext>
                  </a:extLst>
                </a:gridCol>
              </a:tblGrid>
              <a:tr h="298993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Class</a:t>
                      </a:r>
                      <a:endParaRPr lang="ko-KR" altLang="en-US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 smtClean="0">
                          <a:latin typeface="+mn-lt"/>
                        </a:rPr>
                        <a:t>Feature</a:t>
                      </a:r>
                      <a:endParaRPr lang="ko-KR" altLang="en-US" sz="1600" b="1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 smtClean="0">
                          <a:latin typeface="+mn-lt"/>
                        </a:rPr>
                        <a:t>Codebook</a:t>
                      </a:r>
                      <a:endParaRPr lang="ko-KR" altLang="en-US" sz="1600" b="1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600" b="1" dirty="0" smtClean="0"/>
                        <a:t>bits for (</a:t>
                      </a:r>
                      <a:r>
                        <a:rPr lang="el-GR" altLang="ko-KR" sz="1600" b="1" i="1" dirty="0" smtClean="0"/>
                        <a:t>ϕ</a:t>
                      </a:r>
                      <a:r>
                        <a:rPr lang="en-US" altLang="ko-KR" sz="1600" b="1" dirty="0" smtClean="0"/>
                        <a:t>, </a:t>
                      </a:r>
                      <a:r>
                        <a:rPr lang="el-GR" altLang="ko-KR" sz="1600" b="1" i="1" dirty="0" smtClean="0"/>
                        <a:t>ψ</a:t>
                      </a:r>
                      <a:r>
                        <a:rPr lang="en-US" altLang="ko-KR" sz="1600" b="1" dirty="0" smtClean="0"/>
                        <a:t>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00658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 smtClean="0">
                          <a:latin typeface="+mn-lt"/>
                        </a:rPr>
                        <a:t>Class</a:t>
                      </a:r>
                      <a:r>
                        <a:rPr lang="en-US" altLang="ko-KR" sz="1600" b="0" baseline="0" dirty="0" smtClean="0">
                          <a:latin typeface="+mn-lt"/>
                        </a:rPr>
                        <a:t> I</a:t>
                      </a:r>
                      <a:endParaRPr lang="ko-KR" altLang="en-US" sz="1600" b="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dirty="0" smtClean="0">
                          <a:latin typeface="+mn-lt"/>
                        </a:rPr>
                        <a:t>Frequency flat channel</a:t>
                      </a:r>
                      <a:endParaRPr lang="ko-KR" altLang="en-US" sz="1600" b="0" dirty="0" smtClean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 smtClean="0">
                          <a:latin typeface="+mn-lt"/>
                        </a:rPr>
                        <a:t>Coarse</a:t>
                      </a:r>
                      <a:r>
                        <a:rPr lang="en-US" altLang="ko-KR" sz="1600" b="0" baseline="0" dirty="0" smtClean="0">
                          <a:latin typeface="+mn-lt"/>
                        </a:rPr>
                        <a:t> codebook</a:t>
                      </a:r>
                      <a:endParaRPr lang="ko-KR" altLang="en-US" sz="1600" b="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(2, 4)</a:t>
                      </a:r>
                      <a:endParaRPr lang="ko-KR" altLang="en-US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010489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 smtClean="0">
                          <a:latin typeface="+mn-lt"/>
                        </a:rPr>
                        <a:t>Class II</a:t>
                      </a:r>
                      <a:endParaRPr lang="ko-KR" altLang="en-US" sz="1600" b="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dirty="0" smtClean="0">
                          <a:latin typeface="+mn-lt"/>
                        </a:rPr>
                        <a:t>Frequency selective channel</a:t>
                      </a:r>
                      <a:endParaRPr lang="ko-KR" altLang="en-US" sz="1600" b="0" dirty="0" smtClean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 smtClean="0">
                          <a:latin typeface="+mn-lt"/>
                        </a:rPr>
                        <a:t>Fine codebook</a:t>
                      </a:r>
                      <a:endParaRPr lang="ko-KR" altLang="en-US" sz="1600" b="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(4,</a:t>
                      </a:r>
                      <a:r>
                        <a:rPr lang="en-US" altLang="ko-KR" sz="1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6)</a:t>
                      </a:r>
                      <a:endParaRPr lang="ko-KR" altLang="en-US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209647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34302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[1] E. </a:t>
            </a:r>
            <a:r>
              <a:rPr lang="en-US" altLang="ko-KR" sz="1800" dirty="0"/>
              <a:t>Jeon, </a:t>
            </a:r>
            <a:r>
              <a:rPr lang="en-US" altLang="ko-KR" sz="1800" dirty="0" smtClean="0"/>
              <a:t>Device And Method Of Performing Subcarrier Grouping </a:t>
            </a:r>
            <a:r>
              <a:rPr lang="en-US" altLang="ko-KR" sz="1800" dirty="0" err="1" smtClean="0"/>
              <a:t>And/Or</a:t>
            </a:r>
            <a:r>
              <a:rPr lang="en-US" altLang="ko-KR" sz="1800" dirty="0" smtClean="0"/>
              <a:t> Codebook Size Selection In Real-Time For Beamforming Feedback And Wireless Communication System Including The Same, US17/550172, 2021.</a:t>
            </a:r>
          </a:p>
          <a:p>
            <a:r>
              <a:rPr lang="en-US" altLang="ko-KR" sz="1800" dirty="0"/>
              <a:t>[2] </a:t>
            </a:r>
            <a:r>
              <a:rPr lang="en-US" altLang="ko-KR" sz="1800" dirty="0" smtClean="0"/>
              <a:t>E. </a:t>
            </a:r>
            <a:r>
              <a:rPr lang="en-US" altLang="ko-KR" sz="1800" dirty="0" err="1" smtClean="0"/>
              <a:t>Kurniawan</a:t>
            </a:r>
            <a:r>
              <a:rPr lang="en-US" altLang="ko-KR" sz="1800" dirty="0" smtClean="0"/>
              <a:t>, </a:t>
            </a:r>
            <a:r>
              <a:rPr lang="en-US" altLang="ko-KR" sz="1800" dirty="0"/>
              <a:t>L</a:t>
            </a:r>
            <a:r>
              <a:rPr lang="en-US" altLang="ko-KR" sz="1800" dirty="0" smtClean="0"/>
              <a:t>. </a:t>
            </a:r>
            <a:r>
              <a:rPr lang="en-US" altLang="ko-KR" sz="1800" dirty="0" err="1" smtClean="0"/>
              <a:t>Zhiwei</a:t>
            </a:r>
            <a:r>
              <a:rPr lang="en-US" altLang="ko-KR" sz="1800" dirty="0" smtClean="0"/>
              <a:t>, and </a:t>
            </a:r>
            <a:r>
              <a:rPr lang="en-US" altLang="ko-KR" sz="1800" dirty="0"/>
              <a:t>S</a:t>
            </a:r>
            <a:r>
              <a:rPr lang="en-US" altLang="ko-KR" sz="1800" dirty="0" smtClean="0"/>
              <a:t>. Sun, “Machine Learning-based Channel Classification and Its Application to IEEE 802.11ad Communications,” </a:t>
            </a:r>
            <a:r>
              <a:rPr lang="en-US" altLang="ko-KR" sz="1800" i="1" dirty="0" smtClean="0"/>
              <a:t>in </a:t>
            </a:r>
            <a:r>
              <a:rPr lang="en-US" altLang="ko-KR" sz="1800" i="1" dirty="0"/>
              <a:t>Proc. </a:t>
            </a:r>
            <a:r>
              <a:rPr lang="en-US" altLang="ko-KR" sz="1800" i="1" dirty="0" smtClean="0"/>
              <a:t>IEEE GLOBECOM</a:t>
            </a:r>
            <a:r>
              <a:rPr lang="en-US" altLang="ko-KR" sz="1800" dirty="0" smtClean="0"/>
              <a:t>, Dec. 2017.</a:t>
            </a:r>
          </a:p>
          <a:p>
            <a:r>
              <a:rPr lang="en-US" altLang="ko-KR" sz="1800" dirty="0" smtClean="0"/>
              <a:t>[3] H. </a:t>
            </a:r>
            <a:r>
              <a:rPr lang="en-US" altLang="ko-KR" sz="1800" dirty="0" err="1" smtClean="0"/>
              <a:t>Arslan</a:t>
            </a:r>
            <a:r>
              <a:rPr lang="en-US" altLang="ko-KR" sz="1800" dirty="0" smtClean="0"/>
              <a:t> and T. </a:t>
            </a:r>
            <a:r>
              <a:rPr lang="en-US" altLang="ko-KR" sz="1800" dirty="0" err="1" smtClean="0"/>
              <a:t>Yücek</a:t>
            </a:r>
            <a:r>
              <a:rPr lang="en-US" altLang="ko-KR" sz="1800" dirty="0"/>
              <a:t>, “Delay Spread Estimation for Wireless Communication </a:t>
            </a:r>
            <a:r>
              <a:rPr lang="en-US" altLang="ko-KR" sz="1800" dirty="0" smtClean="0"/>
              <a:t>Systems”, </a:t>
            </a:r>
            <a:r>
              <a:rPr lang="en-US" altLang="ko-KR" sz="1800" i="1" dirty="0"/>
              <a:t>in Proc. IEEE </a:t>
            </a:r>
            <a:r>
              <a:rPr lang="en-US" altLang="ko-KR" sz="1800" i="1" dirty="0" smtClean="0"/>
              <a:t>ISCC</a:t>
            </a:r>
            <a:r>
              <a:rPr lang="en-US" altLang="ko-KR" sz="1800" dirty="0" smtClean="0"/>
              <a:t>, Jul. 2003.</a:t>
            </a:r>
          </a:p>
          <a:p>
            <a:r>
              <a:rPr lang="en-US" altLang="ko-KR" sz="1800" dirty="0"/>
              <a:t>[4] M. </a:t>
            </a:r>
            <a:r>
              <a:rPr lang="en-US" altLang="ko-KR" sz="1800" dirty="0" err="1"/>
              <a:t>Deshmukh</a:t>
            </a:r>
            <a:r>
              <a:rPr lang="en-US" altLang="ko-KR" sz="1800" dirty="0"/>
              <a:t>, Z. Lin, H. Lou, M. </a:t>
            </a:r>
            <a:r>
              <a:rPr lang="en-US" altLang="ko-KR" sz="1800" dirty="0" err="1"/>
              <a:t>Kamel</a:t>
            </a:r>
            <a:r>
              <a:rPr lang="en-US" altLang="ko-KR" sz="1800" dirty="0"/>
              <a:t>, R. Yang, </a:t>
            </a:r>
            <a:r>
              <a:rPr lang="en-US" altLang="ko-KR" sz="1800" dirty="0" smtClean="0"/>
              <a:t>and I</a:t>
            </a:r>
            <a:r>
              <a:rPr lang="en-US" altLang="ko-KR" sz="1800" dirty="0"/>
              <a:t>. </a:t>
            </a:r>
            <a:r>
              <a:rPr lang="en-US" altLang="ko-KR" sz="1800" dirty="0" err="1"/>
              <a:t>Guvenc</a:t>
            </a:r>
            <a:r>
              <a:rPr lang="en-US" altLang="ko-KR" sz="1800" dirty="0"/>
              <a:t>, “Intelligent Feedback Overhead Reduction (</a:t>
            </a:r>
            <a:r>
              <a:rPr lang="en-US" altLang="ko-KR" sz="1800" dirty="0" err="1"/>
              <a:t>iFOR</a:t>
            </a:r>
            <a:r>
              <a:rPr lang="en-US" altLang="ko-KR" sz="1800" dirty="0"/>
              <a:t>) in Wi-Fi 7 and </a:t>
            </a:r>
            <a:r>
              <a:rPr lang="en-US" altLang="ko-KR" sz="1800" dirty="0" smtClean="0"/>
              <a:t>Beyond,”</a:t>
            </a:r>
            <a:r>
              <a:rPr lang="en-US" altLang="ko-KR" sz="1800" i="1" dirty="0"/>
              <a:t> in Proc. IEEE </a:t>
            </a:r>
            <a:r>
              <a:rPr lang="en-US" altLang="ko-KR" sz="1800" i="1" dirty="0" smtClean="0"/>
              <a:t>VTC-Spring</a:t>
            </a:r>
            <a:r>
              <a:rPr lang="en-US" altLang="ko-KR" sz="1800" dirty="0" smtClean="0"/>
              <a:t>, Jun. 2022.</a:t>
            </a:r>
            <a:endParaRPr lang="ko-KR" altLang="en-US" sz="1800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January 2023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Jeon, Samsung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068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내용 개체 틀 1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altLang="ko-KR" dirty="0" smtClean="0"/>
                  <a:t>For transmit beamforming, BFer </a:t>
                </a:r>
                <a:r>
                  <a:rPr lang="en-US" altLang="ko-KR" dirty="0"/>
                  <a:t>requires the channel state </a:t>
                </a:r>
                <a:r>
                  <a:rPr lang="en-US" altLang="ko-KR" dirty="0" smtClean="0"/>
                  <a:t>information (CSI), </a:t>
                </a:r>
                <a:r>
                  <a:rPr lang="en-US" altLang="ko-KR" dirty="0"/>
                  <a:t>which </a:t>
                </a:r>
                <a:r>
                  <a:rPr lang="en-US" altLang="ko-KR" dirty="0" smtClean="0"/>
                  <a:t>is delivered </a:t>
                </a:r>
                <a:r>
                  <a:rPr lang="en-US" altLang="ko-KR" dirty="0"/>
                  <a:t>from the </a:t>
                </a:r>
                <a:r>
                  <a:rPr lang="en-US" altLang="ko-KR" dirty="0" smtClean="0"/>
                  <a:t>BFee.</a:t>
                </a:r>
              </a:p>
              <a:p>
                <a:pPr lvl="1"/>
                <a:r>
                  <a:rPr lang="en-US" altLang="ko-KR" dirty="0"/>
                  <a:t>BFer sends an </a:t>
                </a:r>
                <a:r>
                  <a:rPr lang="en-US" altLang="ko-KR" dirty="0" smtClean="0"/>
                  <a:t>NDP </a:t>
                </a:r>
                <a:r>
                  <a:rPr lang="en-US" altLang="ko-KR" dirty="0"/>
                  <a:t>for sounding purpose.</a:t>
                </a:r>
              </a:p>
              <a:p>
                <a:pPr lvl="1"/>
                <a:r>
                  <a:rPr lang="en-US" altLang="ko-KR" dirty="0" smtClean="0"/>
                  <a:t>BFee feeds </a:t>
                </a:r>
                <a:r>
                  <a:rPr lang="en-US" altLang="ko-KR" dirty="0"/>
                  <a:t>back </a:t>
                </a:r>
                <a:r>
                  <a:rPr lang="en-US" altLang="ko-KR" dirty="0" smtClean="0"/>
                  <a:t>CSI.</a:t>
                </a:r>
              </a:p>
              <a:p>
                <a:pPr lvl="2"/>
                <a:r>
                  <a:rPr lang="en-US" altLang="ko-KR" dirty="0"/>
                  <a:t>E</a:t>
                </a:r>
                <a:r>
                  <a:rPr lang="en-US" altLang="ko-KR" dirty="0" smtClean="0"/>
                  <a:t>stimated channel matrix </a:t>
                </a:r>
                <a:r>
                  <a:rPr lang="en-US" altLang="ko-KR" b="1" dirty="0" smtClean="0"/>
                  <a:t>H</a:t>
                </a:r>
                <a:r>
                  <a:rPr lang="en-US" altLang="ko-KR" dirty="0" smtClean="0"/>
                  <a:t> is decomposed to </a:t>
                </a:r>
                <a:r>
                  <a:rPr lang="en-US" altLang="ko-KR" b="1" dirty="0" smtClean="0"/>
                  <a:t>U</a:t>
                </a:r>
                <a14:m>
                  <m:oMath xmlns:m="http://schemas.openxmlformats.org/officeDocument/2006/math">
                    <m:r>
                      <a:rPr lang="el-GR" altLang="ko-KR" b="1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𝚺</m:t>
                    </m:r>
                  </m:oMath>
                </a14:m>
                <a:r>
                  <a:rPr lang="en-US" altLang="ko-KR" b="1" dirty="0" smtClean="0"/>
                  <a:t>V</a:t>
                </a:r>
                <a:r>
                  <a:rPr lang="en-US" altLang="ko-KR" i="1" baseline="30000" dirty="0" smtClean="0"/>
                  <a:t>h</a:t>
                </a:r>
                <a:r>
                  <a:rPr lang="en-US" altLang="ko-KR" dirty="0" smtClean="0"/>
                  <a:t> via SVD and </a:t>
                </a:r>
                <a:r>
                  <a:rPr lang="en-US" altLang="ko-KR" b="1" dirty="0" smtClean="0"/>
                  <a:t>V</a:t>
                </a:r>
                <a:r>
                  <a:rPr lang="en-US" altLang="ko-KR" dirty="0" smtClean="0"/>
                  <a:t> is chosen as a beamforming </a:t>
                </a:r>
                <a:r>
                  <a:rPr lang="en-US" altLang="ko-KR" dirty="0"/>
                  <a:t>feedback matrix (BFM). </a:t>
                </a:r>
                <a:endParaRPr lang="en-US" altLang="ko-KR" dirty="0" smtClean="0"/>
              </a:p>
              <a:p>
                <a:pPr lvl="2"/>
                <a:r>
                  <a:rPr lang="en-US" altLang="ko-KR" dirty="0" smtClean="0"/>
                  <a:t>The BFM is compressed in form of angles (</a:t>
                </a:r>
                <a14:m>
                  <m:oMath xmlns:m="http://schemas.openxmlformats.org/officeDocument/2006/math">
                    <m:r>
                      <a:rPr lang="ko-KR" alt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𝜙</m:t>
                    </m:r>
                    <m:r>
                      <a:rPr lang="en-US" altLang="ko-K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</m:t>
                    </m:r>
                    <m:r>
                      <a:rPr lang="ko-KR" alt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𝜓</m:t>
                    </m:r>
                  </m:oMath>
                </a14:m>
                <a:r>
                  <a:rPr lang="en-US" altLang="ko-KR" dirty="0" smtClean="0"/>
                  <a:t>) by using the Givens rotation.</a:t>
                </a:r>
              </a:p>
              <a:p>
                <a:pPr lvl="3"/>
                <a:r>
                  <a:rPr lang="en-US" altLang="ko-KR" dirty="0" smtClean="0"/>
                  <a:t>The codebook size (i.e., number of bits for quantization to the angles) and subcarrier grouping size are determined by BFee. </a:t>
                </a:r>
              </a:p>
              <a:p>
                <a:pPr lvl="1"/>
                <a:r>
                  <a:rPr lang="en-US" altLang="ko-KR" dirty="0" smtClean="0"/>
                  <a:t>BFer reconstructs </a:t>
                </a:r>
                <a:r>
                  <a:rPr lang="en-US" altLang="ko-KR" b="1" dirty="0" smtClean="0"/>
                  <a:t>V </a:t>
                </a:r>
                <a:r>
                  <a:rPr lang="en-US" altLang="ko-KR" dirty="0" smtClean="0"/>
                  <a:t>and applies it for </a:t>
                </a:r>
                <a:r>
                  <a:rPr lang="en-US" altLang="ko-KR" dirty="0"/>
                  <a:t>the beam-steering </a:t>
                </a:r>
                <a:r>
                  <a:rPr lang="en-US" altLang="ko-KR" dirty="0" smtClean="0"/>
                  <a:t>matrix. </a:t>
                </a:r>
                <a:endParaRPr lang="ko-KR" altLang="en-US" dirty="0"/>
              </a:p>
            </p:txBody>
          </p:sp>
        </mc:Choice>
        <mc:Fallback xmlns="">
          <p:sp>
            <p:nvSpPr>
              <p:cNvPr id="2" name="내용 개체 틀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706" t="-787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Recap: </a:t>
            </a:r>
            <a:r>
              <a:rPr lang="en-US" altLang="ko-KR" dirty="0" smtClean="0"/>
              <a:t>Beamforming procedure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January 2023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Jeon, Samsung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49336" y="4509000"/>
            <a:ext cx="5521528" cy="1707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1003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altLang="ko-KR" dirty="0" smtClean="0"/>
              <a:t>Recap: Subcarrier grouping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Subcarrier </a:t>
            </a:r>
            <a:r>
              <a:rPr lang="en-US" altLang="ko-KR" dirty="0" smtClean="0"/>
              <a:t>grouping</a:t>
            </a:r>
            <a:endParaRPr lang="en-US" altLang="ko-KR" dirty="0"/>
          </a:p>
          <a:p>
            <a:pPr lvl="1"/>
            <a:r>
              <a:rPr lang="en-US" altLang="ko-KR" dirty="0" smtClean="0"/>
              <a:t>Assuming that the </a:t>
            </a:r>
            <a:r>
              <a:rPr lang="en-US" altLang="ko-KR" dirty="0"/>
              <a:t>channel frequency response is correlated across the </a:t>
            </a:r>
            <a:r>
              <a:rPr lang="en-US" altLang="ko-KR" dirty="0" smtClean="0"/>
              <a:t>subcarriers, </a:t>
            </a:r>
            <a:r>
              <a:rPr lang="en-US" altLang="ko-KR" dirty="0"/>
              <a:t>o</a:t>
            </a:r>
            <a:r>
              <a:rPr lang="en-US" altLang="ko-KR" dirty="0" smtClean="0"/>
              <a:t>nly </a:t>
            </a:r>
            <a:r>
              <a:rPr lang="en-US" altLang="ko-KR" dirty="0"/>
              <a:t>a single </a:t>
            </a:r>
            <a:r>
              <a:rPr lang="en-US" altLang="ko-KR" dirty="0" smtClean="0"/>
              <a:t>BFM </a:t>
            </a:r>
            <a:r>
              <a:rPr lang="en-US" altLang="ko-KR" dirty="0"/>
              <a:t>is </a:t>
            </a:r>
            <a:r>
              <a:rPr lang="en-US" altLang="ko-KR" dirty="0" smtClean="0"/>
              <a:t>fed back </a:t>
            </a:r>
            <a:r>
              <a:rPr lang="en-US" altLang="ko-KR" dirty="0"/>
              <a:t>for each group of </a:t>
            </a:r>
            <a:r>
              <a:rPr lang="en-US" altLang="ko-KR" i="1" dirty="0" smtClean="0"/>
              <a:t>N</a:t>
            </a:r>
            <a:r>
              <a:rPr lang="en-US" altLang="ko-KR" i="1" baseline="-25000" dirty="0" smtClean="0"/>
              <a:t>g</a:t>
            </a:r>
            <a:r>
              <a:rPr lang="en-US" altLang="ko-KR" dirty="0" smtClean="0"/>
              <a:t> adjacent </a:t>
            </a:r>
            <a:r>
              <a:rPr lang="en-US" altLang="ko-KR" dirty="0"/>
              <a:t>subcarriers</a:t>
            </a:r>
            <a:r>
              <a:rPr lang="en-US" altLang="ko-KR" dirty="0" smtClean="0"/>
              <a:t>.</a:t>
            </a:r>
          </a:p>
          <a:p>
            <a:pPr lvl="2"/>
            <a:r>
              <a:rPr lang="en-US" altLang="ko-KR" dirty="0" smtClean="0"/>
              <a:t>Some </a:t>
            </a:r>
            <a:r>
              <a:rPr lang="en-US" altLang="ko-KR" dirty="0"/>
              <a:t>sort of interpolation needs to be performed by BFer to obtain the </a:t>
            </a:r>
            <a:r>
              <a:rPr lang="en-US" altLang="ko-KR" dirty="0" smtClean="0"/>
              <a:t>beam-steering matrix for </a:t>
            </a:r>
            <a:r>
              <a:rPr lang="en-US" altLang="ko-KR" dirty="0"/>
              <a:t>rest of the </a:t>
            </a:r>
            <a:r>
              <a:rPr lang="en-US" altLang="ko-KR" dirty="0" smtClean="0"/>
              <a:t>subcarriers</a:t>
            </a:r>
            <a:r>
              <a:rPr lang="en-US" altLang="ko-KR" dirty="0"/>
              <a:t>.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By using the grouping, the overhead for CSI feedback can be reduced.</a:t>
            </a:r>
          </a:p>
          <a:p>
            <a:pPr lvl="2"/>
            <a:r>
              <a:rPr lang="en-US" altLang="ko-KR" dirty="0"/>
              <a:t>I</a:t>
            </a:r>
            <a:r>
              <a:rPr lang="en-US" altLang="ko-KR" dirty="0" smtClean="0"/>
              <a:t>f</a:t>
            </a:r>
            <a:r>
              <a:rPr lang="en-US" altLang="ko-KR" dirty="0"/>
              <a:t> </a:t>
            </a:r>
            <a:r>
              <a:rPr lang="en-US" altLang="ko-KR" i="1" dirty="0" smtClean="0"/>
              <a:t>N</a:t>
            </a:r>
            <a:r>
              <a:rPr lang="en-US" altLang="ko-KR" i="1" baseline="-25000" dirty="0" smtClean="0"/>
              <a:t>g</a:t>
            </a:r>
            <a:r>
              <a:rPr lang="en-US" altLang="ko-KR" dirty="0" smtClean="0"/>
              <a:t> value</a:t>
            </a:r>
            <a:r>
              <a:rPr lang="en-US" altLang="ko-KR" dirty="0"/>
              <a:t> is large, </a:t>
            </a:r>
            <a:r>
              <a:rPr lang="en-US" altLang="ko-KR" dirty="0" smtClean="0"/>
              <a:t>CSI</a:t>
            </a:r>
            <a:r>
              <a:rPr lang="en-US" altLang="ko-KR" dirty="0"/>
              <a:t> becomes inaccurate</a:t>
            </a:r>
            <a:r>
              <a:rPr lang="en-US" altLang="ko-KR" dirty="0" smtClean="0"/>
              <a:t>.</a:t>
            </a:r>
          </a:p>
          <a:p>
            <a:pPr lvl="2"/>
            <a:r>
              <a:rPr lang="en-US" altLang="ko-KR" dirty="0"/>
              <a:t>If </a:t>
            </a:r>
            <a:r>
              <a:rPr lang="en-US" altLang="ko-KR" i="1" dirty="0" smtClean="0"/>
              <a:t>N</a:t>
            </a:r>
            <a:r>
              <a:rPr lang="en-US" altLang="ko-KR" i="1" baseline="-25000" dirty="0" smtClean="0"/>
              <a:t>g</a:t>
            </a:r>
            <a:r>
              <a:rPr lang="en-US" altLang="ko-KR" dirty="0" smtClean="0"/>
              <a:t> value</a:t>
            </a:r>
            <a:r>
              <a:rPr lang="en-US" altLang="ko-KR" dirty="0"/>
              <a:t> is </a:t>
            </a:r>
            <a:r>
              <a:rPr lang="en-US" altLang="ko-KR" dirty="0" smtClean="0"/>
              <a:t>small,</a:t>
            </a:r>
            <a:r>
              <a:rPr lang="en-US" altLang="ko-KR" dirty="0"/>
              <a:t> </a:t>
            </a:r>
            <a:r>
              <a:rPr lang="en-US" altLang="ko-KR" dirty="0" smtClean="0"/>
              <a:t>CSI overhead becomes large.</a:t>
            </a:r>
          </a:p>
          <a:p>
            <a:endParaRPr lang="en-US" altLang="ko-KR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January 2023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7043514" y="6475413"/>
            <a:ext cx="1500411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Eunsung Jeon, </a:t>
            </a:r>
            <a:r>
              <a:rPr lang="en-US" altLang="ko-KR" dirty="0" smtClean="0"/>
              <a:t>Samsung</a:t>
            </a:r>
            <a:endParaRPr lang="en-US" altLang="ko-KR" dirty="0"/>
          </a:p>
        </p:txBody>
      </p:sp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832151"/>
              </p:ext>
            </p:extLst>
          </p:nvPr>
        </p:nvGraphicFramePr>
        <p:xfrm>
          <a:off x="5472000" y="4689000"/>
          <a:ext cx="2880000" cy="1184787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102222">
                  <a:extLst>
                    <a:ext uri="{9D8B030D-6E8A-4147-A177-3AD203B41FA5}">
                      <a16:colId xmlns:a16="http://schemas.microsoft.com/office/drawing/2014/main" val="137549317"/>
                    </a:ext>
                  </a:extLst>
                </a:gridCol>
                <a:gridCol w="1777778">
                  <a:extLst>
                    <a:ext uri="{9D8B030D-6E8A-4147-A177-3AD203B41FA5}">
                      <a16:colId xmlns:a16="http://schemas.microsoft.com/office/drawing/2014/main" val="2992178668"/>
                    </a:ext>
                  </a:extLst>
                </a:gridCol>
              </a:tblGrid>
              <a:tr h="331521">
                <a:tc gridSpan="2"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400" i="1" dirty="0" smtClean="0"/>
                        <a:t>N</a:t>
                      </a:r>
                      <a:r>
                        <a:rPr lang="en-US" altLang="ko-KR" sz="1400" i="1" baseline="-25000" dirty="0" smtClean="0"/>
                        <a:t>g </a:t>
                      </a:r>
                      <a:r>
                        <a:rPr lang="en-US" altLang="ko-KR" sz="1400" b="1" i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lang="en-US" altLang="ko-KR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alue of subcarrier grouping</a:t>
                      </a:r>
                      <a:endParaRPr lang="ko-KR" altLang="en-US" sz="1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1" hangingPunct="1"/>
                      <a:endParaRPr lang="ko-KR" altLang="en-US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8475216"/>
                  </a:ext>
                </a:extLst>
              </a:tr>
              <a:tr h="335549"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11ac</a:t>
                      </a:r>
                      <a:endParaRPr lang="ko-KR" altLang="en-US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1, 2, 4</a:t>
                      </a:r>
                      <a:endParaRPr lang="ko-KR" altLang="en-US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61847355"/>
                  </a:ext>
                </a:extLst>
              </a:tr>
              <a:tr h="517717"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11ax</a:t>
                      </a:r>
                      <a:r>
                        <a:rPr lang="en-US" altLang="ko-KR" sz="16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11be</a:t>
                      </a:r>
                      <a:endParaRPr lang="ko-KR" altLang="en-US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4, 16</a:t>
                      </a:r>
                      <a:endParaRPr lang="ko-KR" altLang="en-US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85116822"/>
                  </a:ext>
                </a:extLst>
              </a:tr>
            </a:tbl>
          </a:graphicData>
        </a:graphic>
      </p:graphicFrame>
      <p:pic>
        <p:nvPicPr>
          <p:cNvPr id="9" name="그림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2000" y="4500187"/>
            <a:ext cx="4572000" cy="1646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132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To the best of our knowledge, there is </a:t>
            </a:r>
            <a:r>
              <a:rPr lang="en-US" altLang="ko-KR" dirty="0"/>
              <a:t>no </a:t>
            </a:r>
            <a:r>
              <a:rPr lang="en-US" altLang="ko-KR" dirty="0" smtClean="0"/>
              <a:t>study on how to determine </a:t>
            </a:r>
            <a:r>
              <a:rPr lang="en-US" altLang="ko-KR" dirty="0"/>
              <a:t>the subcarrier grouping </a:t>
            </a:r>
            <a:r>
              <a:rPr lang="en-US" altLang="ko-KR" dirty="0" smtClean="0"/>
              <a:t>value </a:t>
            </a:r>
            <a:r>
              <a:rPr lang="en-US" altLang="ko-KR" dirty="0"/>
              <a:t>adaptively </a:t>
            </a:r>
            <a:r>
              <a:rPr lang="en-US" altLang="ko-KR" dirty="0" smtClean="0"/>
              <a:t>according to real-time channel conditions.</a:t>
            </a:r>
            <a:endParaRPr lang="en-US" altLang="ko-KR" dirty="0"/>
          </a:p>
          <a:p>
            <a:pPr lvl="2"/>
            <a:endParaRPr lang="en-US" altLang="ko-KR" dirty="0" smtClean="0"/>
          </a:p>
          <a:p>
            <a:r>
              <a:rPr lang="en-US" altLang="ko-KR" dirty="0" smtClean="0"/>
              <a:t>Basic idea</a:t>
            </a:r>
          </a:p>
          <a:p>
            <a:pPr lvl="1"/>
            <a:r>
              <a:rPr lang="en-US" altLang="ko-KR" dirty="0" smtClean="0"/>
              <a:t>Highly </a:t>
            </a:r>
            <a:r>
              <a:rPr lang="en-US" altLang="ko-KR" dirty="0"/>
              <a:t>frequency selective </a:t>
            </a:r>
            <a:r>
              <a:rPr lang="en-US" altLang="ko-KR" dirty="0" smtClean="0"/>
              <a:t>channel</a:t>
            </a:r>
          </a:p>
          <a:p>
            <a:pPr lvl="2"/>
            <a:r>
              <a:rPr lang="en-US" altLang="ko-KR" dirty="0" err="1" smtClean="0"/>
              <a:t>BFee</a:t>
            </a:r>
            <a:r>
              <a:rPr lang="en-US" altLang="ko-KR" dirty="0" smtClean="0"/>
              <a:t> selects a </a:t>
            </a:r>
            <a:r>
              <a:rPr lang="en-US" altLang="ko-KR" dirty="0"/>
              <a:t>s</a:t>
            </a:r>
            <a:r>
              <a:rPr lang="en-US" altLang="ko-KR" dirty="0" smtClean="0"/>
              <a:t>mall </a:t>
            </a:r>
            <a:r>
              <a:rPr lang="en-US" altLang="ko-KR" i="1" dirty="0"/>
              <a:t>N</a:t>
            </a:r>
            <a:r>
              <a:rPr lang="en-US" altLang="ko-KR" i="1" baseline="-25000" dirty="0"/>
              <a:t>g</a:t>
            </a:r>
            <a:r>
              <a:rPr lang="en-US" altLang="ko-KR" dirty="0" smtClean="0"/>
              <a:t> value (e.g. </a:t>
            </a:r>
            <a:r>
              <a:rPr lang="en-US" altLang="ko-KR" i="1" dirty="0"/>
              <a:t>N</a:t>
            </a:r>
            <a:r>
              <a:rPr lang="en-US" altLang="ko-KR" i="1" baseline="-25000" dirty="0"/>
              <a:t>g</a:t>
            </a:r>
            <a:r>
              <a:rPr lang="en-US" altLang="ko-KR" dirty="0"/>
              <a:t> = 4 </a:t>
            </a:r>
            <a:r>
              <a:rPr lang="en-US" altLang="ko-KR" dirty="0" smtClean="0"/>
              <a:t>)</a:t>
            </a:r>
          </a:p>
          <a:p>
            <a:pPr lvl="1"/>
            <a:r>
              <a:rPr lang="en-US" altLang="ko-KR" dirty="0" smtClean="0"/>
              <a:t>Small </a:t>
            </a:r>
            <a:r>
              <a:rPr lang="en-US" altLang="ko-KR" dirty="0"/>
              <a:t>frequency selective channel</a:t>
            </a:r>
          </a:p>
          <a:p>
            <a:pPr lvl="2"/>
            <a:r>
              <a:rPr lang="en-US" altLang="ko-KR" dirty="0" err="1"/>
              <a:t>BFee</a:t>
            </a:r>
            <a:r>
              <a:rPr lang="en-US" altLang="ko-KR" dirty="0"/>
              <a:t> selects</a:t>
            </a:r>
            <a:r>
              <a:rPr lang="en-US" altLang="ko-KR" dirty="0" smtClean="0"/>
              <a:t> </a:t>
            </a:r>
            <a:r>
              <a:rPr lang="en-US" altLang="ko-KR" dirty="0"/>
              <a:t>a l</a:t>
            </a:r>
            <a:r>
              <a:rPr lang="en-US" altLang="ko-KR" dirty="0" smtClean="0"/>
              <a:t>arge </a:t>
            </a:r>
            <a:r>
              <a:rPr lang="en-US" altLang="ko-KR" i="1" dirty="0"/>
              <a:t>N</a:t>
            </a:r>
            <a:r>
              <a:rPr lang="en-US" altLang="ko-KR" i="1" baseline="-25000" dirty="0"/>
              <a:t>g</a:t>
            </a:r>
            <a:r>
              <a:rPr lang="en-US" altLang="ko-KR" dirty="0" smtClean="0"/>
              <a:t> </a:t>
            </a:r>
            <a:r>
              <a:rPr lang="en-US" altLang="ko-KR" dirty="0"/>
              <a:t>value (e.g. </a:t>
            </a:r>
            <a:r>
              <a:rPr lang="en-US" altLang="ko-KR" i="1" dirty="0"/>
              <a:t>N</a:t>
            </a:r>
            <a:r>
              <a:rPr lang="en-US" altLang="ko-KR" i="1" baseline="-25000" dirty="0"/>
              <a:t>g</a:t>
            </a:r>
            <a:r>
              <a:rPr lang="en-US" altLang="ko-KR" dirty="0"/>
              <a:t> = </a:t>
            </a:r>
            <a:r>
              <a:rPr lang="en-US" altLang="ko-KR" dirty="0" smtClean="0"/>
              <a:t>16 </a:t>
            </a:r>
            <a:r>
              <a:rPr lang="en-US" altLang="ko-KR" dirty="0"/>
              <a:t>)</a:t>
            </a:r>
          </a:p>
          <a:p>
            <a:pPr lvl="2"/>
            <a:endParaRPr lang="en-US" altLang="ko-KR" dirty="0" smtClean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Motivation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January 2023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Jeon, Samsung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0112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altLang="ko-KR" dirty="0" smtClean="0"/>
              <a:t>Measurement </a:t>
            </a:r>
            <a:r>
              <a:rPr lang="en-US" altLang="ko-KR" dirty="0"/>
              <a:t>of channel frequency selectivity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내용 개체 틀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altLang="ko-KR" dirty="0" smtClean="0"/>
                  <a:t>As a measurement of the channel frequency selectivity, the following features can be considered in the frequency and time domain respectively.</a:t>
                </a:r>
              </a:p>
              <a:p>
                <a:endParaRPr lang="en-US" altLang="ko-KR" dirty="0" smtClean="0"/>
              </a:p>
              <a:p>
                <a:r>
                  <a:rPr lang="en-US" altLang="ko-KR" dirty="0" smtClean="0"/>
                  <a:t>Variance of CFR (channel frequency response)</a:t>
                </a:r>
              </a:p>
              <a:p>
                <a:pPr lvl="1"/>
                <a:r>
                  <a:rPr lang="en-US" altLang="ko-KR" dirty="0" smtClean="0"/>
                  <a:t>The variance channel frequency response is calculated as </a:t>
                </a:r>
              </a:p>
              <a:p>
                <a:pPr lvl="2"/>
                <a14:m>
                  <m:oMath xmlns:m="http://schemas.openxmlformats.org/officeDocument/2006/math">
                    <m:sSubSup>
                      <m:sSubSupPr>
                        <m:ctrlPr>
                          <a:rPr lang="ko-KR" altLang="ko-KR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𝜎</m:t>
                        </m:r>
                      </m:e>
                      <m:sub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𝐻</m:t>
                        </m:r>
                      </m:sub>
                      <m:sup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  <m:r>
                      <a:rPr lang="en-US" altLang="ko-KR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ko-KR" altLang="ko-KR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sSub>
                          <m:sSubPr>
                            <m:ctrlPr>
                              <a:rPr lang="ko-KR" altLang="ko-KR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ko-KR" i="1">
                                <a:latin typeface="Cambria Math" panose="02040503050406030204" pitchFamily="18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en-US" altLang="ko-KR" i="1">
                                <a:latin typeface="Cambria Math" panose="02040503050406030204" pitchFamily="18" charset="0"/>
                              </a:rPr>
                              <m:t>𝑟</m:t>
                            </m:r>
                          </m:sub>
                        </m:sSub>
                        <m:sSub>
                          <m:sSubPr>
                            <m:ctrlPr>
                              <a:rPr lang="ko-KR" altLang="ko-KR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ko-KR" i="1">
                                <a:latin typeface="Cambria Math" panose="02040503050406030204" pitchFamily="18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en-US" altLang="ko-KR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</m:den>
                    </m:f>
                    <m:nary>
                      <m:naryPr>
                        <m:chr m:val="∑"/>
                        <m:limLoc m:val="subSup"/>
                        <m:ctrlPr>
                          <a:rPr lang="en-US" altLang="ko-KR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5"/>
                          </m:rPr>
                          <a:rPr lang="en-US" altLang="ko-KR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=0</m:t>
                        </m:r>
                      </m:sub>
                      <m:sup>
                        <m:sSub>
                          <m:sSubPr>
                            <m:ctrlPr>
                              <a:rPr lang="ko-KR" altLang="ko-KR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ko-KR" i="1">
                                <a:latin typeface="Cambria Math" panose="02040503050406030204" pitchFamily="18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en-US" altLang="ko-KR" i="1">
                                <a:latin typeface="Cambria Math" panose="02040503050406030204" pitchFamily="18" charset="0"/>
                              </a:rPr>
                              <m:t>𝑟</m:t>
                            </m:r>
                          </m:sub>
                        </m:sSub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  <m:e>
                        <m:nary>
                          <m:naryPr>
                            <m:chr m:val="∑"/>
                            <m:ctrlPr>
                              <a:rPr lang="ko-KR" altLang="ko-KR" i="1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a:rPr lang="en-US" altLang="ko-KR" b="0" i="1" smtClean="0">
                                <a:latin typeface="Cambria Math" panose="02040503050406030204" pitchFamily="18" charset="0"/>
                              </a:rPr>
                              <m:t>𝑗</m:t>
                            </m:r>
                            <m:r>
                              <a:rPr lang="en-US" altLang="ko-KR" i="1">
                                <a:latin typeface="Cambria Math" panose="02040503050406030204" pitchFamily="18" charset="0"/>
                              </a:rPr>
                              <m:t>=0</m:t>
                            </m:r>
                          </m:sub>
                          <m:sup>
                            <m:sSub>
                              <m:sSubPr>
                                <m:ctrlPr>
                                  <a:rPr lang="ko-KR" altLang="ko-KR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ko-KR" i="1">
                                    <a:latin typeface="Cambria Math" panose="02040503050406030204" pitchFamily="18" charset="0"/>
                                  </a:rPr>
                                  <m:t>𝑁</m:t>
                                </m:r>
                              </m:e>
                              <m:sub>
                                <m:r>
                                  <a:rPr lang="en-US" altLang="ko-KR" b="0" i="1" smtClean="0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sub>
                            </m:sSub>
                            <m:r>
                              <a:rPr lang="en-US" altLang="ko-KR" i="1">
                                <a:latin typeface="Cambria Math" panose="02040503050406030204" pitchFamily="18" charset="0"/>
                              </a:rPr>
                              <m:t>−1</m:t>
                            </m:r>
                          </m:sup>
                          <m:e>
                            <m:d>
                              <m:dPr>
                                <m:begChr m:val="["/>
                                <m:endChr m:val="]"/>
                                <m:ctrlPr>
                                  <a:rPr lang="ko-KR" altLang="ko-KR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f>
                                  <m:fPr>
                                    <m:ctrlPr>
                                      <a:rPr lang="ko-KR" altLang="ko-KR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altLang="ko-KR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US" altLang="ko-KR" i="1">
                                        <a:latin typeface="Cambria Math" panose="02040503050406030204" pitchFamily="18" charset="0"/>
                                      </a:rPr>
                                      <m:t>𝑁</m:t>
                                    </m:r>
                                  </m:den>
                                </m:f>
                                <m:nary>
                                  <m:naryPr>
                                    <m:chr m:val="∑"/>
                                    <m:limLoc m:val="undOvr"/>
                                    <m:ctrlPr>
                                      <a:rPr lang="ko-KR" altLang="ko-KR" i="1">
                                        <a:latin typeface="Cambria Math" panose="02040503050406030204" pitchFamily="18" charset="0"/>
                                      </a:rPr>
                                    </m:ctrlPr>
                                  </m:naryPr>
                                  <m:sub>
                                    <m:r>
                                      <a:rPr lang="en-US" altLang="ko-KR" i="1">
                                        <a:latin typeface="Cambria Math" panose="02040503050406030204" pitchFamily="18" charset="0"/>
                                      </a:rPr>
                                      <m:t>𝑘</m:t>
                                    </m:r>
                                    <m:r>
                                      <a:rPr lang="en-US" altLang="ko-KR" i="1">
                                        <a:latin typeface="Cambria Math" panose="02040503050406030204" pitchFamily="18" charset="0"/>
                                      </a:rPr>
                                      <m:t>=0</m:t>
                                    </m:r>
                                  </m:sub>
                                  <m:sup>
                                    <m:r>
                                      <a:rPr lang="en-US" altLang="ko-KR" i="1">
                                        <a:latin typeface="Cambria Math" panose="02040503050406030204" pitchFamily="18" charset="0"/>
                                      </a:rPr>
                                      <m:t>𝑁</m:t>
                                    </m:r>
                                    <m:r>
                                      <a:rPr lang="en-US" altLang="ko-KR" i="1">
                                        <a:latin typeface="Cambria Math" panose="02040503050406030204" pitchFamily="18" charset="0"/>
                                      </a:rPr>
                                      <m:t>−1</m:t>
                                    </m:r>
                                  </m:sup>
                                  <m:e>
                                    <m:sSup>
                                      <m:sSupPr>
                                        <m:ctrlPr>
                                          <a:rPr lang="ko-KR" altLang="ko-KR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d>
                                          <m:dPr>
                                            <m:begChr m:val="|"/>
                                            <m:endChr m:val="|"/>
                                            <m:ctrlPr>
                                              <a:rPr lang="ko-KR" altLang="ko-KR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dPr>
                                          <m:e>
                                            <m:sSub>
                                              <m:sSubPr>
                                                <m:ctrlPr>
                                                  <a:rPr lang="ko-KR" altLang="ko-KR" i="1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acc>
                                                  <m:accPr>
                                                    <m:chr m:val="̂"/>
                                                    <m:ctrlPr>
                                                      <a:rPr lang="ko-KR" altLang="en-US" i="1">
                                                        <a:latin typeface="Cambria Math" panose="02040503050406030204" pitchFamily="18" charset="0"/>
                                                      </a:rPr>
                                                    </m:ctrlPr>
                                                  </m:accPr>
                                                  <m:e>
                                                    <m:r>
                                                      <a:rPr lang="en-US" altLang="ko-KR" i="1">
                                                        <a:latin typeface="Cambria Math" panose="02040503050406030204" pitchFamily="18" charset="0"/>
                                                      </a:rPr>
                                                      <m:t>𝐻</m:t>
                                                    </m:r>
                                                  </m:e>
                                                </m:acc>
                                              </m:e>
                                              <m:sub>
                                                <m:r>
                                                  <a:rPr lang="en-US" altLang="ko-KR" i="1">
                                                    <a:latin typeface="Cambria Math" panose="02040503050406030204" pitchFamily="18" charset="0"/>
                                                  </a:rPr>
                                                  <m:t>𝑘</m:t>
                                                </m:r>
                                              </m:sub>
                                            </m:sSub>
                                            <m:r>
                                              <a:rPr lang="en-US" altLang="ko-KR" i="1">
                                                <a:latin typeface="Cambria Math" panose="02040503050406030204" pitchFamily="18" charset="0"/>
                                              </a:rPr>
                                              <m:t>(</m:t>
                                            </m:r>
                                            <m:r>
                                              <a:rPr lang="en-US" altLang="ko-KR" i="1">
                                                <a:latin typeface="Cambria Math" panose="02040503050406030204" pitchFamily="18" charset="0"/>
                                              </a:rPr>
                                              <m:t>𝑖</m:t>
                                            </m:r>
                                            <m:r>
                                              <a:rPr lang="en-US" altLang="ko-KR" i="1">
                                                <a:latin typeface="Cambria Math" panose="02040503050406030204" pitchFamily="18" charset="0"/>
                                              </a:rPr>
                                              <m:t>,</m:t>
                                            </m:r>
                                            <m:r>
                                              <a:rPr lang="en-US" altLang="ko-KR" i="1">
                                                <a:latin typeface="Cambria Math" panose="02040503050406030204" pitchFamily="18" charset="0"/>
                                              </a:rPr>
                                              <m:t>𝑗</m:t>
                                            </m:r>
                                            <m:r>
                                              <a:rPr lang="en-US" altLang="ko-KR" i="1">
                                                <a:latin typeface="Cambria Math" panose="02040503050406030204" pitchFamily="18" charset="0"/>
                                              </a:rPr>
                                              <m:t>)</m:t>
                                            </m:r>
                                          </m:e>
                                        </m:d>
                                      </m:e>
                                      <m:sup>
                                        <m:r>
                                          <a:rPr lang="en-US" altLang="ko-KR" i="1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e>
                                </m:nary>
                                <m:r>
                                  <a:rPr lang="en-US" altLang="ko-KR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sSup>
                                  <m:sSupPr>
                                    <m:ctrlPr>
                                      <a:rPr lang="ko-KR" altLang="ko-KR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ko-KR" altLang="ko-KR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f>
                                          <m:fPr>
                                            <m:ctrlPr>
                                              <a:rPr lang="ko-KR" altLang="ko-KR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altLang="ko-KR" i="1">
                                                <a:latin typeface="Cambria Math" panose="02040503050406030204" pitchFamily="18" charset="0"/>
                                              </a:rPr>
                                              <m:t>1</m:t>
                                            </m:r>
                                          </m:num>
                                          <m:den>
                                            <m:r>
                                              <a:rPr lang="en-US" altLang="ko-KR" i="1">
                                                <a:latin typeface="Cambria Math" panose="02040503050406030204" pitchFamily="18" charset="0"/>
                                              </a:rPr>
                                              <m:t>𝑁</m:t>
                                            </m:r>
                                          </m:den>
                                        </m:f>
                                        <m:nary>
                                          <m:naryPr>
                                            <m:chr m:val="∑"/>
                                            <m:limLoc m:val="undOvr"/>
                                            <m:ctrlPr>
                                              <a:rPr lang="ko-KR" altLang="ko-KR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naryPr>
                                          <m:sub>
                                            <m:r>
                                              <a:rPr lang="en-US" altLang="ko-KR" i="1">
                                                <a:latin typeface="Cambria Math" panose="02040503050406030204" pitchFamily="18" charset="0"/>
                                              </a:rPr>
                                              <m:t>𝑘</m:t>
                                            </m:r>
                                            <m:r>
                                              <a:rPr lang="en-US" altLang="ko-KR" i="1">
                                                <a:latin typeface="Cambria Math" panose="02040503050406030204" pitchFamily="18" charset="0"/>
                                              </a:rPr>
                                              <m:t>=0</m:t>
                                            </m:r>
                                          </m:sub>
                                          <m:sup>
                                            <m:r>
                                              <a:rPr lang="en-US" altLang="ko-KR" i="1">
                                                <a:latin typeface="Cambria Math" panose="02040503050406030204" pitchFamily="18" charset="0"/>
                                              </a:rPr>
                                              <m:t>𝑁</m:t>
                                            </m:r>
                                            <m:r>
                                              <a:rPr lang="en-US" altLang="ko-KR" i="1">
                                                <a:latin typeface="Cambria Math" panose="02040503050406030204" pitchFamily="18" charset="0"/>
                                              </a:rPr>
                                              <m:t>−1</m:t>
                                            </m:r>
                                          </m:sup>
                                          <m:e>
                                            <m:d>
                                              <m:dPr>
                                                <m:begChr m:val="|"/>
                                                <m:endChr m:val="|"/>
                                                <m:ctrlPr>
                                                  <a:rPr lang="ko-KR" altLang="ko-KR" i="1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dPr>
                                              <m:e>
                                                <m:sSub>
                                                  <m:sSubPr>
                                                    <m:ctrlPr>
                                                      <a:rPr lang="ko-KR" altLang="ko-KR" i="1">
                                                        <a:latin typeface="Cambria Math" panose="02040503050406030204" pitchFamily="18" charset="0"/>
                                                      </a:rPr>
                                                    </m:ctrlPr>
                                                  </m:sSubPr>
                                                  <m:e>
                                                    <m:acc>
                                                      <m:accPr>
                                                        <m:chr m:val="̂"/>
                                                        <m:ctrlPr>
                                                          <a:rPr lang="ko-KR" altLang="en-US" i="1">
                                                            <a:latin typeface="Cambria Math" panose="02040503050406030204" pitchFamily="18" charset="0"/>
                                                          </a:rPr>
                                                        </m:ctrlPr>
                                                      </m:accPr>
                                                      <m:e>
                                                        <m:r>
                                                          <a:rPr lang="en-US" altLang="ko-KR" i="1">
                                                            <a:latin typeface="Cambria Math" panose="02040503050406030204" pitchFamily="18" charset="0"/>
                                                          </a:rPr>
                                                          <m:t>𝐻</m:t>
                                                        </m:r>
                                                      </m:e>
                                                    </m:acc>
                                                  </m:e>
                                                  <m:sub>
                                                    <m:r>
                                                      <a:rPr lang="en-US" altLang="ko-KR" i="1">
                                                        <a:latin typeface="Cambria Math" panose="02040503050406030204" pitchFamily="18" charset="0"/>
                                                      </a:rPr>
                                                      <m:t>𝑘</m:t>
                                                    </m:r>
                                                  </m:sub>
                                                </m:sSub>
                                                <m:r>
                                                  <a:rPr lang="en-US" altLang="ko-KR" i="1">
                                                    <a:latin typeface="Cambria Math" panose="02040503050406030204" pitchFamily="18" charset="0"/>
                                                  </a:rPr>
                                                  <m:t>(</m:t>
                                                </m:r>
                                                <m:r>
                                                  <a:rPr lang="en-US" altLang="ko-KR" i="1">
                                                    <a:latin typeface="Cambria Math" panose="02040503050406030204" pitchFamily="18" charset="0"/>
                                                  </a:rPr>
                                                  <m:t>𝑖</m:t>
                                                </m:r>
                                                <m:r>
                                                  <a:rPr lang="en-US" altLang="ko-KR" i="1">
                                                    <a:latin typeface="Cambria Math" panose="02040503050406030204" pitchFamily="18" charset="0"/>
                                                  </a:rPr>
                                                  <m:t>,</m:t>
                                                </m:r>
                                                <m:r>
                                                  <a:rPr lang="en-US" altLang="ko-KR" i="1">
                                                    <a:latin typeface="Cambria Math" panose="02040503050406030204" pitchFamily="18" charset="0"/>
                                                  </a:rPr>
                                                  <m:t>𝑗</m:t>
                                                </m:r>
                                                <m:r>
                                                  <a:rPr lang="en-US" altLang="ko-KR" i="1">
                                                    <a:latin typeface="Cambria Math" panose="02040503050406030204" pitchFamily="18" charset="0"/>
                                                  </a:rPr>
                                                  <m:t>)</m:t>
                                                </m:r>
                                              </m:e>
                                            </m:d>
                                          </m:e>
                                        </m:nary>
                                      </m:e>
                                    </m:d>
                                  </m:e>
                                  <m:sup>
                                    <m:r>
                                      <a:rPr lang="en-US" altLang="ko-KR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e>
                            </m:d>
                          </m:e>
                        </m:nary>
                      </m:e>
                    </m:nary>
                  </m:oMath>
                </a14:m>
                <a:endParaRPr lang="en-US" altLang="ko-KR" dirty="0"/>
              </a:p>
              <a:p>
                <a:pPr lvl="2"/>
                <a14:m>
                  <m:oMath xmlns:m="http://schemas.openxmlformats.org/officeDocument/2006/math">
                    <m:sSub>
                      <m:sSubPr>
                        <m:ctrlPr>
                          <a:rPr lang="ko-KR" altLang="ko-K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̂"/>
                            <m:ctrlPr>
                              <a:rPr lang="ko-KR" altLang="en-US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altLang="ko-KR" i="1">
                                <a:latin typeface="Cambria Math" panose="02040503050406030204" pitchFamily="18" charset="0"/>
                              </a:rPr>
                              <m:t>𝐻</m:t>
                            </m:r>
                          </m:e>
                        </m:acc>
                      </m:e>
                      <m:sub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  <m:r>
                      <a:rPr lang="en-US" altLang="ko-KR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ko-KR" b="0" i="1" smtClean="0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altLang="ko-KR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altLang="ko-KR" b="0" i="1" smtClean="0">
                        <a:latin typeface="Cambria Math" panose="02040503050406030204" pitchFamily="18" charset="0"/>
                      </a:rPr>
                      <m:t>𝑗</m:t>
                    </m:r>
                    <m:r>
                      <a:rPr lang="en-US" altLang="ko-KR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altLang="ko-KR" dirty="0" smtClean="0"/>
                  <a:t> is the estimated channel for the </a:t>
                </a:r>
                <a:r>
                  <a:rPr lang="en-US" altLang="ko-KR" i="1" dirty="0" smtClean="0"/>
                  <a:t>k</a:t>
                </a:r>
                <a:r>
                  <a:rPr lang="en-US" altLang="ko-KR" dirty="0" smtClean="0"/>
                  <a:t>-</a:t>
                </a:r>
                <a:r>
                  <a:rPr lang="en-US" altLang="ko-KR" dirty="0" err="1" smtClean="0"/>
                  <a:t>th</a:t>
                </a:r>
                <a:r>
                  <a:rPr lang="en-US" altLang="ko-KR" dirty="0" smtClean="0"/>
                  <a:t> subcarrier for the </a:t>
                </a:r>
                <a:r>
                  <a:rPr lang="en-US" altLang="ko-KR" i="1" dirty="0" err="1" smtClean="0"/>
                  <a:t>ij</a:t>
                </a:r>
                <a:r>
                  <a:rPr lang="en-US" altLang="ko-KR" dirty="0" err="1" smtClean="0"/>
                  <a:t>-th</a:t>
                </a:r>
                <a:r>
                  <a:rPr lang="en-US" altLang="ko-KR" dirty="0" smtClean="0"/>
                  <a:t> element</a:t>
                </a:r>
              </a:p>
              <a:p>
                <a:pPr lvl="2"/>
                <a:endParaRPr lang="en-US" altLang="ko-KR" dirty="0" smtClean="0"/>
              </a:p>
              <a:p>
                <a:r>
                  <a:rPr lang="en-US" altLang="ko-KR" dirty="0" smtClean="0"/>
                  <a:t>Delay spread of CIR (channel impulse response)</a:t>
                </a:r>
              </a:p>
              <a:p>
                <a:pPr lvl="1"/>
                <a:r>
                  <a:rPr lang="en-US" altLang="ko-KR" dirty="0" smtClean="0"/>
                  <a:t>The mean channel delay spread is calculated as </a:t>
                </a:r>
              </a:p>
              <a:p>
                <a:pPr lvl="2"/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ko-KR" altLang="en-US" i="1">
                            <a:latin typeface="Cambria Math" panose="02040503050406030204" pitchFamily="18" charset="0"/>
                          </a:rPr>
                          <m:t>𝜏</m:t>
                        </m:r>
                      </m:e>
                      <m:sub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𝑚𝑒𝑎𝑛</m:t>
                        </m:r>
                      </m:sub>
                    </m:sSub>
                    <m:r>
                      <a:rPr lang="en-US" altLang="ko-KR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ko-KR" altLang="ko-KR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sSub>
                          <m:sSubPr>
                            <m:ctrlPr>
                              <a:rPr lang="ko-KR" altLang="ko-KR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ko-KR" i="1">
                                <a:latin typeface="Cambria Math" panose="02040503050406030204" pitchFamily="18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en-US" altLang="ko-KR" i="1">
                                <a:latin typeface="Cambria Math" panose="02040503050406030204" pitchFamily="18" charset="0"/>
                              </a:rPr>
                              <m:t>𝑟</m:t>
                            </m:r>
                          </m:sub>
                        </m:sSub>
                        <m:sSub>
                          <m:sSubPr>
                            <m:ctrlPr>
                              <a:rPr lang="ko-KR" altLang="ko-KR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ko-KR" i="1">
                                <a:latin typeface="Cambria Math" panose="02040503050406030204" pitchFamily="18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en-US" altLang="ko-KR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</m:den>
                    </m:f>
                    <m:nary>
                      <m:naryPr>
                        <m:chr m:val="∑"/>
                        <m:limLoc m:val="subSup"/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5"/>
                          </m:rPr>
                          <a:rPr lang="en-US" altLang="ko-KR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=0</m:t>
                        </m:r>
                      </m:sub>
                      <m:sup>
                        <m:sSub>
                          <m:sSubPr>
                            <m:ctrlPr>
                              <a:rPr lang="ko-KR" altLang="ko-KR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ko-KR" i="1">
                                <a:latin typeface="Cambria Math" panose="02040503050406030204" pitchFamily="18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en-US" altLang="ko-KR" i="1">
                                <a:latin typeface="Cambria Math" panose="02040503050406030204" pitchFamily="18" charset="0"/>
                              </a:rPr>
                              <m:t>𝑟</m:t>
                            </m:r>
                          </m:sub>
                        </m:sSub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  <m:e>
                        <m:nary>
                          <m:naryPr>
                            <m:chr m:val="∑"/>
                            <m:ctrlPr>
                              <a:rPr lang="ko-KR" altLang="ko-KR" i="1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a:rPr lang="en-US" altLang="ko-KR" i="1">
                                <a:latin typeface="Cambria Math" panose="02040503050406030204" pitchFamily="18" charset="0"/>
                              </a:rPr>
                              <m:t>𝑗</m:t>
                            </m:r>
                            <m:r>
                              <a:rPr lang="en-US" altLang="ko-KR" i="1">
                                <a:latin typeface="Cambria Math" panose="02040503050406030204" pitchFamily="18" charset="0"/>
                              </a:rPr>
                              <m:t>=0</m:t>
                            </m:r>
                          </m:sub>
                          <m:sup>
                            <m:sSub>
                              <m:sSubPr>
                                <m:ctrlPr>
                                  <a:rPr lang="ko-KR" altLang="ko-KR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ko-KR" i="1">
                                    <a:latin typeface="Cambria Math" panose="02040503050406030204" pitchFamily="18" charset="0"/>
                                  </a:rPr>
                                  <m:t>𝑁</m:t>
                                </m:r>
                              </m:e>
                              <m:sub>
                                <m:r>
                                  <a:rPr lang="en-US" altLang="ko-KR" i="1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sub>
                            </m:sSub>
                            <m:r>
                              <a:rPr lang="en-US" altLang="ko-KR" i="1">
                                <a:latin typeface="Cambria Math" panose="02040503050406030204" pitchFamily="18" charset="0"/>
                              </a:rPr>
                              <m:t>−1</m:t>
                            </m:r>
                          </m:sup>
                          <m:e>
                            <m:d>
                              <m:dPr>
                                <m:begChr m:val="["/>
                                <m:endChr m:val="]"/>
                                <m:ctrlPr>
                                  <a:rPr lang="ko-KR" altLang="ko-KR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altLang="ko-KR" i="1" smtClean="0">
                                    <a:latin typeface="Cambria Math" panose="02040503050406030204" pitchFamily="18" charset="0"/>
                                  </a:rPr>
                                  <m:t>𝐼𝐷𝐹𝑇</m:t>
                                </m:r>
                                <m:d>
                                  <m:dPr>
                                    <m:begChr m:val="{"/>
                                    <m:endChr m:val="}"/>
                                    <m:ctrlPr>
                                      <a:rPr lang="en-US" altLang="ko-KR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en-US" altLang="ko-KR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ko-KR" altLang="en-US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𝜙</m:t>
                                        </m:r>
                                      </m:e>
                                      <m:sub>
                                        <m:r>
                                          <a:rPr lang="ko-KR" altLang="en-US" i="1">
                                            <a:latin typeface="Cambria Math" panose="02040503050406030204" pitchFamily="18" charset="0"/>
                                          </a:rPr>
                                          <m:t>∆</m:t>
                                        </m:r>
                                      </m:sub>
                                    </m:sSub>
                                    <m:d>
                                      <m:dPr>
                                        <m:ctrlPr>
                                          <a:rPr lang="en-US" altLang="ko-KR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altLang="ko-KR" i="1">
                                            <a:latin typeface="Cambria Math" panose="02040503050406030204" pitchFamily="18" charset="0"/>
                                          </a:rPr>
                                          <m:t>𝑖</m:t>
                                        </m:r>
                                        <m:r>
                                          <a:rPr lang="en-US" altLang="ko-KR" i="1">
                                            <a:latin typeface="Cambria Math" panose="02040503050406030204" pitchFamily="18" charset="0"/>
                                          </a:rPr>
                                          <m:t>,</m:t>
                                        </m:r>
                                        <m:r>
                                          <a:rPr lang="en-US" altLang="ko-KR" i="1">
                                            <a:latin typeface="Cambria Math" panose="02040503050406030204" pitchFamily="18" charset="0"/>
                                          </a:rPr>
                                          <m:t>𝑗</m:t>
                                        </m:r>
                                      </m:e>
                                    </m:d>
                                  </m:e>
                                </m:d>
                              </m:e>
                            </m:d>
                          </m:e>
                        </m:nary>
                      </m:e>
                    </m:nary>
                  </m:oMath>
                </a14:m>
                <a:endParaRPr lang="en-US" altLang="ko-KR" dirty="0"/>
              </a:p>
              <a:p>
                <a:pPr lvl="2"/>
                <a:r>
                  <a:rPr lang="en-US" altLang="ko-KR" dirty="0"/>
                  <a:t>where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ko-KR" alt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𝜙</m:t>
                        </m:r>
                      </m:e>
                      <m:sub>
                        <m:r>
                          <a:rPr lang="ko-KR" altLang="en-US" i="1">
                            <a:latin typeface="Cambria Math" panose="02040503050406030204" pitchFamily="18" charset="0"/>
                          </a:rPr>
                          <m:t>∆</m:t>
                        </m:r>
                      </m:sub>
                    </m:sSub>
                    <m:d>
                      <m:dPr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𝑗</m:t>
                        </m:r>
                      </m:e>
                    </m:d>
                    <m:r>
                      <a:rPr lang="en-US" altLang="ko-KR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ko-KR" i="1">
                        <a:latin typeface="Cambria Math" panose="02040503050406030204" pitchFamily="18" charset="0"/>
                      </a:rPr>
                      <m:t>𝐸</m:t>
                    </m:r>
                    <m:d>
                      <m:dPr>
                        <m:begChr m:val="{"/>
                        <m:endChr m:val="}"/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Sup>
                          <m:sSubSupPr>
                            <m:ctrlPr>
                              <a:rPr lang="en-US" altLang="ko-KR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acc>
                              <m:accPr>
                                <m:chr m:val="̂"/>
                                <m:ctrlPr>
                                  <a:rPr lang="ko-KR" altLang="en-US" i="1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altLang="ko-KR" i="1">
                                    <a:latin typeface="Cambria Math" panose="02040503050406030204" pitchFamily="18" charset="0"/>
                                  </a:rPr>
                                  <m:t>𝐻</m:t>
                                </m:r>
                              </m:e>
                            </m:acc>
                          </m:e>
                          <m:sub>
                            <m:r>
                              <a:rPr lang="en-US" altLang="ko-KR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b>
                          <m:sup>
                            <m:r>
                              <a:rPr lang="en-US" altLang="ko-KR" i="1">
                                <a:latin typeface="Cambria Math" panose="02040503050406030204" pitchFamily="18" charset="0"/>
                              </a:rPr>
                              <m:t>∗</m:t>
                            </m:r>
                          </m:sup>
                        </m:sSubSup>
                        <m:r>
                          <a:rPr lang="ko-KR" altLang="en-US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𝑗</m:t>
                        </m:r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)</m:t>
                        </m:r>
                        <m:sSub>
                          <m:sSubPr>
                            <m:ctrlPr>
                              <a:rPr lang="ko-KR" altLang="ko-KR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̂"/>
                                <m:ctrlPr>
                                  <a:rPr lang="ko-KR" altLang="en-US" i="1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altLang="ko-KR" i="1">
                                    <a:latin typeface="Cambria Math" panose="02040503050406030204" pitchFamily="18" charset="0"/>
                                  </a:rPr>
                                  <m:t>𝐻</m:t>
                                </m:r>
                              </m:e>
                            </m:acc>
                          </m:e>
                          <m:sub>
                            <m:r>
                              <a:rPr lang="en-US" altLang="ko-KR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  <m:r>
                              <a:rPr lang="en-US" altLang="ko-KR" i="1">
                                <a:latin typeface="Cambria Math" panose="02040503050406030204" pitchFamily="18" charset="0"/>
                              </a:rPr>
                              <m:t>+∆</m:t>
                            </m:r>
                          </m:sub>
                        </m:sSub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𝑗</m:t>
                        </m:r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d>
                  </m:oMath>
                </a14:m>
                <a:r>
                  <a:rPr lang="en-US" altLang="ko-KR" dirty="0"/>
                  <a:t> , IDFT(</a:t>
                </a:r>
                <a14:m>
                  <m:oMath xmlns:m="http://schemas.openxmlformats.org/officeDocument/2006/math">
                    <m:r>
                      <a:rPr lang="en-US" altLang="ko-KR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US" altLang="ko-KR" dirty="0"/>
                  <a:t>) is the inverse DFT </a:t>
                </a:r>
                <a:r>
                  <a:rPr lang="en-US" altLang="ko-KR" dirty="0" smtClean="0"/>
                  <a:t>function</a:t>
                </a:r>
              </a:p>
              <a:p>
                <a:pPr lvl="1"/>
                <a:endParaRPr lang="en-US" altLang="ko-KR" dirty="0" smtClean="0"/>
              </a:p>
              <a:p>
                <a:pPr lvl="1"/>
                <a:endParaRPr lang="en-US" altLang="ko-KR" dirty="0"/>
              </a:p>
              <a:p>
                <a:endParaRPr lang="en-US" altLang="ko-KR" dirty="0" smtClean="0"/>
              </a:p>
              <a:p>
                <a:pPr lvl="1"/>
                <a:endParaRPr lang="en-US" altLang="ko-KR" dirty="0" smtClean="0"/>
              </a:p>
              <a:p>
                <a:pPr lvl="2"/>
                <a:endParaRPr lang="en-US" altLang="ko-KR" dirty="0" smtClean="0"/>
              </a:p>
              <a:p>
                <a:pPr lvl="1"/>
                <a:endParaRPr lang="en-US" altLang="ko-KR" dirty="0" smtClean="0"/>
              </a:p>
              <a:p>
                <a:pPr lvl="1"/>
                <a:endParaRPr lang="en-US" altLang="ko-KR" dirty="0"/>
              </a:p>
              <a:p>
                <a:pPr lvl="1"/>
                <a:endParaRPr lang="en-US" altLang="ko-KR" dirty="0" smtClean="0"/>
              </a:p>
              <a:p>
                <a:pPr lvl="1"/>
                <a:endParaRPr lang="en-US" altLang="ko-KR" dirty="0" smtClean="0"/>
              </a:p>
              <a:p>
                <a:pPr lvl="2"/>
                <a:endParaRPr lang="en-US" altLang="ko-KR" dirty="0"/>
              </a:p>
            </p:txBody>
          </p:sp>
        </mc:Choice>
        <mc:Fallback xmlns="">
          <p:sp>
            <p:nvSpPr>
              <p:cNvPr id="3" name="내용 개체 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706" t="-787" b="-4199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January 2023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6895524" y="6475413"/>
            <a:ext cx="1648401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557028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The IEEE channel model is classified into A, B, C, D, and E in the order of high frequency selectivity</a:t>
            </a:r>
            <a:r>
              <a:rPr lang="en-US" altLang="ko-KR" dirty="0" smtClean="0"/>
              <a:t>.</a:t>
            </a:r>
          </a:p>
          <a:p>
            <a:r>
              <a:rPr lang="en-US" altLang="ko-KR" dirty="0" smtClean="0"/>
              <a:t>Distribution of CFR variance</a:t>
            </a:r>
          </a:p>
          <a:p>
            <a:pPr lvl="1"/>
            <a:r>
              <a:rPr lang="en-US" altLang="ko-KR" dirty="0" smtClean="0"/>
              <a:t>We observe that the distribution can be distinguished according to the </a:t>
            </a:r>
            <a:r>
              <a:rPr lang="en-US" altLang="ko-KR" dirty="0"/>
              <a:t>channel </a:t>
            </a:r>
            <a:r>
              <a:rPr lang="en-US" altLang="ko-KR" dirty="0" smtClean="0"/>
              <a:t>models </a:t>
            </a:r>
            <a:r>
              <a:rPr lang="en-US" altLang="ko-KR" dirty="0"/>
              <a:t>in the middle (or high) </a:t>
            </a:r>
            <a:r>
              <a:rPr lang="en-US" altLang="ko-KR" dirty="0" smtClean="0"/>
              <a:t>SNR.</a:t>
            </a:r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Distribution of CFR variance</a:t>
            </a:r>
            <a:endParaRPr lang="en-US" altLang="ko-KR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January 2023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Jeon, Samsung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grpSp>
        <p:nvGrpSpPr>
          <p:cNvPr id="19" name="그룹 18"/>
          <p:cNvGrpSpPr/>
          <p:nvPr/>
        </p:nvGrpSpPr>
        <p:grpSpPr>
          <a:xfrm>
            <a:off x="87381" y="3604437"/>
            <a:ext cx="8974234" cy="2571444"/>
            <a:chOff x="87381" y="3604437"/>
            <a:chExt cx="8974234" cy="2571444"/>
          </a:xfrm>
        </p:grpSpPr>
        <p:sp>
          <p:nvSpPr>
            <p:cNvPr id="12" name="TextBox 11"/>
            <p:cNvSpPr txBox="1"/>
            <p:nvPr/>
          </p:nvSpPr>
          <p:spPr>
            <a:xfrm>
              <a:off x="1060604" y="3621774"/>
              <a:ext cx="1004871" cy="27689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altLang="ko-KR" b="1" dirty="0" smtClean="0"/>
                <a:t>SNR = 0dB</a:t>
              </a:r>
              <a:endParaRPr lang="ko-KR" altLang="en-US" b="1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4130215" y="3621774"/>
              <a:ext cx="883570" cy="27689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b="1" dirty="0" smtClean="0"/>
                <a:t>SNR = 10dB</a:t>
              </a:r>
              <a:endParaRPr lang="ko-KR" altLang="en-US" b="1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7058444" y="3604437"/>
              <a:ext cx="99738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b="1" dirty="0" smtClean="0"/>
                <a:t>SNR = 15dB</a:t>
              </a:r>
              <a:endParaRPr lang="ko-KR" altLang="en-US" b="1" dirty="0"/>
            </a:p>
          </p:txBody>
        </p:sp>
        <p:pic>
          <p:nvPicPr>
            <p:cNvPr id="7" name="그림 6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7381" y="3944245"/>
              <a:ext cx="2951318" cy="2227956"/>
            </a:xfrm>
            <a:prstGeom prst="rect">
              <a:avLst/>
            </a:prstGeom>
          </p:spPr>
        </p:pic>
        <p:pic>
          <p:nvPicPr>
            <p:cNvPr id="17" name="그림 16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052663" y="3944244"/>
              <a:ext cx="3008952" cy="2227956"/>
            </a:xfrm>
            <a:prstGeom prst="rect">
              <a:avLst/>
            </a:prstGeom>
          </p:spPr>
        </p:pic>
        <p:pic>
          <p:nvPicPr>
            <p:cNvPr id="18" name="그림 17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139219" y="3944244"/>
              <a:ext cx="2961327" cy="223163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6393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내용 개체 틀 1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altLang="ko-KR" dirty="0" smtClean="0"/>
                  <a:t>As a simple method, a threshold-based classification can be used that determines the threshold in a heuristic way [1].</a:t>
                </a:r>
              </a:p>
              <a:p>
                <a:pPr lvl="1"/>
                <a:r>
                  <a:rPr lang="en-US" altLang="ko-KR" dirty="0" smtClean="0"/>
                  <a:t>Given SNR estimates</a:t>
                </a:r>
                <a:r>
                  <a:rPr lang="en-US" altLang="ko-KR" i="1" dirty="0" smtClean="0"/>
                  <a:t>, </a:t>
                </a:r>
                <a:r>
                  <a:rPr lang="en-US" altLang="ko-KR" i="1" dirty="0"/>
                  <a:t>N</a:t>
                </a:r>
                <a:r>
                  <a:rPr lang="en-US" altLang="ko-KR" i="1" baseline="-25000" dirty="0"/>
                  <a:t>g</a:t>
                </a:r>
                <a:r>
                  <a:rPr lang="en-US" altLang="ko-KR" dirty="0"/>
                  <a:t> </a:t>
                </a:r>
                <a:r>
                  <a:rPr lang="en-US" altLang="ko-KR" dirty="0" smtClean="0"/>
                  <a:t>is </a:t>
                </a:r>
                <a:r>
                  <a:rPr lang="en-US" altLang="ko-KR" dirty="0"/>
                  <a:t>determined </a:t>
                </a:r>
                <a:r>
                  <a:rPr lang="en-US" altLang="ko-KR" dirty="0" smtClean="0"/>
                  <a:t>based on a threshold</a:t>
                </a:r>
                <a:r>
                  <a:rPr lang="en-US" altLang="ko-KR" dirty="0"/>
                  <a:t> </a:t>
                </a:r>
                <a:r>
                  <a:rPr lang="en-US" altLang="ko-KR" dirty="0" smtClean="0"/>
                  <a:t>which is set differently according to the SNR.</a:t>
                </a:r>
              </a:p>
              <a:p>
                <a:pPr lvl="2"/>
                <a:r>
                  <a:rPr lang="en-US" altLang="ko-KR" dirty="0" smtClean="0"/>
                  <a:t>Only </a:t>
                </a:r>
                <a:r>
                  <a:rPr lang="en-US" altLang="ko-KR" dirty="0"/>
                  <a:t>b</a:t>
                </a:r>
                <a:r>
                  <a:rPr lang="en-US" altLang="ko-KR" dirty="0" smtClean="0"/>
                  <a:t>inary-level classification is possible.</a:t>
                </a:r>
              </a:p>
              <a:p>
                <a:pPr lvl="1"/>
                <a:r>
                  <a:rPr lang="en-US" altLang="ko-KR" dirty="0" smtClean="0"/>
                  <a:t>Example</a:t>
                </a:r>
              </a:p>
              <a:p>
                <a:pPr lvl="2"/>
                <a:r>
                  <a:rPr lang="en-US" altLang="ko-KR" dirty="0"/>
                  <a:t>If SNR </a:t>
                </a:r>
                <a14:m>
                  <m:oMath xmlns:m="http://schemas.openxmlformats.org/officeDocument/2006/math">
                    <m:r>
                      <a:rPr lang="en-US" altLang="ko-KR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&gt;</m:t>
                    </m:r>
                  </m:oMath>
                </a14:m>
                <a:r>
                  <a:rPr lang="en-US" altLang="ko-KR" dirty="0"/>
                  <a:t> </a:t>
                </a:r>
                <a:r>
                  <a:rPr lang="en-US" altLang="ko-KR" dirty="0" smtClean="0"/>
                  <a:t>SNR_1  </a:t>
                </a:r>
                <a:r>
                  <a:rPr lang="en-US" altLang="ko-KR" dirty="0"/>
                  <a:t>&amp; SNR </a:t>
                </a:r>
                <a14:m>
                  <m:oMath xmlns:m="http://schemas.openxmlformats.org/officeDocument/2006/math">
                    <m:r>
                      <a:rPr lang="en-US" altLang="ko-KR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</m:oMath>
                </a14:m>
                <a:r>
                  <a:rPr lang="en-US" altLang="ko-KR" dirty="0"/>
                  <a:t> </a:t>
                </a:r>
                <a:r>
                  <a:rPr lang="en-US" altLang="ko-KR" dirty="0" smtClean="0"/>
                  <a:t>SNR_2 and Variance (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ko-KR" altLang="ko-KR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𝜎</m:t>
                        </m:r>
                      </m:e>
                      <m:sub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𝐻</m:t>
                        </m:r>
                      </m:sub>
                      <m:sup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</m:oMath>
                </a14:m>
                <a:r>
                  <a:rPr lang="en-US" altLang="ko-KR" dirty="0" smtClean="0"/>
                  <a:t>) </a:t>
                </a:r>
                <a14:m>
                  <m:oMath xmlns:m="http://schemas.openxmlformats.org/officeDocument/2006/math">
                    <m:r>
                      <a:rPr lang="en-US" altLang="ko-KR" i="1" dirty="0">
                        <a:latin typeface="Cambria Math" panose="02040503050406030204" pitchFamily="18" charset="0"/>
                      </a:rPr>
                      <m:t>&lt;</m:t>
                    </m:r>
                  </m:oMath>
                </a14:m>
                <a:r>
                  <a:rPr lang="en-US" altLang="ko-KR" dirty="0"/>
                  <a:t> </a:t>
                </a:r>
                <a:r>
                  <a:rPr lang="en-US" altLang="ko-KR" dirty="0" smtClean="0"/>
                  <a:t>TH_2,</a:t>
                </a:r>
                <a:endParaRPr lang="en-US" altLang="ko-KR" dirty="0"/>
              </a:p>
              <a:p>
                <a:pPr lvl="2"/>
                <a:r>
                  <a:rPr lang="en-US" altLang="ko-KR" dirty="0" smtClean="0">
                    <a:sym typeface="Wingdings" panose="05000000000000000000" pitchFamily="2" charset="2"/>
                  </a:rPr>
                  <a:t>Then </a:t>
                </a:r>
                <a:r>
                  <a:rPr lang="en-US" altLang="ko-KR" i="1" dirty="0"/>
                  <a:t>N</a:t>
                </a:r>
                <a:r>
                  <a:rPr lang="en-US" altLang="ko-KR" i="1" baseline="-25000" dirty="0"/>
                  <a:t>g</a:t>
                </a:r>
                <a:r>
                  <a:rPr lang="en-US" altLang="ko-KR" dirty="0" smtClean="0">
                    <a:sym typeface="Wingdings" panose="05000000000000000000" pitchFamily="2" charset="2"/>
                  </a:rPr>
                  <a:t> </a:t>
                </a:r>
                <a:r>
                  <a:rPr lang="en-US" altLang="ko-KR" dirty="0">
                    <a:sym typeface="Wingdings" panose="05000000000000000000" pitchFamily="2" charset="2"/>
                  </a:rPr>
                  <a:t>= </a:t>
                </a:r>
                <a:r>
                  <a:rPr lang="en-US" altLang="ko-KR" dirty="0" smtClean="0">
                    <a:sym typeface="Wingdings" panose="05000000000000000000" pitchFamily="2" charset="2"/>
                  </a:rPr>
                  <a:t>16.</a:t>
                </a:r>
              </a:p>
              <a:p>
                <a:pPr lvl="2"/>
                <a:endParaRPr lang="en-US" altLang="ko-KR" dirty="0">
                  <a:sym typeface="Wingdings" panose="05000000000000000000" pitchFamily="2" charset="2"/>
                </a:endParaRPr>
              </a:p>
              <a:p>
                <a:pPr lvl="2"/>
                <a:endParaRPr lang="en-US" altLang="ko-KR" dirty="0" smtClean="0">
                  <a:sym typeface="Wingdings" panose="05000000000000000000" pitchFamily="2" charset="2"/>
                </a:endParaRPr>
              </a:p>
              <a:p>
                <a:pPr lvl="2"/>
                <a:endParaRPr lang="en-US" altLang="ko-KR" dirty="0">
                  <a:sym typeface="Wingdings" panose="05000000000000000000" pitchFamily="2" charset="2"/>
                </a:endParaRPr>
              </a:p>
              <a:p>
                <a:endParaRPr lang="en-US" altLang="ko-KR" dirty="0">
                  <a:sym typeface="Wingdings" panose="05000000000000000000" pitchFamily="2" charset="2"/>
                </a:endParaRPr>
              </a:p>
              <a:p>
                <a:pPr lvl="2"/>
                <a:endParaRPr lang="en-US" altLang="ko-KR" dirty="0"/>
              </a:p>
              <a:p>
                <a:endParaRPr lang="en-US" altLang="ko-KR" dirty="0" smtClean="0"/>
              </a:p>
              <a:p>
                <a:pPr lvl="1"/>
                <a:endParaRPr lang="en-US" altLang="ko-KR" dirty="0" smtClean="0"/>
              </a:p>
              <a:p>
                <a:pPr marL="0" indent="0">
                  <a:buNone/>
                </a:pPr>
                <a:endParaRPr lang="en-US" altLang="ko-KR" dirty="0" smtClean="0"/>
              </a:p>
            </p:txBody>
          </p:sp>
        </mc:Choice>
        <mc:Fallback xmlns="">
          <p:sp>
            <p:nvSpPr>
              <p:cNvPr id="2" name="내용 개체 틀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706" t="-787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Threshold-based channel classification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January 2023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Jeon, Samsung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9752728"/>
              </p:ext>
            </p:extLst>
          </p:nvPr>
        </p:nvGraphicFramePr>
        <p:xfrm>
          <a:off x="1335000" y="4149000"/>
          <a:ext cx="6474000" cy="741680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294800">
                  <a:extLst>
                    <a:ext uri="{9D8B030D-6E8A-4147-A177-3AD203B41FA5}">
                      <a16:colId xmlns:a16="http://schemas.microsoft.com/office/drawing/2014/main" val="1855154681"/>
                    </a:ext>
                  </a:extLst>
                </a:gridCol>
                <a:gridCol w="1294800">
                  <a:extLst>
                    <a:ext uri="{9D8B030D-6E8A-4147-A177-3AD203B41FA5}">
                      <a16:colId xmlns:a16="http://schemas.microsoft.com/office/drawing/2014/main" val="2813512502"/>
                    </a:ext>
                  </a:extLst>
                </a:gridCol>
                <a:gridCol w="1294800">
                  <a:extLst>
                    <a:ext uri="{9D8B030D-6E8A-4147-A177-3AD203B41FA5}">
                      <a16:colId xmlns:a16="http://schemas.microsoft.com/office/drawing/2014/main" val="2429931031"/>
                    </a:ext>
                  </a:extLst>
                </a:gridCol>
                <a:gridCol w="1294800">
                  <a:extLst>
                    <a:ext uri="{9D8B030D-6E8A-4147-A177-3AD203B41FA5}">
                      <a16:colId xmlns:a16="http://schemas.microsoft.com/office/drawing/2014/main" val="3857060219"/>
                    </a:ext>
                  </a:extLst>
                </a:gridCol>
                <a:gridCol w="1294800">
                  <a:extLst>
                    <a:ext uri="{9D8B030D-6E8A-4147-A177-3AD203B41FA5}">
                      <a16:colId xmlns:a16="http://schemas.microsoft.com/office/drawing/2014/main" val="108804748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SNR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SNR_1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SNR_2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…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SNR_K</a:t>
                      </a:r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51318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Threshold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Th_1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Th_2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…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err="1" smtClean="0"/>
                        <a:t>Th_K</a:t>
                      </a:r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69799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4178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그림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8378" y="4341051"/>
            <a:ext cx="5167243" cy="2134361"/>
          </a:xfrm>
          <a:prstGeom prst="rect">
            <a:avLst/>
          </a:prstGeom>
        </p:spPr>
      </p:pic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685800" y="1447799"/>
            <a:ext cx="7772400" cy="5027613"/>
          </a:xfrm>
        </p:spPr>
        <p:txBody>
          <a:bodyPr/>
          <a:lstStyle/>
          <a:p>
            <a:r>
              <a:rPr lang="en-US" altLang="ko-KR" dirty="0" smtClean="0"/>
              <a:t>To order to improve performance, ML can be used to classify </a:t>
            </a:r>
            <a:r>
              <a:rPr lang="en-US" altLang="ko-KR" dirty="0"/>
              <a:t>the </a:t>
            </a:r>
            <a:r>
              <a:rPr lang="en-US" altLang="ko-KR" dirty="0" smtClean="0"/>
              <a:t>channels.</a:t>
            </a:r>
            <a:endParaRPr lang="en-US" altLang="ko-KR" dirty="0"/>
          </a:p>
          <a:p>
            <a:pPr lvl="1"/>
            <a:r>
              <a:rPr lang="en-US" altLang="ko-KR" dirty="0"/>
              <a:t>Multi-level </a:t>
            </a:r>
            <a:r>
              <a:rPr lang="en-US" altLang="ko-KR" dirty="0" smtClean="0"/>
              <a:t>classification is possible.</a:t>
            </a:r>
            <a:endParaRPr lang="en-US" altLang="ko-KR" dirty="0"/>
          </a:p>
          <a:p>
            <a:r>
              <a:rPr lang="en-US" altLang="ko-KR" dirty="0" smtClean="0"/>
              <a:t>Supervised learning</a:t>
            </a:r>
          </a:p>
          <a:p>
            <a:pPr lvl="1"/>
            <a:r>
              <a:rPr lang="en-US" altLang="ko-KR" dirty="0" smtClean="0"/>
              <a:t>Generate random channels for each class.</a:t>
            </a:r>
          </a:p>
          <a:p>
            <a:pPr lvl="1"/>
            <a:r>
              <a:rPr lang="en-US" altLang="ko-KR" dirty="0" smtClean="0"/>
              <a:t>Configure a set of data samples to be used to train the machine.</a:t>
            </a:r>
          </a:p>
          <a:p>
            <a:pPr lvl="2"/>
            <a:r>
              <a:rPr lang="en-US" altLang="ko-KR" dirty="0" smtClean="0"/>
              <a:t>Data sample = (SNR, Variance</a:t>
            </a:r>
            <a:r>
              <a:rPr lang="en-US" altLang="ko-KR" dirty="0"/>
              <a:t>, </a:t>
            </a:r>
            <a:r>
              <a:rPr lang="en-US" altLang="ko-KR" dirty="0" smtClean="0"/>
              <a:t>Delay </a:t>
            </a:r>
            <a:r>
              <a:rPr lang="en-US" altLang="ko-KR" dirty="0"/>
              <a:t>spread) </a:t>
            </a:r>
            <a:endParaRPr lang="en-US" altLang="ko-KR" dirty="0" smtClean="0"/>
          </a:p>
          <a:p>
            <a:pPr lvl="1"/>
            <a:r>
              <a:rPr lang="en-US" altLang="ko-KR" dirty="0"/>
              <a:t>For a new incoming sample, its class is assigned by the trained machine, and </a:t>
            </a:r>
            <a:r>
              <a:rPr lang="en-US" altLang="ko-KR" i="1" dirty="0"/>
              <a:t>N</a:t>
            </a:r>
            <a:r>
              <a:rPr lang="en-US" altLang="ko-KR" i="1" baseline="-25000" dirty="0"/>
              <a:t>g</a:t>
            </a:r>
            <a:r>
              <a:rPr lang="en-US" altLang="ko-KR" dirty="0"/>
              <a:t> </a:t>
            </a:r>
            <a:r>
              <a:rPr lang="en-US" altLang="ko-KR" dirty="0" smtClean="0"/>
              <a:t>is </a:t>
            </a:r>
            <a:r>
              <a:rPr lang="en-US" altLang="ko-KR" dirty="0"/>
              <a:t>determined based on the assigned class</a:t>
            </a:r>
            <a:r>
              <a:rPr lang="en-US" altLang="ko-KR" dirty="0" smtClean="0"/>
              <a:t>.</a:t>
            </a:r>
          </a:p>
          <a:p>
            <a:pPr lvl="1"/>
            <a:endParaRPr lang="en-US" altLang="ko-KR" dirty="0" smtClean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ML-based </a:t>
            </a:r>
            <a:r>
              <a:rPr lang="en-US" altLang="ko-KR" dirty="0"/>
              <a:t>channel classification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January 2023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Jeon, Samsung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738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681200"/>
          </a:xfrm>
        </p:spPr>
        <p:txBody>
          <a:bodyPr/>
          <a:lstStyle/>
          <a:p>
            <a:r>
              <a:rPr lang="en-US" altLang="ko-KR" dirty="0" smtClean="0"/>
              <a:t>Binary-level classification</a:t>
            </a:r>
          </a:p>
          <a:p>
            <a:pPr lvl="1"/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 smtClean="0"/>
              <a:t>Multi-level classification</a:t>
            </a:r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Example of channel classification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January 2023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Jeon, Samsung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354147"/>
              </p:ext>
            </p:extLst>
          </p:nvPr>
        </p:nvGraphicFramePr>
        <p:xfrm>
          <a:off x="972000" y="1977050"/>
          <a:ext cx="7127100" cy="1529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000">
                  <a:extLst>
                    <a:ext uri="{9D8B030D-6E8A-4147-A177-3AD203B41FA5}">
                      <a16:colId xmlns:a16="http://schemas.microsoft.com/office/drawing/2014/main" val="2407447766"/>
                    </a:ext>
                  </a:extLst>
                </a:gridCol>
                <a:gridCol w="1871550">
                  <a:extLst>
                    <a:ext uri="{9D8B030D-6E8A-4147-A177-3AD203B41FA5}">
                      <a16:colId xmlns:a16="http://schemas.microsoft.com/office/drawing/2014/main" val="2491001603"/>
                    </a:ext>
                  </a:extLst>
                </a:gridCol>
                <a:gridCol w="2124000">
                  <a:extLst>
                    <a:ext uri="{9D8B030D-6E8A-4147-A177-3AD203B41FA5}">
                      <a16:colId xmlns:a16="http://schemas.microsoft.com/office/drawing/2014/main" val="1784701122"/>
                    </a:ext>
                  </a:extLst>
                </a:gridCol>
                <a:gridCol w="1871550">
                  <a:extLst>
                    <a:ext uri="{9D8B030D-6E8A-4147-A177-3AD203B41FA5}">
                      <a16:colId xmlns:a16="http://schemas.microsoft.com/office/drawing/2014/main" val="156189228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Class</a:t>
                      </a:r>
                      <a:endParaRPr lang="ko-KR" altLang="en-US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 smtClean="0">
                          <a:latin typeface="+mn-lt"/>
                        </a:rPr>
                        <a:t>Feature</a:t>
                      </a:r>
                      <a:endParaRPr lang="ko-KR" altLang="en-US" sz="1600" b="1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 smtClean="0">
                          <a:latin typeface="+mn-lt"/>
                        </a:rPr>
                        <a:t>IEEE channel Model</a:t>
                      </a:r>
                      <a:endParaRPr lang="ko-KR" altLang="en-US" sz="1600" b="1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1" i="1" dirty="0" smtClean="0">
                          <a:latin typeface="+mn-lt"/>
                        </a:rPr>
                        <a:t>N</a:t>
                      </a:r>
                      <a:r>
                        <a:rPr lang="en-US" altLang="ko-KR" sz="1600" b="1" i="1" baseline="-25000" dirty="0" smtClean="0">
                          <a:latin typeface="+mn-lt"/>
                        </a:rPr>
                        <a:t>g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00658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 smtClean="0">
                          <a:latin typeface="+mn-lt"/>
                        </a:rPr>
                        <a:t>Class</a:t>
                      </a:r>
                      <a:r>
                        <a:rPr lang="en-US" altLang="ko-KR" sz="1600" b="0" baseline="0" dirty="0" smtClean="0">
                          <a:latin typeface="+mn-lt"/>
                        </a:rPr>
                        <a:t> I</a:t>
                      </a:r>
                      <a:endParaRPr lang="ko-KR" altLang="en-US" sz="1600" b="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 smtClean="0">
                          <a:latin typeface="+mn-lt"/>
                        </a:rPr>
                        <a:t>Frequency</a:t>
                      </a:r>
                      <a:r>
                        <a:rPr lang="en-US" altLang="ko-KR" sz="1600" b="0" baseline="0" dirty="0" smtClean="0">
                          <a:latin typeface="+mn-lt"/>
                        </a:rPr>
                        <a:t> flat channel</a:t>
                      </a:r>
                      <a:endParaRPr lang="ko-KR" altLang="en-US" sz="1600" b="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 smtClean="0">
                          <a:latin typeface="+mn-lt"/>
                        </a:rPr>
                        <a:t>A</a:t>
                      </a:r>
                      <a:endParaRPr lang="ko-KR" altLang="en-US" sz="1600" b="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i="1" dirty="0" smtClean="0">
                          <a:latin typeface="+mn-lt"/>
                        </a:rPr>
                        <a:t>N</a:t>
                      </a:r>
                      <a:r>
                        <a:rPr lang="en-US" altLang="ko-KR" sz="1600" b="0" i="1" baseline="-25000" dirty="0" smtClean="0">
                          <a:latin typeface="+mn-lt"/>
                        </a:rPr>
                        <a:t>g</a:t>
                      </a:r>
                      <a:r>
                        <a:rPr lang="en-US" altLang="ko-KR" sz="1600" b="0" i="0" baseline="0" dirty="0" smtClean="0">
                          <a:latin typeface="+mn-lt"/>
                        </a:rPr>
                        <a:t> = 16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010489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 smtClean="0">
                          <a:latin typeface="+mn-lt"/>
                        </a:rPr>
                        <a:t>Class II</a:t>
                      </a:r>
                      <a:endParaRPr lang="ko-KR" altLang="en-US" sz="1600" b="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 smtClean="0">
                          <a:latin typeface="+mn-lt"/>
                        </a:rPr>
                        <a:t>Frequency selective channel</a:t>
                      </a:r>
                      <a:endParaRPr lang="ko-KR" altLang="en-US" sz="1600" b="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 smtClean="0">
                          <a:latin typeface="+mn-lt"/>
                        </a:rPr>
                        <a:t>B, C, D,</a:t>
                      </a:r>
                      <a:r>
                        <a:rPr lang="en-US" altLang="ko-KR" sz="1600" b="0" baseline="0" dirty="0" smtClean="0">
                          <a:latin typeface="+mn-lt"/>
                        </a:rPr>
                        <a:t> E, F</a:t>
                      </a:r>
                      <a:endParaRPr lang="ko-KR" altLang="en-US" sz="1600" b="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i="1" dirty="0" smtClean="0">
                          <a:latin typeface="+mn-lt"/>
                        </a:rPr>
                        <a:t>N</a:t>
                      </a:r>
                      <a:r>
                        <a:rPr lang="en-US" altLang="ko-KR" sz="1600" b="0" i="1" baseline="-25000" dirty="0" smtClean="0">
                          <a:latin typeface="+mn-lt"/>
                        </a:rPr>
                        <a:t>g</a:t>
                      </a:r>
                      <a:r>
                        <a:rPr lang="en-US" altLang="ko-KR" sz="1600" b="0" i="0" baseline="0" dirty="0" smtClean="0">
                          <a:latin typeface="+mn-lt"/>
                        </a:rPr>
                        <a:t> = 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20964746"/>
                  </a:ext>
                </a:extLst>
              </a:tr>
            </a:tbl>
          </a:graphicData>
        </a:graphic>
      </p:graphicFrame>
      <p:graphicFrame>
        <p:nvGraphicFramePr>
          <p:cNvPr id="9" name="표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3691269"/>
              </p:ext>
            </p:extLst>
          </p:nvPr>
        </p:nvGraphicFramePr>
        <p:xfrm>
          <a:off x="972000" y="4063596"/>
          <a:ext cx="7127100" cy="2108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000">
                  <a:extLst>
                    <a:ext uri="{9D8B030D-6E8A-4147-A177-3AD203B41FA5}">
                      <a16:colId xmlns:a16="http://schemas.microsoft.com/office/drawing/2014/main" val="2407447766"/>
                    </a:ext>
                  </a:extLst>
                </a:gridCol>
                <a:gridCol w="1871550">
                  <a:extLst>
                    <a:ext uri="{9D8B030D-6E8A-4147-A177-3AD203B41FA5}">
                      <a16:colId xmlns:a16="http://schemas.microsoft.com/office/drawing/2014/main" val="2491001603"/>
                    </a:ext>
                  </a:extLst>
                </a:gridCol>
                <a:gridCol w="2124000">
                  <a:extLst>
                    <a:ext uri="{9D8B030D-6E8A-4147-A177-3AD203B41FA5}">
                      <a16:colId xmlns:a16="http://schemas.microsoft.com/office/drawing/2014/main" val="1784701122"/>
                    </a:ext>
                  </a:extLst>
                </a:gridCol>
                <a:gridCol w="1871550">
                  <a:extLst>
                    <a:ext uri="{9D8B030D-6E8A-4147-A177-3AD203B41FA5}">
                      <a16:colId xmlns:a16="http://schemas.microsoft.com/office/drawing/2014/main" val="156189228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Class</a:t>
                      </a:r>
                      <a:endParaRPr lang="ko-KR" altLang="en-US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 smtClean="0">
                          <a:latin typeface="+mn-lt"/>
                        </a:rPr>
                        <a:t>Feature</a:t>
                      </a:r>
                      <a:endParaRPr lang="ko-KR" altLang="en-US" sz="1600" b="1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 smtClean="0">
                          <a:latin typeface="+mn-lt"/>
                        </a:rPr>
                        <a:t>IEEE channel Model</a:t>
                      </a:r>
                      <a:endParaRPr lang="ko-KR" altLang="en-US" sz="1600" b="1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1" i="1" dirty="0" smtClean="0">
                          <a:latin typeface="+mn-lt"/>
                        </a:rPr>
                        <a:t>N</a:t>
                      </a:r>
                      <a:r>
                        <a:rPr lang="en-US" altLang="ko-KR" sz="1600" b="1" i="1" baseline="-25000" dirty="0" smtClean="0">
                          <a:latin typeface="+mn-lt"/>
                        </a:rPr>
                        <a:t>g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00658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 smtClean="0">
                          <a:latin typeface="+mn-lt"/>
                        </a:rPr>
                        <a:t>Class</a:t>
                      </a:r>
                      <a:r>
                        <a:rPr lang="en-US" altLang="ko-KR" sz="1600" b="0" baseline="0" dirty="0" smtClean="0">
                          <a:latin typeface="+mn-lt"/>
                        </a:rPr>
                        <a:t> I</a:t>
                      </a:r>
                      <a:endParaRPr lang="ko-KR" altLang="en-US" sz="1600" b="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 smtClean="0">
                          <a:latin typeface="+mn-lt"/>
                        </a:rPr>
                        <a:t>Frequency</a:t>
                      </a:r>
                      <a:r>
                        <a:rPr lang="en-US" altLang="ko-KR" sz="1600" b="0" baseline="0" dirty="0" smtClean="0">
                          <a:latin typeface="+mn-lt"/>
                        </a:rPr>
                        <a:t> flat channel</a:t>
                      </a:r>
                      <a:endParaRPr lang="ko-KR" altLang="en-US" sz="1600" b="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 smtClean="0">
                          <a:latin typeface="+mn-lt"/>
                        </a:rPr>
                        <a:t>A</a:t>
                      </a:r>
                      <a:endParaRPr lang="ko-KR" altLang="en-US" sz="1600" b="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i="1" dirty="0" smtClean="0">
                          <a:latin typeface="+mn-lt"/>
                        </a:rPr>
                        <a:t>N</a:t>
                      </a:r>
                      <a:r>
                        <a:rPr lang="en-US" altLang="ko-KR" sz="1600" b="0" i="1" baseline="-25000" dirty="0" smtClean="0">
                          <a:latin typeface="+mn-lt"/>
                        </a:rPr>
                        <a:t>g</a:t>
                      </a:r>
                      <a:r>
                        <a:rPr lang="en-US" altLang="ko-KR" sz="1600" b="0" i="0" baseline="0" dirty="0" smtClean="0">
                          <a:latin typeface="+mn-lt"/>
                        </a:rPr>
                        <a:t> = </a:t>
                      </a:r>
                      <a:r>
                        <a:rPr lang="en-US" altLang="ko-KR" sz="1600" b="0" i="1" dirty="0" smtClean="0">
                          <a:latin typeface="+mn-lt"/>
                        </a:rPr>
                        <a:t>N</a:t>
                      </a:r>
                      <a:r>
                        <a:rPr lang="en-US" altLang="ko-KR" sz="1600" b="0" i="1" baseline="-25000" dirty="0" smtClean="0">
                          <a:latin typeface="+mn-lt"/>
                        </a:rPr>
                        <a:t>ST</a:t>
                      </a:r>
                      <a:endParaRPr lang="en-US" altLang="ko-KR" sz="1600" b="0" i="0" baseline="0" dirty="0" smtClean="0"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010489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 smtClean="0">
                          <a:latin typeface="+mn-lt"/>
                        </a:rPr>
                        <a:t>Class II</a:t>
                      </a:r>
                      <a:endParaRPr lang="ko-KR" altLang="en-US" sz="1600" b="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dirty="0" smtClean="0">
                          <a:latin typeface="+mn-lt"/>
                        </a:rPr>
                        <a:t> Low</a:t>
                      </a:r>
                      <a:r>
                        <a:rPr lang="en-US" altLang="ko-KR" sz="1600" b="0" baseline="0" dirty="0" smtClean="0">
                          <a:latin typeface="+mn-lt"/>
                        </a:rPr>
                        <a:t> f</a:t>
                      </a:r>
                      <a:r>
                        <a:rPr lang="en-US" altLang="ko-KR" sz="1600" b="0" dirty="0" smtClean="0">
                          <a:latin typeface="+mn-lt"/>
                        </a:rPr>
                        <a:t>requency selective channel</a:t>
                      </a:r>
                      <a:endParaRPr lang="ko-KR" altLang="en-US" sz="1600" b="0" dirty="0" smtClean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 smtClean="0">
                          <a:latin typeface="+mn-lt"/>
                        </a:rPr>
                        <a:t>B,</a:t>
                      </a:r>
                      <a:r>
                        <a:rPr lang="en-US" altLang="ko-KR" sz="1600" b="0" baseline="0" dirty="0" smtClean="0">
                          <a:latin typeface="+mn-lt"/>
                        </a:rPr>
                        <a:t> C</a:t>
                      </a:r>
                      <a:endParaRPr lang="ko-KR" altLang="en-US" sz="1600" b="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i="1" dirty="0" smtClean="0">
                          <a:latin typeface="+mn-lt"/>
                        </a:rPr>
                        <a:t>N</a:t>
                      </a:r>
                      <a:r>
                        <a:rPr lang="en-US" altLang="ko-KR" sz="1600" b="0" i="1" baseline="-25000" dirty="0" smtClean="0">
                          <a:latin typeface="+mn-lt"/>
                        </a:rPr>
                        <a:t>g</a:t>
                      </a:r>
                      <a:r>
                        <a:rPr lang="en-US" altLang="ko-KR" sz="1600" b="0" i="0" baseline="0" dirty="0" smtClean="0">
                          <a:latin typeface="+mn-lt"/>
                        </a:rPr>
                        <a:t> = 16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209647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 smtClean="0">
                          <a:latin typeface="+mn-lt"/>
                        </a:rPr>
                        <a:t>Class</a:t>
                      </a:r>
                      <a:r>
                        <a:rPr lang="en-US" altLang="ko-KR" sz="1600" b="0" baseline="0" dirty="0" smtClean="0">
                          <a:latin typeface="+mn-lt"/>
                        </a:rPr>
                        <a:t> III</a:t>
                      </a:r>
                      <a:endParaRPr lang="ko-KR" altLang="en-US" sz="1600" b="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dirty="0" smtClean="0">
                          <a:latin typeface="+mn-lt"/>
                        </a:rPr>
                        <a:t>High frequency selective channel</a:t>
                      </a:r>
                      <a:endParaRPr lang="ko-KR" altLang="en-US" sz="1600" b="0" dirty="0" smtClean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dirty="0" smtClean="0">
                          <a:latin typeface="+mn-lt"/>
                        </a:rPr>
                        <a:t>D, E, F</a:t>
                      </a:r>
                      <a:r>
                        <a:rPr lang="en-US" altLang="ko-KR" sz="1600" b="0" baseline="0" dirty="0" smtClean="0">
                          <a:latin typeface="+mn-lt"/>
                        </a:rPr>
                        <a:t> </a:t>
                      </a:r>
                      <a:endParaRPr lang="ko-KR" altLang="en-US" sz="1600" b="0" dirty="0" smtClean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i="1" dirty="0" smtClean="0">
                          <a:latin typeface="+mn-lt"/>
                        </a:rPr>
                        <a:t>N</a:t>
                      </a:r>
                      <a:r>
                        <a:rPr lang="en-US" altLang="ko-KR" sz="1600" b="0" i="1" baseline="-25000" dirty="0" smtClean="0">
                          <a:latin typeface="+mn-lt"/>
                        </a:rPr>
                        <a:t>g</a:t>
                      </a:r>
                      <a:r>
                        <a:rPr lang="en-US" altLang="ko-KR" sz="1600" b="0" i="0" baseline="0" dirty="0" smtClean="0">
                          <a:latin typeface="+mn-lt"/>
                        </a:rPr>
                        <a:t> = 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88909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1342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434EBB84A606A438D799094ABA935C9" ma:contentTypeVersion="1" ma:contentTypeDescription="Create a new document." ma:contentTypeScope="" ma:versionID="956b3ee818370c0d3ab4558f540f675a">
  <xsd:schema xmlns:xsd="http://www.w3.org/2001/XMLSchema" xmlns:xs="http://www.w3.org/2001/XMLSchema" xmlns:p="http://schemas.microsoft.com/office/2006/metadata/properties" xmlns:ns2="cbe2d5d3-f949-4523-8a9d-a50a5af8ba9b" targetNamespace="http://schemas.microsoft.com/office/2006/metadata/properties" ma:root="true" ma:fieldsID="dbc8bf5b376e231b5ba67e5d165cfb7c" ns2:_="">
    <xsd:import namespace="cbe2d5d3-f949-4523-8a9d-a50a5af8ba9b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be2d5d3-f949-4523-8a9d-a50a5af8ba9b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cbe2d5d3-f949-4523-8a9d-a50a5af8ba9b">QMW3ZNR3YQPQ-15-26801</_dlc_DocId>
    <_dlc_DocIdUrl xmlns="cbe2d5d3-f949-4523-8a9d-a50a5af8ba9b">
      <Url>http://ds-sharepoint.sec.samsung.net:8080/Sites/A00010/_layouts/15/DocIdRedir.aspx?ID=QMW3ZNR3YQPQ-15-26801</Url>
      <Description>QMW3ZNR3YQPQ-15-26801</Description>
    </_dlc_DocIdUrl>
  </documentManagement>
</p:properties>
</file>

<file path=customXml/itemProps1.xml><?xml version="1.0" encoding="utf-8"?>
<ds:datastoreItem xmlns:ds="http://schemas.openxmlformats.org/officeDocument/2006/customXml" ds:itemID="{DC9BAC36-8DB5-4F87-B4E8-3C7EEFC83A0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D8731F5-A3B2-4C21-8C10-7A688548BEB5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968CD5EE-64E8-48AE-9997-95FFFDD26F8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be2d5d3-f949-4523-8a9d-a50a5af8ba9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B0CCAFFF-6DB2-416E-927D-BDCA08499720}">
  <ds:schemaRefs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cbe2d5d3-f949-4523-8a9d-a50a5af8ba9b"/>
    <ds:schemaRef ds:uri="http://purl.org/dc/elements/1.1/"/>
    <ds:schemaRef ds:uri="http://schemas.microsoft.com/office/2006/documentManagement/types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177429</TotalTime>
  <Words>1707</Words>
  <Application>Microsoft Office PowerPoint</Application>
  <PresentationFormat>화면 슬라이드 쇼(4:3)</PresentationFormat>
  <Paragraphs>264</Paragraphs>
  <Slides>16</Slides>
  <Notes>1</Notes>
  <HiddenSlides>0</HiddenSlides>
  <MMClips>0</MMClips>
  <ScaleCrop>false</ScaleCrop>
  <HeadingPairs>
    <vt:vector size="8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3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16</vt:i4>
      </vt:variant>
    </vt:vector>
  </HeadingPairs>
  <TitlesOfParts>
    <vt:vector size="25" baseType="lpstr">
      <vt:lpstr>맑은 고딕</vt:lpstr>
      <vt:lpstr>Arial</vt:lpstr>
      <vt:lpstr>Cambria Math</vt:lpstr>
      <vt:lpstr>Times New Roman</vt:lpstr>
      <vt:lpstr>Wingdings</vt:lpstr>
      <vt:lpstr>802-11-Submission</vt:lpstr>
      <vt:lpstr>1_디자인 사용자 지정</vt:lpstr>
      <vt:lpstr>디자인 사용자 지정</vt:lpstr>
      <vt:lpstr>Document</vt:lpstr>
      <vt:lpstr>ML-based Adaptive Subcarrier Grouping for Beamforming Feedback</vt:lpstr>
      <vt:lpstr>Recap: Beamforming procedure</vt:lpstr>
      <vt:lpstr>Recap: Subcarrier grouping</vt:lpstr>
      <vt:lpstr>Motivation</vt:lpstr>
      <vt:lpstr>Measurement of channel frequency selectivity</vt:lpstr>
      <vt:lpstr>Distribution of CFR variance</vt:lpstr>
      <vt:lpstr>Threshold-based channel classification</vt:lpstr>
      <vt:lpstr>ML-based channel classification</vt:lpstr>
      <vt:lpstr>Example of channel classification</vt:lpstr>
      <vt:lpstr>Ng = NST  for frequency flat channel</vt:lpstr>
      <vt:lpstr>Remarks: Unsupervised learning</vt:lpstr>
      <vt:lpstr>Simulation parameters</vt:lpstr>
      <vt:lpstr>Simulation results (1)</vt:lpstr>
      <vt:lpstr>Simulation results (2)</vt:lpstr>
      <vt:lpstr>Conclusion</vt:lpstr>
      <vt:lpstr>Reference</vt:lpstr>
    </vt:vector>
  </TitlesOfParts>
  <Company>AT&amp;T Labs Research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Ron Porat</dc:creator>
  <cp:lastModifiedBy>전은성/JEON EUN SUNG</cp:lastModifiedBy>
  <cp:revision>3627</cp:revision>
  <cp:lastPrinted>2020-06-10T06:40:30Z</cp:lastPrinted>
  <dcterms:created xsi:type="dcterms:W3CDTF">2007-05-21T21:00:37Z</dcterms:created>
  <dcterms:modified xsi:type="dcterms:W3CDTF">2023-01-10T04:30:54Z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0x0101000434EBB84A606A438D799094ABA935C9</vt:lpwstr>
  </property>
  <property fmtid="{D5CDD505-2E9C-101B-9397-08002B2CF9AE}" pid="4" name="_dlc_DocIdItemGuid">
    <vt:lpwstr>39e1120e-644e-46cb-880f-43b20be3067b</vt:lpwstr>
  </property>
</Properties>
</file>