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8" r:id="rId17"/>
    <p:sldId id="2392" r:id="rId18"/>
    <p:sldId id="2391" r:id="rId19"/>
    <p:sldId id="2390" r:id="rId20"/>
    <p:sldId id="2370" r:id="rId21"/>
    <p:sldId id="297" r:id="rId22"/>
    <p:sldId id="310" r:id="rId23"/>
    <p:sldId id="296" r:id="rId24"/>
    <p:sldId id="314" r:id="rId25"/>
    <p:sldId id="295" r:id="rId26"/>
    <p:sldId id="306"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75" d="100"/>
          <a:sy n="75" d="100"/>
        </p:scale>
        <p:origin x="60"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176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1/9/2023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151514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24</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54696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75274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802.11-23/0029r1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651-09-00bh-tgbh-motions-list.pptx" TargetMode="External"/><Relationship Id="rId4" Type="http://schemas.openxmlformats.org/officeDocument/2006/relationships/hyperlink" Target="https://mentor.ieee.org/802.11/dcn/22/11-22-0973-13-00bh-cc41-comments-against-d0-2.xls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0928-01-00bh-text-maad-and-irm-tgbh-draft-0-2.docx" TargetMode="External"/><Relationship Id="rId13" Type="http://schemas.openxmlformats.org/officeDocument/2006/relationships/hyperlink" Target="https://mentor.ieee.org/802.11/dcn/22/11-22-0435-02-00bh-open-issues-from-issues-tracking.pptx" TargetMode="External"/><Relationship Id="rId3" Type="http://schemas.openxmlformats.org/officeDocument/2006/relationships/hyperlink" Target="https://mentor.ieee.org/802.11/dcn/22/11-22-2150-02-00bh-clarification-of-requirements.pptx" TargetMode="External"/><Relationship Id="rId7" Type="http://schemas.openxmlformats.org/officeDocument/2006/relationships/hyperlink" Target="https://mentor.ieee.org/802.11/dcn/22/11-22-1084-01-00bh-sta-id-opt-in.pptx" TargetMode="External"/><Relationship Id="rId12" Type="http://schemas.openxmlformats.org/officeDocument/2006/relationships/hyperlink" Target="https://mentor.ieee.org/802.11/dcn/22/11-22-1329-11-00bh-cid-resolutoins-for-12-2-11.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2013-01-00bh-id-encoding-in-pre-schemes.pptx" TargetMode="External"/><Relationship Id="rId11" Type="http://schemas.openxmlformats.org/officeDocument/2006/relationships/hyperlink" Target="https://mentor.ieee.org/802.11/dcn/22/11-22-1079-08-00bh-cr-for-sta-generated-id.docx" TargetMode="External"/><Relationship Id="rId5" Type="http://schemas.openxmlformats.org/officeDocument/2006/relationships/hyperlink" Target="https://mentor.ieee.org/802.11/dcn/22/11-22-2186-00-00bh-device-identifier-status-codes.pptx" TargetMode="External"/><Relationship Id="rId10" Type="http://schemas.openxmlformats.org/officeDocument/2006/relationships/hyperlink" Target="https://mentor.ieee.org/802.11/dcn/22/11-22-1585-00-00bh-multiple-schemes-text.docx" TargetMode="External"/><Relationship Id="rId4" Type="http://schemas.openxmlformats.org/officeDocument/2006/relationships/hyperlink" Target="https://mentor.ieee.org/802.11/dcn/23/11-23-0022-00-00bh-use-case-for-owe-mode.pptx" TargetMode="External"/><Relationship Id="rId9" Type="http://schemas.openxmlformats.org/officeDocument/2006/relationships/hyperlink" Target="https://mentor.ieee.org/802.11/dcn/22/11-22-0925-03-00bh-maad-text-for-tgbh-draft-0-2.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TGbh-agenda-2023-Jan-10</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2023-01-10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163"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10 Jan 2023</a:t>
            </a:r>
            <a:endParaRPr lang="en-GB" sz="3600" dirty="0"/>
          </a:p>
        </p:txBody>
      </p:sp>
      <p:sp>
        <p:nvSpPr>
          <p:cNvPr id="4098" name="Rectangle 2"/>
          <p:cNvSpPr>
            <a:spLocks noGrp="1" noChangeArrowheads="1"/>
          </p:cNvSpPr>
          <p:nvPr>
            <p:ph idx="1"/>
          </p:nvPr>
        </p:nvSpPr>
        <p:spPr>
          <a:xfrm>
            <a:off x="533400" y="1524000"/>
            <a:ext cx="11201400" cy="49514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600"/>
              </a:spcAft>
              <a:buFont typeface="Arial" panose="020B0604020202020204" pitchFamily="34" charset="0"/>
              <a:buChar char="•"/>
              <a:defRPr/>
            </a:pPr>
            <a:r>
              <a:rPr lang="en-US" dirty="0"/>
              <a:t>Timeline reminder (slide 24)</a:t>
            </a:r>
          </a:p>
          <a:p>
            <a:pPr marL="857250" lvl="1" indent="-457200">
              <a:lnSpc>
                <a:spcPct val="90000"/>
              </a:lnSpc>
              <a:spcBef>
                <a:spcPts val="0"/>
              </a:spcBef>
              <a:spcAft>
                <a:spcPts val="600"/>
              </a:spcAft>
              <a:buFont typeface="Arial" panose="020B0604020202020204" pitchFamily="34" charset="0"/>
              <a:buChar char="•"/>
              <a:defRPr/>
            </a:pPr>
            <a:r>
              <a:rPr lang="en-US" dirty="0"/>
              <a:t>Teleconference plan, going forward (slide 17)</a:t>
            </a:r>
          </a:p>
          <a:p>
            <a:pPr marL="457200" indent="-457200">
              <a:lnSpc>
                <a:spcPct val="90000"/>
              </a:lnSpc>
              <a:spcBef>
                <a:spcPts val="0"/>
              </a:spcBef>
              <a:spcAft>
                <a:spcPts val="600"/>
              </a:spcAft>
              <a:buFont typeface="Arial" panose="020B0604020202020204" pitchFamily="34" charset="0"/>
              <a:buChar char="•"/>
              <a:defRPr/>
            </a:pPr>
            <a:r>
              <a:rPr lang="en-US" dirty="0"/>
              <a:t>Issues Tracking:</a:t>
            </a:r>
            <a:r>
              <a:rPr lang="en-US" b="0" dirty="0"/>
              <a:t> </a:t>
            </a:r>
            <a:r>
              <a:rPr lang="en-US" b="0" dirty="0">
                <a:hlinkClick r:id="rId3"/>
              </a:rPr>
              <a:t>11-21/0332r37</a:t>
            </a:r>
            <a:r>
              <a:rPr lang="en-US" b="0" dirty="0"/>
              <a:t> </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Results of Comment Collection on D0.2:</a:t>
            </a:r>
            <a:r>
              <a:rPr lang="en-US" b="0" dirty="0"/>
              <a:t> </a:t>
            </a:r>
            <a:r>
              <a:rPr lang="en-US" b="0" dirty="0">
                <a:hlinkClick r:id="rId4"/>
              </a:rPr>
              <a:t>11-22/0973r13</a:t>
            </a:r>
            <a:r>
              <a:rPr lang="en-US" b="0" dirty="0"/>
              <a:t> </a:t>
            </a:r>
          </a:p>
          <a:p>
            <a:pPr marL="457200" indent="-457200">
              <a:lnSpc>
                <a:spcPct val="90000"/>
              </a:lnSpc>
              <a:spcBef>
                <a:spcPts val="0"/>
              </a:spcBef>
              <a:spcAft>
                <a:spcPts val="600"/>
              </a:spcAft>
              <a:buFont typeface="Arial" panose="020B0604020202020204" pitchFamily="34" charset="0"/>
              <a:buChar char="•"/>
              <a:defRPr/>
            </a:pPr>
            <a:r>
              <a:rPr lang="en-US" dirty="0"/>
              <a:t>Motions record: </a:t>
            </a:r>
            <a:r>
              <a:rPr lang="en-US" b="0" dirty="0">
                <a:hlinkClick r:id="rId5"/>
              </a:rPr>
              <a:t>11-22/0651r9</a:t>
            </a:r>
            <a:endParaRPr lang="en-US" b="0" dirty="0"/>
          </a:p>
          <a:p>
            <a:pPr marL="457200" indent="-457200">
              <a:lnSpc>
                <a:spcPct val="90000"/>
              </a:lnSpc>
              <a:spcBef>
                <a:spcPts val="0"/>
              </a:spcBef>
              <a:spcAft>
                <a:spcPts val="600"/>
              </a:spcAft>
              <a:buFont typeface="Arial" panose="020B0604020202020204" pitchFamily="34" charset="0"/>
              <a:buChar char="•"/>
              <a:defRPr/>
            </a:pPr>
            <a:r>
              <a:rPr lang="en-US" dirty="0"/>
              <a:t>Contributions (slide 16)</a:t>
            </a:r>
          </a:p>
          <a:p>
            <a:pPr marL="457200" indent="-457200">
              <a:lnSpc>
                <a:spcPct val="90000"/>
              </a:lnSpc>
              <a:spcBef>
                <a:spcPts val="0"/>
              </a:spcBef>
              <a:spcAft>
                <a:spcPts val="600"/>
              </a:spcAft>
              <a:buFont typeface="Arial" panose="020B0604020202020204" pitchFamily="34" charset="0"/>
              <a:buChar char="•"/>
              <a:defRPr/>
            </a:pPr>
            <a:r>
              <a:rPr lang="en-US"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219200"/>
            <a:ext cx="10972800" cy="5103814"/>
          </a:xfrm>
          <a:ln/>
        </p:spPr>
        <p:txBody>
          <a:bodyPr/>
          <a:lstStyle/>
          <a:p>
            <a:pPr marL="0" indent="0">
              <a:lnSpc>
                <a:spcPct val="90000"/>
              </a:lnSpc>
              <a:spcBef>
                <a:spcPts val="0"/>
              </a:spcBef>
              <a:spcAft>
                <a:spcPts val="300"/>
              </a:spcAft>
              <a:defRPr/>
            </a:pPr>
            <a:r>
              <a:rPr lang="en-US" altLang="en-US" sz="2000" dirty="0">
                <a:solidFill>
                  <a:schemeClr val="tx1"/>
                </a:solidFill>
              </a:rPr>
              <a:t>Further discussion:</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3"/>
              </a:rPr>
              <a:t>11-22/2150r2</a:t>
            </a:r>
            <a:r>
              <a:rPr lang="en-US" altLang="en-US" sz="2000" dirty="0">
                <a:solidFill>
                  <a:schemeClr val="tx1"/>
                </a:solidFill>
              </a:rPr>
              <a:t> – Clarification of requirements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4"/>
              </a:rPr>
              <a:t>11-23/0022r0</a:t>
            </a:r>
            <a:r>
              <a:rPr lang="en-US" altLang="en-US" sz="2000" dirty="0">
                <a:solidFill>
                  <a:schemeClr val="tx1"/>
                </a:solidFill>
              </a:rPr>
              <a:t> – Use case for OWE mode (Jay Yang)</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5"/>
              </a:rPr>
              <a:t>11-22/2186r0</a:t>
            </a:r>
            <a:r>
              <a:rPr lang="en-US" altLang="en-US" sz="2000" dirty="0">
                <a:solidFill>
                  <a:schemeClr val="tx1"/>
                </a:solidFill>
              </a:rPr>
              <a:t> – Device Identifier status codes (Kurt Lumbatis)</a:t>
            </a:r>
          </a:p>
          <a:p>
            <a:pPr marL="0" indent="0">
              <a:lnSpc>
                <a:spcPct val="90000"/>
              </a:lnSpc>
              <a:spcBef>
                <a:spcPts val="0"/>
              </a:spcBef>
              <a:spcAft>
                <a:spcPts val="300"/>
              </a:spcAft>
              <a:defRPr/>
            </a:pPr>
            <a:endParaRPr lang="en-US" altLang="en-US" sz="20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Pending: </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6"/>
              </a:rPr>
              <a:t>11-22/2013r1</a:t>
            </a:r>
            <a:r>
              <a:rPr lang="en-US" altLang="en-US" sz="2000" dirty="0">
                <a:solidFill>
                  <a:schemeClr val="tx1"/>
                </a:solidFill>
              </a:rPr>
              <a:t> – ID encoding in pre-schemes (Jouni Malinen) – follow-on, after 22/2150</a:t>
            </a:r>
            <a:endParaRPr lang="en-US" altLang="en-US" sz="2000" dirty="0">
              <a:solidFill>
                <a:schemeClr val="tx1"/>
              </a:solidFill>
              <a:hlinkClick r:id="rId7"/>
            </a:endParaRP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7"/>
              </a:rPr>
              <a:t>11-22/1084r1</a:t>
            </a:r>
            <a:r>
              <a:rPr lang="en-US" altLang="en-US" sz="2000" dirty="0">
                <a:solidFill>
                  <a:schemeClr val="tx1"/>
                </a:solidFill>
              </a:rPr>
              <a:t> – STA ID Opt-in (Sid Thakur) – after 22/1079</a:t>
            </a:r>
          </a:p>
          <a:p>
            <a:pPr marL="457200" indent="-457200">
              <a:lnSpc>
                <a:spcPct val="90000"/>
              </a:lnSpc>
              <a:spcBef>
                <a:spcPts val="0"/>
              </a:spcBef>
              <a:spcAft>
                <a:spcPts val="300"/>
              </a:spcAft>
              <a:buFont typeface="Arial" panose="020B0604020202020204" pitchFamily="34" charset="0"/>
              <a:buChar char="•"/>
              <a:defRPr/>
            </a:pPr>
            <a:endParaRPr lang="en-US" altLang="en-US" sz="20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Text proposals (to be considered if/when direction is agreed):</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8"/>
              </a:rPr>
              <a:t>11-22/0928r1</a:t>
            </a:r>
            <a:r>
              <a:rPr lang="en-US" altLang="en-US" sz="20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9"/>
              </a:rPr>
              <a:t>11-22/0925r3</a:t>
            </a:r>
            <a:r>
              <a:rPr lang="en-US" altLang="en-US" sz="20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0"/>
              </a:rPr>
              <a:t>11-22/1585r0</a:t>
            </a:r>
            <a:r>
              <a:rPr lang="en-US" altLang="en-US" sz="20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1"/>
              </a:rPr>
              <a:t>11-22/1079r8</a:t>
            </a:r>
            <a:r>
              <a:rPr lang="en-US" altLang="en-US" sz="2000" dirty="0">
                <a:solidFill>
                  <a:schemeClr val="tx1"/>
                </a:solidFill>
              </a:rPr>
              <a:t> – CR for STA generated ID (Jay Yang)</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2"/>
              </a:rPr>
              <a:t>11-22/1329r11</a:t>
            </a:r>
            <a:r>
              <a:rPr lang="en-US" altLang="en-US" sz="2000" dirty="0">
                <a:solidFill>
                  <a:schemeClr val="tx1"/>
                </a:solidFill>
              </a:rPr>
              <a:t> – CID resolutions for 12.2.11 (Kurt Lumbatis) – generally agreed, pending final updates; follow-up presentation on “status/ack” signaling to non-AP STA</a:t>
            </a:r>
          </a:p>
          <a:p>
            <a:pPr marL="457200" indent="-457200">
              <a:lnSpc>
                <a:spcPct val="90000"/>
              </a:lnSpc>
              <a:spcBef>
                <a:spcPts val="0"/>
              </a:spcBef>
              <a:spcAft>
                <a:spcPts val="300"/>
              </a:spcAft>
              <a:buFont typeface="Arial" panose="020B0604020202020204" pitchFamily="34" charset="0"/>
              <a:buChar char="•"/>
              <a:defRPr/>
            </a:pPr>
            <a:endParaRPr lang="en-US" altLang="en-US" sz="20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Consider: </a:t>
            </a:r>
            <a:r>
              <a:rPr lang="en-US" sz="2000" dirty="0"/>
              <a:t>Open issues from Issues Tracking document </a:t>
            </a:r>
            <a:r>
              <a:rPr lang="en-US" sz="2000" dirty="0">
                <a:hlinkClick r:id="rId13"/>
              </a:rPr>
              <a:t>11-22/0435r2</a:t>
            </a:r>
            <a:r>
              <a:rPr lang="en-US" sz="2000" dirty="0"/>
              <a:t> </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Teleconference time discussion</a:t>
            </a:r>
            <a:endParaRPr lang="en-GB" dirty="0"/>
          </a:p>
        </p:txBody>
      </p:sp>
      <p:sp>
        <p:nvSpPr>
          <p:cNvPr id="4098" name="Rectangle 2"/>
          <p:cNvSpPr>
            <a:spLocks noGrp="1" noChangeArrowheads="1"/>
          </p:cNvSpPr>
          <p:nvPr>
            <p:ph idx="1"/>
          </p:nvPr>
        </p:nvSpPr>
        <p:spPr>
          <a:xfrm>
            <a:off x="609600" y="1371600"/>
            <a:ext cx="10972800" cy="5103814"/>
          </a:xfrm>
          <a:ln/>
        </p:spPr>
        <p:txBody>
          <a:bodyPr/>
          <a:lstStyle/>
          <a:p>
            <a:pPr marL="0" indent="0">
              <a:lnSpc>
                <a:spcPct val="90000"/>
              </a:lnSpc>
              <a:spcBef>
                <a:spcPts val="0"/>
              </a:spcBef>
              <a:spcAft>
                <a:spcPts val="300"/>
              </a:spcAft>
              <a:defRPr/>
            </a:pPr>
            <a:r>
              <a:rPr lang="en-US" altLang="en-US" sz="2100" dirty="0">
                <a:solidFill>
                  <a:schemeClr val="tx1"/>
                </a:solidFill>
              </a:rPr>
              <a:t>We held teleconferences on Nov 29 morning and Dec 1 evening, and again on Dec 13 and Dec 15</a:t>
            </a:r>
          </a:p>
          <a:p>
            <a:pPr marL="0" indent="0">
              <a:lnSpc>
                <a:spcPct val="90000"/>
              </a:lnSpc>
              <a:spcBef>
                <a:spcPts val="0"/>
              </a:spcBef>
              <a:spcAft>
                <a:spcPts val="300"/>
              </a:spcAft>
              <a:defRPr/>
            </a:pPr>
            <a:endParaRPr lang="en-US" sz="2100" dirty="0">
              <a:solidFill>
                <a:schemeClr val="tx1"/>
              </a:solidFill>
            </a:endParaRPr>
          </a:p>
          <a:p>
            <a:pPr marL="0" indent="0">
              <a:lnSpc>
                <a:spcPct val="90000"/>
              </a:lnSpc>
              <a:spcBef>
                <a:spcPts val="0"/>
              </a:spcBef>
              <a:spcAft>
                <a:spcPts val="300"/>
              </a:spcAft>
              <a:defRPr/>
            </a:pPr>
            <a:r>
              <a:rPr lang="en-US" sz="2100" dirty="0">
                <a:solidFill>
                  <a:schemeClr val="tx1"/>
                </a:solidFill>
              </a:rPr>
              <a:t>For Nov 29/Dec 1, we had 14 attendees on Tuesday morning, and 8 on Thursday evening</a:t>
            </a:r>
          </a:p>
          <a:p>
            <a:pPr>
              <a:lnSpc>
                <a:spcPct val="90000"/>
              </a:lnSpc>
              <a:spcBef>
                <a:spcPts val="0"/>
              </a:spcBef>
              <a:spcAft>
                <a:spcPts val="300"/>
              </a:spcAft>
              <a:buFontTx/>
              <a:buChar char="-"/>
              <a:defRPr/>
            </a:pPr>
            <a:r>
              <a:rPr lang="en-US" sz="2100" dirty="0">
                <a:solidFill>
                  <a:schemeClr val="tx1"/>
                </a:solidFill>
              </a:rPr>
              <a:t>Only 3 attended Thursday, that did not attend on Tuesday, and I believe 2 of those were for other reasons</a:t>
            </a:r>
          </a:p>
          <a:p>
            <a:pPr>
              <a:lnSpc>
                <a:spcPct val="90000"/>
              </a:lnSpc>
              <a:spcBef>
                <a:spcPts val="0"/>
              </a:spcBef>
              <a:spcAft>
                <a:spcPts val="300"/>
              </a:spcAft>
              <a:buFontTx/>
              <a:buChar char="-"/>
              <a:defRPr/>
            </a:pPr>
            <a:r>
              <a:rPr lang="en-US" sz="2100" dirty="0"/>
              <a:t>9 attended on Tuesday that did not attend on Thursday</a:t>
            </a:r>
          </a:p>
          <a:p>
            <a:pPr>
              <a:lnSpc>
                <a:spcPct val="90000"/>
              </a:lnSpc>
              <a:spcBef>
                <a:spcPts val="0"/>
              </a:spcBef>
              <a:spcAft>
                <a:spcPts val="300"/>
              </a:spcAft>
              <a:buFontTx/>
              <a:buChar char="-"/>
              <a:defRPr/>
            </a:pPr>
            <a:endParaRPr lang="en-US" sz="2100" dirty="0"/>
          </a:p>
          <a:p>
            <a:pPr marL="0" indent="0">
              <a:lnSpc>
                <a:spcPct val="90000"/>
              </a:lnSpc>
              <a:spcBef>
                <a:spcPts val="0"/>
              </a:spcBef>
              <a:spcAft>
                <a:spcPts val="300"/>
              </a:spcAft>
              <a:defRPr/>
            </a:pPr>
            <a:r>
              <a:rPr lang="en-US" sz="2100" dirty="0"/>
              <a:t>For Dec13/15, we had 18 attendees on Tuesday morning, and 8 on Thursday evening.</a:t>
            </a:r>
          </a:p>
          <a:p>
            <a:pPr>
              <a:lnSpc>
                <a:spcPct val="90000"/>
              </a:lnSpc>
              <a:spcBef>
                <a:spcPts val="0"/>
              </a:spcBef>
              <a:spcAft>
                <a:spcPts val="300"/>
              </a:spcAft>
              <a:buFontTx/>
              <a:buChar char="-"/>
              <a:defRPr/>
            </a:pPr>
            <a:r>
              <a:rPr lang="en-US" sz="2100" dirty="0">
                <a:solidFill>
                  <a:schemeClr val="tx1"/>
                </a:solidFill>
              </a:rPr>
              <a:t>2 attended Thursday, that did not attend on Tuesday.</a:t>
            </a:r>
          </a:p>
          <a:p>
            <a:pPr>
              <a:lnSpc>
                <a:spcPct val="90000"/>
              </a:lnSpc>
              <a:spcBef>
                <a:spcPts val="0"/>
              </a:spcBef>
              <a:spcAft>
                <a:spcPts val="300"/>
              </a:spcAft>
              <a:buFontTx/>
              <a:buChar char="-"/>
              <a:defRPr/>
            </a:pPr>
            <a:r>
              <a:rPr lang="en-US" sz="2100" dirty="0">
                <a:solidFill>
                  <a:schemeClr val="tx1"/>
                </a:solidFill>
              </a:rPr>
              <a:t>12 attended on Tuesday that did not attend on Thursday</a:t>
            </a:r>
          </a:p>
          <a:p>
            <a:pPr>
              <a:lnSpc>
                <a:spcPct val="90000"/>
              </a:lnSpc>
              <a:spcBef>
                <a:spcPts val="0"/>
              </a:spcBef>
              <a:spcAft>
                <a:spcPts val="300"/>
              </a:spcAft>
              <a:buFontTx/>
              <a:buChar char="-"/>
              <a:defRPr/>
            </a:pPr>
            <a:endParaRPr lang="en-US" sz="2100" dirty="0"/>
          </a:p>
          <a:p>
            <a:pPr marL="0" indent="0">
              <a:lnSpc>
                <a:spcPct val="90000"/>
              </a:lnSpc>
              <a:spcBef>
                <a:spcPts val="0"/>
              </a:spcBef>
              <a:spcAft>
                <a:spcPts val="300"/>
              </a:spcAft>
              <a:defRPr/>
            </a:pPr>
            <a:r>
              <a:rPr lang="en-US" sz="2100" dirty="0"/>
              <a:t>This quick review, implies that Thursday evening is of limited benefit (1 or 2 attendees benefitted only), and a loss of continuity for over half the total attendees.</a:t>
            </a:r>
          </a:p>
          <a:p>
            <a:pPr marL="0" indent="0">
              <a:lnSpc>
                <a:spcPct val="90000"/>
              </a:lnSpc>
              <a:spcBef>
                <a:spcPts val="0"/>
              </a:spcBef>
              <a:spcAft>
                <a:spcPts val="300"/>
              </a:spcAft>
              <a:defRPr/>
            </a:pPr>
            <a:endParaRPr lang="en-US" sz="2100" dirty="0"/>
          </a:p>
          <a:p>
            <a:pPr marL="0" indent="0">
              <a:lnSpc>
                <a:spcPct val="90000"/>
              </a:lnSpc>
              <a:spcBef>
                <a:spcPts val="0"/>
              </a:spcBef>
              <a:spcAft>
                <a:spcPts val="300"/>
              </a:spcAft>
              <a:defRPr/>
            </a:pPr>
            <a:r>
              <a:rPr lang="en-US" sz="2100" dirty="0"/>
              <a:t>Discussion on plan…?  Will discuss and conclude a way forward at January face-to-face</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9408147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Do you prefer “pre-association identification” (non-4-way handshake scenarios) to be communicated via an IE (or similar frame body protocol), or MAC Address?</a:t>
            </a:r>
          </a:p>
          <a:p>
            <a:pPr>
              <a:buFontTx/>
              <a:buChar char="-"/>
            </a:pPr>
            <a:r>
              <a:rPr lang="en-US" kern="0" dirty="0"/>
              <a:t>IE/frame body</a:t>
            </a:r>
          </a:p>
          <a:p>
            <a:pPr>
              <a:buFontTx/>
              <a:buChar char="-"/>
            </a:pPr>
            <a:r>
              <a:rPr lang="en-US" kern="0" dirty="0"/>
              <a:t>MAC Address</a:t>
            </a:r>
          </a:p>
          <a:p>
            <a:pPr>
              <a:buFontTx/>
              <a:buChar char="-"/>
            </a:pPr>
            <a:r>
              <a:rPr lang="en-US" kern="0" dirty="0"/>
              <a:t>Both</a:t>
            </a:r>
          </a:p>
          <a:p>
            <a:pPr>
              <a:buFontTx/>
              <a:buChar char="-"/>
            </a:pPr>
            <a:r>
              <a:rPr lang="en-US" kern="0" dirty="0"/>
              <a:t>Abstain</a:t>
            </a:r>
          </a:p>
          <a:p>
            <a:pPr>
              <a:buFontTx/>
              <a:buChar char="-"/>
            </a:pPr>
            <a:r>
              <a:rPr lang="en-US" kern="0" dirty="0"/>
              <a:t>Need more information</a:t>
            </a:r>
          </a:p>
          <a:p>
            <a:pPr>
              <a:buFontTx/>
              <a:buChar char="-"/>
            </a:pPr>
            <a:endParaRPr lang="en-US" kern="0" dirty="0"/>
          </a:p>
        </p:txBody>
      </p:sp>
    </p:spTree>
    <p:extLst>
      <p:ext uri="{BB962C8B-B14F-4D97-AF65-F5344CB8AC3E}">
        <p14:creationId xmlns:p14="http://schemas.microsoft.com/office/powerpoint/2010/main" val="2132246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The TGbh Draft should include the following schemes (follow-on question/discussion about whether these are </a:t>
            </a:r>
            <a:r>
              <a:rPr lang="en-US" u="sng" kern="0" dirty="0"/>
              <a:t>used</a:t>
            </a:r>
            <a:r>
              <a:rPr lang="en-US" kern="0" dirty="0"/>
              <a:t> simultaneously or not):</a:t>
            </a:r>
          </a:p>
          <a:p>
            <a:pPr marL="457200" indent="-457200">
              <a:buFont typeface="+mj-lt"/>
              <a:buAutoNum type="alphaUcPeriod"/>
            </a:pPr>
            <a:r>
              <a:rPr lang="en-US" kern="0" dirty="0"/>
              <a:t>Device ID, MAAD, and RRCM</a:t>
            </a:r>
          </a:p>
          <a:p>
            <a:pPr marL="457200" indent="-457200">
              <a:buFont typeface="+mj-lt"/>
              <a:buAutoNum type="alphaUcPeriod"/>
            </a:pPr>
            <a:r>
              <a:rPr lang="en-US" kern="0" dirty="0"/>
              <a:t>Device ID, MAAD, and IRM</a:t>
            </a:r>
          </a:p>
          <a:p>
            <a:pPr marL="457200" indent="-457200">
              <a:buFont typeface="+mj-lt"/>
              <a:buAutoNum type="alphaUcPeriod"/>
            </a:pPr>
            <a:r>
              <a:rPr lang="en-US" kern="0" dirty="0"/>
              <a:t>Device ID and MAAD</a:t>
            </a:r>
          </a:p>
          <a:p>
            <a:pPr marL="457200" indent="-457200">
              <a:buFont typeface="+mj-lt"/>
              <a:buAutoNum type="alphaUcPeriod"/>
            </a:pPr>
            <a:r>
              <a:rPr lang="en-US" kern="0" dirty="0"/>
              <a:t>Device ID, MAAD, IRM and RRCM</a:t>
            </a:r>
          </a:p>
          <a:p>
            <a:pPr marL="457200" indent="-457200">
              <a:buFont typeface="+mj-lt"/>
              <a:buAutoNum type="alphaUcPeriod"/>
            </a:pPr>
            <a:r>
              <a:rPr lang="en-US" kern="0" dirty="0"/>
              <a:t>Device ID only</a:t>
            </a:r>
          </a:p>
          <a:p>
            <a:pPr marL="457200" indent="-457200">
              <a:buFont typeface="+mj-lt"/>
              <a:buAutoNum type="alphaUcPeriod"/>
            </a:pPr>
            <a:r>
              <a:rPr lang="en-US" kern="0" dirty="0"/>
              <a:t>Device ID and RRCM</a:t>
            </a:r>
          </a:p>
          <a:p>
            <a:pPr marL="457200" indent="-457200">
              <a:buFont typeface="+mj-lt"/>
              <a:buAutoNum type="alphaUcPeriod"/>
            </a:pPr>
            <a:r>
              <a:rPr lang="en-US" kern="0" dirty="0"/>
              <a:t>Other?</a:t>
            </a:r>
          </a:p>
          <a:p>
            <a:pPr marL="457200" indent="-457200">
              <a:buFont typeface="+mj-lt"/>
              <a:buAutoNum type="alphaUcPeriod"/>
            </a:pPr>
            <a:endParaRPr lang="en-US" kern="0" dirty="0"/>
          </a:p>
          <a:p>
            <a:pPr marL="0" indent="0"/>
            <a:r>
              <a:rPr lang="en-US" kern="0" dirty="0"/>
              <a:t>Take each separately. </a:t>
            </a:r>
          </a:p>
        </p:txBody>
      </p:sp>
    </p:spTree>
    <p:extLst>
      <p:ext uri="{BB962C8B-B14F-4D97-AF65-F5344CB8AC3E}">
        <p14:creationId xmlns:p14="http://schemas.microsoft.com/office/powerpoint/2010/main" val="20313498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10 Jan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 </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An Identifier (input to opaque algorithm, if used) is generated by:</a:t>
            </a:r>
          </a:p>
          <a:p>
            <a:pPr marL="457200" indent="-457200">
              <a:buFontTx/>
              <a:buChar char="-"/>
            </a:pPr>
            <a:r>
              <a:rPr lang="en-US" sz="2800" dirty="0"/>
              <a:t>AP/network locally generates it</a:t>
            </a:r>
          </a:p>
          <a:p>
            <a:pPr marL="457200" indent="-457200">
              <a:buFontTx/>
              <a:buChar char="-"/>
            </a:pPr>
            <a:r>
              <a:rPr lang="en-US" sz="2800" dirty="0"/>
              <a:t>It is derived by out-of-scope process</a:t>
            </a:r>
          </a:p>
          <a:p>
            <a:endParaRPr lang="en-US" sz="2800" dirty="0"/>
          </a:p>
          <a:p>
            <a:pPr>
              <a:buFont typeface="Arial" panose="020B0604020202020204" pitchFamily="34" charset="0"/>
              <a:buChar char="•"/>
            </a:pPr>
            <a:endParaRPr lang="en-GB" altLang="en-US" sz="1800" u="sng"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Mar 2023</a:t>
            </a:r>
          </a:p>
          <a:p>
            <a:pPr lvl="1" algn="just">
              <a:spcBef>
                <a:spcPts val="0"/>
              </a:spcBef>
              <a:defRPr/>
            </a:pPr>
            <a:r>
              <a:rPr lang="en-US" altLang="zh-CN" sz="2400" dirty="0">
                <a:latin typeface="Times New Roman"/>
                <a:ea typeface="MS Gothic"/>
              </a:rPr>
              <a:t>Recirculation LB (D2.0)			Jul 2023</a:t>
            </a:r>
          </a:p>
          <a:p>
            <a:pPr lvl="1" algn="just">
              <a:spcBef>
                <a:spcPts val="0"/>
              </a:spcBef>
              <a:defRPr/>
            </a:pPr>
            <a:r>
              <a:rPr lang="en-US" altLang="zh-CN" sz="2400" dirty="0">
                <a:latin typeface="Times New Roman"/>
                <a:ea typeface="MS Gothic"/>
              </a:rPr>
              <a:t>Initial SA Ballot (D3.0)			Nov 2023</a:t>
            </a:r>
          </a:p>
          <a:p>
            <a:pPr lvl="1" algn="just">
              <a:spcBef>
                <a:spcPts val="0"/>
              </a:spcBef>
              <a:defRPr/>
            </a:pPr>
            <a:r>
              <a:rPr lang="en-US" altLang="zh-CN" sz="2400" dirty="0">
                <a:latin typeface="Times New Roman"/>
                <a:ea typeface="MS Gothic"/>
              </a:rPr>
              <a:t>Final 802.11 WG approval		Mar 2024</a:t>
            </a:r>
          </a:p>
          <a:p>
            <a:pPr lvl="1" algn="just">
              <a:spcBef>
                <a:spcPts val="0"/>
              </a:spcBef>
              <a:defRPr/>
            </a:pPr>
            <a:r>
              <a:rPr lang="en-US" altLang="zh-CN" sz="2400" dirty="0">
                <a:latin typeface="Times New Roman"/>
                <a:ea typeface="MS Gothic"/>
              </a:rPr>
              <a:t>802 EC approval					Apr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Apr 2024</a:t>
            </a:r>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10 Jan 2023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27849</TotalTime>
  <Words>2755</Words>
  <Application>Microsoft Office PowerPoint</Application>
  <PresentationFormat>Widescreen</PresentationFormat>
  <Paragraphs>289</Paragraphs>
  <Slides>26</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Helvetica</vt:lpstr>
      <vt:lpstr>Monotype Sorts</vt:lpstr>
      <vt:lpstr>Times New Roman</vt:lpstr>
      <vt:lpstr>Office Theme</vt:lpstr>
      <vt:lpstr>Document</vt:lpstr>
      <vt:lpstr>TGbh-agenda-2023-Jan-10</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10 Jan 2023</vt:lpstr>
      <vt:lpstr>Contributions</vt:lpstr>
      <vt:lpstr>Teleconference time discussion</vt:lpstr>
      <vt:lpstr>Straw Poll – ??</vt:lpstr>
      <vt:lpstr>Straw Poll – ??</vt:lpstr>
      <vt:lpstr>Straw Poll - ?? </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271</cp:revision>
  <cp:lastPrinted>1601-01-01T00:00:00Z</cp:lastPrinted>
  <dcterms:created xsi:type="dcterms:W3CDTF">2021-01-26T19:12:38Z</dcterms:created>
  <dcterms:modified xsi:type="dcterms:W3CDTF">2023-01-10T23:14:33Z</dcterms:modified>
</cp:coreProperties>
</file>