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366" r:id="rId3"/>
    <p:sldId id="2367" r:id="rId4"/>
    <p:sldId id="2368" r:id="rId5"/>
    <p:sldId id="2369" r:id="rId6"/>
    <p:sldId id="2372" r:id="rId7"/>
    <p:sldId id="2370" r:id="rId8"/>
    <p:sldId id="2373" r:id="rId9"/>
    <p:sldId id="23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5226" autoAdjust="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FAC8332D-9136-4C1C-AE30-E9645E5F309C}"/>
    <pc:docChg chg="modMainMaster">
      <pc:chgData name="Cariou, Laurent" userId="4453f93f-2ed2-46e8-bb8c-3237fbfdd40b" providerId="ADAL" clId="{FAC8332D-9136-4C1C-AE30-E9645E5F309C}" dt="2023-01-19T18:51:31.477" v="0" actId="20577"/>
      <pc:docMkLst>
        <pc:docMk/>
      </pc:docMkLst>
      <pc:sldMasterChg chg="modSp mod">
        <pc:chgData name="Cariou, Laurent" userId="4453f93f-2ed2-46e8-bb8c-3237fbfdd40b" providerId="ADAL" clId="{FAC8332D-9136-4C1C-AE30-E9645E5F309C}" dt="2023-01-19T18:51:31.477" v="0" actId="20577"/>
        <pc:sldMasterMkLst>
          <pc:docMk/>
          <pc:sldMasterMk cId="0" sldId="2147483648"/>
        </pc:sldMasterMkLst>
        <pc:spChg chg="mod">
          <ac:chgData name="Cariou, Laurent" userId="4453f93f-2ed2-46e8-bb8c-3237fbfdd40b" providerId="ADAL" clId="{FAC8332D-9136-4C1C-AE30-E9645E5F309C}" dt="2023-01-19T18:51:31.477" v="0" actId="20577"/>
          <ac:spMkLst>
            <pc:docMk/>
            <pc:sldMasterMk cId="0" sldId="2147483648"/>
            <ac:spMk id="10" creationId="{00000000-0000-0000-0000-000000000000}"/>
          </ac:spMkLst>
        </pc:spChg>
      </pc:sldMasterChg>
    </pc:docChg>
  </pc:docChgLst>
  <pc:docChgLst>
    <pc:chgData name="Cariou, Laurent" userId="4453f93f-2ed2-46e8-bb8c-3237fbfdd40b" providerId="ADAL" clId="{87EC2C4B-BDFD-4012-AC5D-3D0E28B2BCC6}"/>
    <pc:docChg chg="modSld modMainMaster">
      <pc:chgData name="Cariou, Laurent" userId="4453f93f-2ed2-46e8-bb8c-3237fbfdd40b" providerId="ADAL" clId="{87EC2C4B-BDFD-4012-AC5D-3D0E28B2BCC6}" dt="2023-01-19T19:56:37.563" v="161" actId="20577"/>
      <pc:docMkLst>
        <pc:docMk/>
      </pc:docMkLst>
      <pc:sldChg chg="modSp mod">
        <pc:chgData name="Cariou, Laurent" userId="4453f93f-2ed2-46e8-bb8c-3237fbfdd40b" providerId="ADAL" clId="{87EC2C4B-BDFD-4012-AC5D-3D0E28B2BCC6}" dt="2023-01-19T19:54:58.880" v="86" actId="20577"/>
        <pc:sldMkLst>
          <pc:docMk/>
          <pc:sldMk cId="993947514" sldId="2370"/>
        </pc:sldMkLst>
        <pc:spChg chg="mod">
          <ac:chgData name="Cariou, Laurent" userId="4453f93f-2ed2-46e8-bb8c-3237fbfdd40b" providerId="ADAL" clId="{87EC2C4B-BDFD-4012-AC5D-3D0E28B2BCC6}" dt="2023-01-19T19:54:58.880" v="86" actId="20577"/>
          <ac:spMkLst>
            <pc:docMk/>
            <pc:sldMk cId="993947514" sldId="2370"/>
            <ac:spMk id="3" creationId="{49704FE9-C529-4EE0-8EB3-A5FAE48042EE}"/>
          </ac:spMkLst>
        </pc:spChg>
      </pc:sldChg>
      <pc:sldChg chg="modSp mod">
        <pc:chgData name="Cariou, Laurent" userId="4453f93f-2ed2-46e8-bb8c-3237fbfdd40b" providerId="ADAL" clId="{87EC2C4B-BDFD-4012-AC5D-3D0E28B2BCC6}" dt="2023-01-19T19:45:00.342" v="43" actId="20577"/>
        <pc:sldMkLst>
          <pc:docMk/>
          <pc:sldMk cId="185555227" sldId="2371"/>
        </pc:sldMkLst>
        <pc:spChg chg="mod">
          <ac:chgData name="Cariou, Laurent" userId="4453f93f-2ed2-46e8-bb8c-3237fbfdd40b" providerId="ADAL" clId="{87EC2C4B-BDFD-4012-AC5D-3D0E28B2BCC6}" dt="2023-01-19T19:45:00.342" v="43" actId="20577"/>
          <ac:spMkLst>
            <pc:docMk/>
            <pc:sldMk cId="185555227" sldId="2371"/>
            <ac:spMk id="3" creationId="{6262CB8B-E68E-411E-B495-FF7C42892185}"/>
          </ac:spMkLst>
        </pc:spChg>
      </pc:sldChg>
      <pc:sldChg chg="modSp mod">
        <pc:chgData name="Cariou, Laurent" userId="4453f93f-2ed2-46e8-bb8c-3237fbfdd40b" providerId="ADAL" clId="{87EC2C4B-BDFD-4012-AC5D-3D0E28B2BCC6}" dt="2023-01-19T19:56:37.563" v="161" actId="20577"/>
        <pc:sldMkLst>
          <pc:docMk/>
          <pc:sldMk cId="3076081209" sldId="2372"/>
        </pc:sldMkLst>
        <pc:spChg chg="mod">
          <ac:chgData name="Cariou, Laurent" userId="4453f93f-2ed2-46e8-bb8c-3237fbfdd40b" providerId="ADAL" clId="{87EC2C4B-BDFD-4012-AC5D-3D0E28B2BCC6}" dt="2023-01-19T19:56:37.563" v="161" actId="20577"/>
          <ac:spMkLst>
            <pc:docMk/>
            <pc:sldMk cId="3076081209" sldId="2372"/>
            <ac:spMk id="3" creationId="{FCC1CDE8-201A-472C-AFA8-BB7AE6CF558C}"/>
          </ac:spMkLst>
        </pc:spChg>
      </pc:sldChg>
      <pc:sldMasterChg chg="modSp mod">
        <pc:chgData name="Cariou, Laurent" userId="4453f93f-2ed2-46e8-bb8c-3237fbfdd40b" providerId="ADAL" clId="{87EC2C4B-BDFD-4012-AC5D-3D0E28B2BCC6}" dt="2023-01-19T19:48:13.868" v="44" actId="20577"/>
        <pc:sldMasterMkLst>
          <pc:docMk/>
          <pc:sldMasterMk cId="0" sldId="2147483648"/>
        </pc:sldMasterMkLst>
        <pc:spChg chg="mod">
          <ac:chgData name="Cariou, Laurent" userId="4453f93f-2ed2-46e8-bb8c-3237fbfdd40b" providerId="ADAL" clId="{87EC2C4B-BDFD-4012-AC5D-3D0E28B2BCC6}" dt="2023-01-19T19:48:13.868" v="4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800" dirty="0">
                <a:effectLst/>
                <a:latin typeface="Calibri" panose="020F0502020204030204" pitchFamily="34" charset="0"/>
                <a:ea typeface="Calibri" panose="020F0502020204030204" pitchFamily="34" charset="0"/>
              </a:rPr>
              <a:t>at least one mode of operation capable of improved </a:t>
            </a:r>
            <a:r>
              <a:rPr lang="en-US" sz="1800" u="sng" dirty="0">
                <a:effectLst/>
                <a:latin typeface="Calibri" panose="020F0502020204030204" pitchFamily="34" charset="0"/>
                <a:ea typeface="Calibri" panose="020F0502020204030204" pitchFamily="34" charset="0"/>
              </a:rPr>
              <a:t>support, compared to 802.11be, for applications with </a:t>
            </a:r>
            <a:r>
              <a:rPr lang="en-US" sz="1800" u="sng" dirty="0" err="1">
                <a:effectLst/>
                <a:latin typeface="Calibri" panose="020F0502020204030204" pitchFamily="34" charset="0"/>
                <a:ea typeface="Calibri" panose="020F0502020204030204" pitchFamily="34" charset="0"/>
              </a:rPr>
              <a:t>stringent</a:t>
            </a:r>
            <a:r>
              <a:rPr lang="en-US" sz="1800" strike="sngStrike" dirty="0" err="1">
                <a:effectLst/>
                <a:latin typeface="Calibri" panose="020F0502020204030204" pitchFamily="34" charset="0"/>
                <a:ea typeface="Calibri" panose="020F0502020204030204" pitchFamily="34" charset="0"/>
              </a:rPr>
              <a:t>worst</a:t>
            </a:r>
            <a:r>
              <a:rPr lang="en-US" sz="1800" strike="sngStrike" dirty="0">
                <a:effectLst/>
                <a:latin typeface="Calibri" panose="020F0502020204030204" pitchFamily="34" charset="0"/>
                <a:ea typeface="Calibri" panose="020F0502020204030204" pitchFamily="34" charset="0"/>
              </a:rPr>
              <a:t>-case</a:t>
            </a:r>
            <a:r>
              <a:rPr lang="en-US" sz="1800" dirty="0">
                <a:effectLst/>
                <a:latin typeface="Calibri" panose="020F0502020204030204" pitchFamily="34" charset="0"/>
                <a:ea typeface="Calibri" panose="020F0502020204030204" pitchFamily="34" charset="0"/>
              </a:rPr>
              <a:t> latency and jitter </a:t>
            </a:r>
            <a:r>
              <a:rPr lang="en-US" sz="1800" u="sng" dirty="0" err="1">
                <a:effectLst/>
                <a:latin typeface="Calibri" panose="020F0502020204030204" pitchFamily="34" charset="0"/>
                <a:ea typeface="Calibri" panose="020F0502020204030204" pitchFamily="34" charset="0"/>
              </a:rPr>
              <a:t>requirements</a:t>
            </a:r>
            <a:r>
              <a:rPr lang="en-US" sz="1800" strike="sngStrike" dirty="0" err="1">
                <a:effectLst/>
                <a:latin typeface="Calibri" panose="020F0502020204030204" pitchFamily="34" charset="0"/>
                <a:ea typeface="Calibri" panose="020F0502020204030204" pitchFamily="34" charset="0"/>
              </a:rPr>
              <a:t>compared</a:t>
            </a:r>
            <a:r>
              <a:rPr lang="en-US" sz="1800" strike="sngStrike" dirty="0">
                <a:effectLst/>
                <a:latin typeface="Calibri" panose="020F0502020204030204" pitchFamily="34" charset="0"/>
                <a:ea typeface="Calibri" panose="020F0502020204030204" pitchFamily="34" charset="0"/>
              </a:rPr>
              <a:t> to 802.11be</a:t>
            </a:r>
            <a:r>
              <a:rPr lang="en-US" sz="1800" dirty="0">
                <a:effectLst/>
                <a:latin typeface="Calibri" panose="020F0502020204030204" pitchFamily="34" charset="0"/>
                <a:ea typeface="Calibri" panose="020F0502020204030204" pitchFamily="34" charset="0"/>
              </a:rPr>
              <a:t> // i.e., avoid “worst-case”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1058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We need to make sure we keep the number of objectives as low as possible</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Many requests to mention reduced power consumption or enhanced P2P operation</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716-DE9D-47E1-B4F4-BC0A8D297136}"/>
              </a:ext>
            </a:extLst>
          </p:cNvPr>
          <p:cNvSpPr>
            <a:spLocks noGrp="1"/>
          </p:cNvSpPr>
          <p:nvPr>
            <p:ph type="title"/>
          </p:nvPr>
        </p:nvSpPr>
        <p:spPr/>
        <p:txBody>
          <a:bodyPr/>
          <a:lstStyle/>
          <a:p>
            <a:r>
              <a:rPr lang="en-US" sz="2800" dirty="0"/>
              <a:t>Convergence on KPI/Objectives in section 5.2</a:t>
            </a:r>
          </a:p>
        </p:txBody>
      </p:sp>
      <p:sp>
        <p:nvSpPr>
          <p:cNvPr id="3" name="Content Placeholder 2">
            <a:extLst>
              <a:ext uri="{FF2B5EF4-FFF2-40B4-BE49-F238E27FC236}">
                <a16:creationId xmlns:a16="http://schemas.microsoft.com/office/drawing/2014/main" id="{FCC1CDE8-201A-472C-AFA8-BB7AE6CF558C}"/>
              </a:ext>
            </a:extLst>
          </p:cNvPr>
          <p:cNvSpPr>
            <a:spLocks noGrp="1"/>
          </p:cNvSpPr>
          <p:nvPr>
            <p:ph idx="1"/>
          </p:nvPr>
        </p:nvSpPr>
        <p:spPr>
          <a:xfrm>
            <a:off x="685800" y="1981200"/>
            <a:ext cx="8305800" cy="4113213"/>
          </a:xfrm>
        </p:spPr>
        <p:txBody>
          <a:bodyPr/>
          <a:lstStyle/>
          <a:p>
            <a:pPr marL="400050">
              <a:buFont typeface="Arial" panose="020B0604020202020204" pitchFamily="34" charset="0"/>
              <a:buChar char="•"/>
            </a:pPr>
            <a:r>
              <a:rPr lang="en-US" sz="2000" dirty="0">
                <a:solidFill>
                  <a:schemeClr val="tx1"/>
                </a:solidFill>
              </a:rPr>
              <a:t>Comments/Requests received from the SG regarding KPI/Objectives in section 5.2</a:t>
            </a:r>
          </a:p>
          <a:p>
            <a:pPr marL="800100" lvl="1" indent="-342900">
              <a:buFont typeface="Arial" panose="020B0604020202020204" pitchFamily="34" charset="0"/>
              <a:buChar char="•"/>
            </a:pPr>
            <a:r>
              <a:rPr lang="en-US" sz="1600" dirty="0">
                <a:solidFill>
                  <a:schemeClr val="tx1"/>
                </a:solidFill>
              </a:rPr>
              <a:t>Some request for quantification 		Note with TBD included – will be resolved later</a:t>
            </a:r>
          </a:p>
          <a:p>
            <a:pPr marL="800100" lvl="1" indent="-342900">
              <a:buFont typeface="Arial" panose="020B0604020202020204" pitchFamily="34" charset="0"/>
              <a:buChar char="•"/>
            </a:pPr>
            <a:r>
              <a:rPr lang="en-US" sz="1600" dirty="0">
                <a:solidFill>
                  <a:schemeClr val="tx1"/>
                </a:solidFill>
              </a:rPr>
              <a:t>Ensure </a:t>
            </a:r>
            <a:r>
              <a:rPr lang="en-US" sz="1600" dirty="0" err="1">
                <a:solidFill>
                  <a:schemeClr val="tx1"/>
                </a:solidFill>
              </a:rPr>
              <a:t>RvR</a:t>
            </a:r>
            <a:r>
              <a:rPr lang="en-US" sz="1600" dirty="0">
                <a:solidFill>
                  <a:schemeClr val="tx1"/>
                </a:solidFill>
              </a:rPr>
              <a:t> is captured 			Included</a:t>
            </a:r>
          </a:p>
          <a:p>
            <a:pPr marL="800100" lvl="1" indent="-342900">
              <a:buFont typeface="Arial" panose="020B0604020202020204" pitchFamily="34" charset="0"/>
              <a:buChar char="•"/>
            </a:pPr>
            <a:r>
              <a:rPr lang="en-US" sz="1600" dirty="0">
                <a:solidFill>
                  <a:schemeClr val="tx1"/>
                </a:solidFill>
              </a:rPr>
              <a:t>More efficient use of medium		Included</a:t>
            </a:r>
          </a:p>
          <a:p>
            <a:pPr marL="800100" lvl="1" indent="-342900">
              <a:buFont typeface="Arial" panose="020B0604020202020204" pitchFamily="34" charset="0"/>
              <a:buChar char="•"/>
            </a:pPr>
            <a:r>
              <a:rPr lang="en-US" sz="1600" dirty="0">
                <a:solidFill>
                  <a:schemeClr val="tx1"/>
                </a:solidFill>
              </a:rPr>
              <a:t>Request for M-AP being captured		As agreed with commenters, features are not 									included in scope section</a:t>
            </a:r>
          </a:p>
          <a:p>
            <a:pPr marL="800100" lvl="1" indent="-342900">
              <a:buFont typeface="Arial" panose="020B0604020202020204" pitchFamily="34" charset="0"/>
              <a:buChar char="•"/>
            </a:pPr>
            <a:r>
              <a:rPr lang="en-US" sz="1600" dirty="0">
                <a:solidFill>
                  <a:schemeClr val="tx1"/>
                </a:solidFill>
              </a:rPr>
              <a:t>Request for OBSSs scenario			Included as scenario description</a:t>
            </a:r>
          </a:p>
          <a:p>
            <a:pPr marL="800100" lvl="1" indent="-342900">
              <a:buFont typeface="Arial" panose="020B0604020202020204" pitchFamily="34" charset="0"/>
              <a:buChar char="•"/>
            </a:pPr>
            <a:r>
              <a:rPr lang="en-US" sz="1600" dirty="0">
                <a:solidFill>
                  <a:schemeClr val="tx1"/>
                </a:solidFill>
              </a:rPr>
              <a:t>Improve roaming topic				included as scenario description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Issue of UHR naming to respect </a:t>
            </a:r>
            <a:r>
              <a:rPr lang="en-US" sz="2000" dirty="0" err="1"/>
              <a:t>Nescom</a:t>
            </a:r>
            <a:r>
              <a:rPr lang="en-US" sz="2000" dirty="0"/>
              <a:t> convention</a:t>
            </a:r>
          </a:p>
          <a:p>
            <a:pPr lvl="1">
              <a:buFont typeface="Arial" panose="020B0604020202020204" pitchFamily="34" charset="0"/>
              <a:buChar char="•"/>
            </a:pPr>
            <a:r>
              <a:rPr lang="en-US" sz="1600" dirty="0"/>
              <a:t>Raised by Lei/Dorothy</a:t>
            </a:r>
          </a:p>
          <a:p>
            <a:pPr lvl="1">
              <a:buFont typeface="Arial" panose="020B0604020202020204" pitchFamily="34" charset="0"/>
              <a:buChar char="•"/>
            </a:pPr>
            <a:r>
              <a:rPr lang="en-US" sz="1600" dirty="0"/>
              <a:t>Orthogonal from discussion in section 5.2</a:t>
            </a:r>
          </a:p>
          <a:p>
            <a:pPr lvl="1">
              <a:buFont typeface="Arial" panose="020B0604020202020204" pitchFamily="34" charset="0"/>
              <a:buChar char="•"/>
            </a:pPr>
            <a:r>
              <a:rPr lang="en-US" sz="1600" dirty="0"/>
              <a:t>Working on a solution for this</a:t>
            </a:r>
          </a:p>
        </p:txBody>
      </p:sp>
      <p:sp>
        <p:nvSpPr>
          <p:cNvPr id="4" name="Slide Number Placeholder 3">
            <a:extLst>
              <a:ext uri="{FF2B5EF4-FFF2-40B4-BE49-F238E27FC236}">
                <a16:creationId xmlns:a16="http://schemas.microsoft.com/office/drawing/2014/main" id="{EDBEE20B-D683-4282-8A80-23E2F4A8B5C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37B02A-EB53-47B4-B6CF-974D9BA1853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9A83350-6E87-488D-989E-9C82A130D858}"/>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07608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689100"/>
            <a:ext cx="8158471" cy="4483100"/>
          </a:xfrm>
        </p:spPr>
        <p:txBody>
          <a:bodyPr/>
          <a:lstStyle/>
          <a:p>
            <a:pPr marL="0" indent="0"/>
            <a:r>
              <a:rPr lang="en-US" sz="1600" dirty="0">
                <a:solidFill>
                  <a:srgbClr val="FF0000"/>
                </a:solidFill>
              </a:rPr>
              <a:t>Objectives/KPI part (can be finalized in January):</a:t>
            </a:r>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(MAC) that enhance Wireless Local Area Network (WLAN) reliability by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SINR levels (Rate-vs-Range), compared to 802.11be</a:t>
            </a:r>
          </a:p>
          <a:p>
            <a:pPr lvl="1">
              <a:buFont typeface="Arial" panose="020B0604020202020204" pitchFamily="34" charset="0"/>
              <a:buChar char="•"/>
            </a:pPr>
            <a:r>
              <a:rPr lang="en-US" sz="1400" dirty="0">
                <a:solidFill>
                  <a:schemeClr val="tx1"/>
                </a:solidFill>
              </a:rPr>
              <a:t>at least one mode of operation capable of improving tail latency and jitter compared to 802.11be including scenarios of overlapping BSSs and mobility between BSSs</a:t>
            </a:r>
          </a:p>
          <a:p>
            <a:pPr lvl="1">
              <a:buFont typeface="Arial" panose="020B0604020202020204" pitchFamily="34" charset="0"/>
              <a:buChar char="•"/>
            </a:pPr>
            <a:r>
              <a:rPr lang="en-US" sz="1400" dirty="0">
                <a:solidFill>
                  <a:schemeClr val="tx1"/>
                </a:solidFill>
              </a:rPr>
              <a:t>more efficient use of the medium compared to 802.11be</a:t>
            </a:r>
          </a:p>
          <a:p>
            <a:pPr marL="457200" lvl="1" indent="0"/>
            <a:r>
              <a:rPr lang="en-US" sz="1400" dirty="0">
                <a:solidFill>
                  <a:schemeClr val="tx1"/>
                </a:solidFill>
              </a:rPr>
              <a:t>Additionally, the amendment will also provide mechanisms for enhanced power save and improved P2P operation.</a:t>
            </a:r>
          </a:p>
          <a:p>
            <a:pPr marL="457200" lvl="1" indent="0"/>
            <a:r>
              <a:rPr lang="en-US" sz="1400" dirty="0">
                <a:solidFill>
                  <a:schemeClr val="tx1"/>
                </a:solidFill>
              </a:rPr>
              <a:t>Note: quantifying target values and corresponding metrics (units) are TBD</a:t>
            </a:r>
          </a:p>
          <a:p>
            <a:pPr marL="457200" lvl="1" indent="0"/>
            <a:endParaRPr lang="en-US" sz="1400" dirty="0">
              <a:solidFill>
                <a:schemeClr val="tx1"/>
              </a:solidFill>
            </a:endParaRP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524000"/>
            <a:ext cx="8158471" cy="4876800"/>
          </a:xfrm>
        </p:spPr>
        <p:txBody>
          <a:bodyPr/>
          <a:lstStyle/>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62641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a:xfrm>
            <a:off x="687387" y="1754187"/>
            <a:ext cx="7770813" cy="4113213"/>
          </a:xfrm>
        </p:spPr>
        <p:txBody>
          <a:bodyPr/>
          <a:lstStyle/>
          <a:p>
            <a:pPr>
              <a:buFont typeface="Arial" panose="020B0604020202020204" pitchFamily="34" charset="0"/>
              <a:buChar char="•"/>
            </a:pPr>
            <a:r>
              <a:rPr lang="en-US" sz="2000" dirty="0"/>
              <a:t>Do you agree to use the following as an initial draft for the description of the objectives/KPI part in section </a:t>
            </a:r>
            <a:r>
              <a:rPr lang="en-GB" sz="2000" b="1" dirty="0">
                <a:effectLst/>
                <a:latin typeface="Times New Roman" panose="02020603050405020304" pitchFamily="18" charset="0"/>
                <a:ea typeface="SimSun" panose="02010600030101010101" pitchFamily="2" charset="-122"/>
              </a:rPr>
              <a:t>5.2.b. Scope of the project</a:t>
            </a:r>
            <a:r>
              <a:rPr lang="en-US" sz="2000" dirty="0"/>
              <a:t> of the UHR PAR (</a:t>
            </a:r>
            <a:r>
              <a:rPr lang="en-US" sz="2000" i="1" dirty="0"/>
              <a:t>band support part will be discussed separately in March</a:t>
            </a:r>
            <a:r>
              <a:rPr lang="en-US" sz="2000" dirty="0"/>
              <a:t>):</a:t>
            </a:r>
          </a:p>
          <a:p>
            <a:pPr marL="0" indent="0"/>
            <a:endParaRPr lang="en-US" sz="1600" dirty="0"/>
          </a:p>
          <a:p>
            <a:pPr>
              <a:buFont typeface="Arial" panose="020B0604020202020204" pitchFamily="34" charset="0"/>
              <a:buChar char="•"/>
            </a:pPr>
            <a:r>
              <a:rPr lang="en-US" sz="1600" dirty="0"/>
              <a:t>This amendment defines standardized modifications to </a:t>
            </a:r>
            <a:r>
              <a:rPr lang="en-US" sz="1600" dirty="0">
                <a:solidFill>
                  <a:schemeClr val="tx1"/>
                </a:solidFill>
              </a:rPr>
              <a:t>both the 802.11 physical layers (PHY) and the 802.11 Medium Access Control (MAC) that enhance Wireless Local Area Network (WLAN) reliability by enabling:</a:t>
            </a:r>
          </a:p>
          <a:p>
            <a:pPr lvl="1">
              <a:buFont typeface="Arial" panose="020B0604020202020204" pitchFamily="34" charset="0"/>
              <a:buChar char="•"/>
            </a:pPr>
            <a:r>
              <a:rPr lang="en-US" sz="1400" dirty="0">
                <a:solidFill>
                  <a:schemeClr val="tx1"/>
                </a:solidFill>
              </a:rPr>
              <a:t>at least one mode of operation capable of increasing throughput, as measured at the MAC data service, at different SINR levels (Rate-vs-Range), compared to 802.11be</a:t>
            </a:r>
          </a:p>
          <a:p>
            <a:pPr lvl="1">
              <a:buFont typeface="Arial" panose="020B0604020202020204" pitchFamily="34" charset="0"/>
              <a:buChar char="•"/>
            </a:pPr>
            <a:r>
              <a:rPr lang="en-US" sz="1400" dirty="0">
                <a:solidFill>
                  <a:schemeClr val="tx1"/>
                </a:solidFill>
              </a:rPr>
              <a:t>at least one mode of operation capable of improving tail latency and jitter compared to 802.11be including scenarios of overlapping BSSs and mobility between BSSs</a:t>
            </a:r>
          </a:p>
          <a:p>
            <a:pPr lvl="1">
              <a:buFont typeface="Arial" panose="020B0604020202020204" pitchFamily="34" charset="0"/>
              <a:buChar char="•"/>
            </a:pPr>
            <a:r>
              <a:rPr lang="en-US" sz="1400" dirty="0">
                <a:solidFill>
                  <a:schemeClr val="tx1"/>
                </a:solidFill>
              </a:rPr>
              <a:t>more efficient use of the medium compared to 802.11be</a:t>
            </a:r>
          </a:p>
          <a:p>
            <a:pPr marL="457200" lvl="1" indent="0"/>
            <a:r>
              <a:rPr lang="en-US" sz="1400" dirty="0">
                <a:solidFill>
                  <a:schemeClr val="tx1"/>
                </a:solidFill>
              </a:rPr>
              <a:t>Additionally, the amendment will also provide mechanisms for enhanced power save and improved P2P operation.</a:t>
            </a:r>
          </a:p>
          <a:p>
            <a:pPr marL="457200" lvl="1" indent="0"/>
            <a:r>
              <a:rPr lang="en-US" sz="1400" dirty="0">
                <a:solidFill>
                  <a:schemeClr val="tx1"/>
                </a:solidFill>
              </a:rPr>
              <a:t>Note: quantifying target values and corresponding metrics (units) are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AA33A42-9EA7-489B-9B19-AA66FDDE849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8555522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108940</TotalTime>
  <Words>1330</Words>
  <Application>Microsoft Office PowerPoint</Application>
  <PresentationFormat>On-screen Show (4:3)</PresentationFormat>
  <Paragraphs>116</Paragraphs>
  <Slides>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Convergence on KPI/Objectives in section 5.2</vt:lpstr>
      <vt:lpstr>Initial proposal for discussion</vt:lpstr>
      <vt:lpstr>Initial proposal for discussion</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2023-01-19T19:56:43Z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