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366" r:id="rId3"/>
    <p:sldId id="2367" r:id="rId4"/>
    <p:sldId id="2368" r:id="rId5"/>
    <p:sldId id="2369" r:id="rId6"/>
    <p:sldId id="2372" r:id="rId7"/>
    <p:sldId id="2370" r:id="rId8"/>
    <p:sldId id="2373" r:id="rId9"/>
    <p:sldId id="2371"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5226" autoAdjust="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FAC8332D-9136-4C1C-AE30-E9645E5F309C}"/>
    <pc:docChg chg="modMainMaster">
      <pc:chgData name="Cariou, Laurent" userId="4453f93f-2ed2-46e8-bb8c-3237fbfdd40b" providerId="ADAL" clId="{FAC8332D-9136-4C1C-AE30-E9645E5F309C}" dt="2023-01-19T18:51:31.477" v="0" actId="20577"/>
      <pc:docMkLst>
        <pc:docMk/>
      </pc:docMkLst>
      <pc:sldMasterChg chg="modSp mod">
        <pc:chgData name="Cariou, Laurent" userId="4453f93f-2ed2-46e8-bb8c-3237fbfdd40b" providerId="ADAL" clId="{FAC8332D-9136-4C1C-AE30-E9645E5F309C}" dt="2023-01-19T18:51:31.477" v="0" actId="20577"/>
        <pc:sldMasterMkLst>
          <pc:docMk/>
          <pc:sldMasterMk cId="0" sldId="2147483648"/>
        </pc:sldMasterMkLst>
        <pc:spChg chg="mod">
          <ac:chgData name="Cariou, Laurent" userId="4453f93f-2ed2-46e8-bb8c-3237fbfdd40b" providerId="ADAL" clId="{FAC8332D-9136-4C1C-AE30-E9645E5F309C}" dt="2023-01-19T18:51:31.477"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800" dirty="0">
                <a:effectLst/>
                <a:latin typeface="Calibri" panose="020F0502020204030204" pitchFamily="34" charset="0"/>
                <a:ea typeface="Calibri" panose="020F0502020204030204" pitchFamily="34" charset="0"/>
              </a:rPr>
              <a:t>at least one mode of operation capable of improved </a:t>
            </a:r>
            <a:r>
              <a:rPr lang="en-US" sz="1800" u="sng" dirty="0">
                <a:effectLst/>
                <a:latin typeface="Calibri" panose="020F0502020204030204" pitchFamily="34" charset="0"/>
                <a:ea typeface="Calibri" panose="020F0502020204030204" pitchFamily="34" charset="0"/>
              </a:rPr>
              <a:t>support, compared to 802.11be, for applications with </a:t>
            </a:r>
            <a:r>
              <a:rPr lang="en-US" sz="1800" u="sng" dirty="0" err="1">
                <a:effectLst/>
                <a:latin typeface="Calibri" panose="020F0502020204030204" pitchFamily="34" charset="0"/>
                <a:ea typeface="Calibri" panose="020F0502020204030204" pitchFamily="34" charset="0"/>
              </a:rPr>
              <a:t>stringent</a:t>
            </a:r>
            <a:r>
              <a:rPr lang="en-US" sz="1800" strike="sngStrike" dirty="0" err="1">
                <a:effectLst/>
                <a:latin typeface="Calibri" panose="020F0502020204030204" pitchFamily="34" charset="0"/>
                <a:ea typeface="Calibri" panose="020F0502020204030204" pitchFamily="34" charset="0"/>
              </a:rPr>
              <a:t>worst</a:t>
            </a:r>
            <a:r>
              <a:rPr lang="en-US" sz="1800" strike="sngStrike" dirty="0">
                <a:effectLst/>
                <a:latin typeface="Calibri" panose="020F0502020204030204" pitchFamily="34" charset="0"/>
                <a:ea typeface="Calibri" panose="020F0502020204030204" pitchFamily="34" charset="0"/>
              </a:rPr>
              <a:t>-case</a:t>
            </a:r>
            <a:r>
              <a:rPr lang="en-US" sz="1800" dirty="0">
                <a:effectLst/>
                <a:latin typeface="Calibri" panose="020F0502020204030204" pitchFamily="34" charset="0"/>
                <a:ea typeface="Calibri" panose="020F0502020204030204" pitchFamily="34" charset="0"/>
              </a:rPr>
              <a:t> latency and jitter </a:t>
            </a:r>
            <a:r>
              <a:rPr lang="en-US" sz="1800" u="sng" dirty="0" err="1">
                <a:effectLst/>
                <a:latin typeface="Calibri" panose="020F0502020204030204" pitchFamily="34" charset="0"/>
                <a:ea typeface="Calibri" panose="020F0502020204030204" pitchFamily="34" charset="0"/>
              </a:rPr>
              <a:t>requirements</a:t>
            </a:r>
            <a:r>
              <a:rPr lang="en-US" sz="1800" strike="sngStrike" dirty="0" err="1">
                <a:effectLst/>
                <a:latin typeface="Calibri" panose="020F0502020204030204" pitchFamily="34" charset="0"/>
                <a:ea typeface="Calibri" panose="020F0502020204030204" pitchFamily="34" charset="0"/>
              </a:rPr>
              <a:t>compared</a:t>
            </a:r>
            <a:r>
              <a:rPr lang="en-US" sz="1800" strike="sngStrike" dirty="0">
                <a:effectLst/>
                <a:latin typeface="Calibri" panose="020F0502020204030204" pitchFamily="34" charset="0"/>
                <a:ea typeface="Calibri" panose="020F0502020204030204" pitchFamily="34" charset="0"/>
              </a:rPr>
              <a:t> to 802.11be</a:t>
            </a:r>
            <a:r>
              <a:rPr lang="en-US" sz="1800" dirty="0">
                <a:effectLst/>
                <a:latin typeface="Calibri" panose="020F0502020204030204" pitchFamily="34" charset="0"/>
                <a:ea typeface="Calibri" panose="020F0502020204030204" pitchFamily="34" charset="0"/>
              </a:rPr>
              <a:t> // i.e., avoid “worst-case”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710582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PAR discussion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841470898"/>
              </p:ext>
            </p:extLst>
          </p:nvPr>
        </p:nvGraphicFramePr>
        <p:xfrm>
          <a:off x="466725" y="2971800"/>
          <a:ext cx="8448675" cy="2486025"/>
        </p:xfrm>
        <a:graphic>
          <a:graphicData uri="http://schemas.openxmlformats.org/presentationml/2006/ole">
            <mc:AlternateContent xmlns:mc="http://schemas.openxmlformats.org/markup-compatibility/2006">
              <mc:Choice xmlns:v="urn:schemas-microsoft-com:vml" Requires="v">
                <p:oleObj name="Document" r:id="rId3" imgW="8563312" imgH="2523648" progId="Word.Document.8">
                  <p:embed/>
                </p:oleObj>
              </mc:Choice>
              <mc:Fallback>
                <p:oleObj name="Document" r:id="rId3" imgW="8563312" imgH="2523648" progId="Word.Document.8">
                  <p:embed/>
                  <p:pic>
                    <p:nvPicPr>
                      <p:cNvPr id="3075" name="Object 3"/>
                      <p:cNvPicPr>
                        <a:picLocks noChangeAspect="1" noChangeArrowheads="1"/>
                      </p:cNvPicPr>
                      <p:nvPr/>
                    </p:nvPicPr>
                    <p:blipFill>
                      <a:blip r:embed="rId4"/>
                      <a:srcRect/>
                      <a:stretch>
                        <a:fillRect/>
                      </a:stretch>
                    </p:blipFill>
                    <p:spPr bwMode="auto">
                      <a:xfrm>
                        <a:off x="466725" y="2971800"/>
                        <a:ext cx="84486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Focus on PAR section </a:t>
            </a:r>
            <a:r>
              <a:rPr lang="en-GB" sz="2800" b="1" dirty="0">
                <a:effectLst/>
                <a:latin typeface="Times New Roman" panose="02020603050405020304" pitchFamily="18" charset="0"/>
                <a:ea typeface="SimSun" panose="02010600030101010101" pitchFamily="2" charset="-122"/>
              </a:rPr>
              <a:t>5.2.b. Scope of the project</a:t>
            </a:r>
            <a:r>
              <a:rPr lang="en-US" sz="2800" dirty="0"/>
              <a:t> </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This is the section in the PAR that defines the objectives/KPIs of the project</a:t>
            </a:r>
          </a:p>
          <a:p>
            <a:pPr lvl="1">
              <a:buFont typeface="Arial" panose="020B0604020202020204" pitchFamily="34" charset="0"/>
              <a:buChar char="•"/>
            </a:pPr>
            <a:r>
              <a:rPr lang="en-US" sz="1400" dirty="0"/>
              <a:t>Example for 11be: </a:t>
            </a:r>
          </a:p>
          <a:p>
            <a:pPr lvl="2">
              <a:buFont typeface="Arial" panose="020B0604020202020204" pitchFamily="34" charset="0"/>
              <a:buChar char="•"/>
            </a:pPr>
            <a:r>
              <a:rPr lang="en-US" sz="1200" dirty="0"/>
              <a:t>This amendment defines standardized modifications to both the IEEE Std. 802.11 physical layers (PHY) and Medium Access Control Layer (MAC) that enable at least one mode of operation capable of supporting a maximum throughput of at least 30 Gbps, as measured at the MAC data service access point (SAP), with carrier frequency operation between 1 and 7.250 GHz while ensuring backward compatibility and coexistence with legacy IEEE Std. 802.11 compliant devices operating in the 2.4 GHz, 5 GHz, and 6 GHz bands. </a:t>
            </a:r>
          </a:p>
          <a:p>
            <a:pPr lvl="2">
              <a:buFont typeface="Arial" panose="020B0604020202020204" pitchFamily="34" charset="0"/>
              <a:buChar char="•"/>
            </a:pPr>
            <a:r>
              <a:rPr lang="en-US" sz="1200" dirty="0"/>
              <a:t>This amendment defines at least one mode of operation capable of improved worst case latency and jitter.</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Few questions to answer:</a:t>
            </a:r>
          </a:p>
          <a:p>
            <a:pPr lvl="1">
              <a:buFont typeface="Arial" panose="020B0604020202020204" pitchFamily="34" charset="0"/>
              <a:buChar char="•"/>
            </a:pPr>
            <a:r>
              <a:rPr lang="en-US" sz="1400" dirty="0"/>
              <a:t>Do we list other objectives in addition to throughput and latency objectives?</a:t>
            </a:r>
          </a:p>
          <a:p>
            <a:pPr lvl="1">
              <a:buFont typeface="Arial" panose="020B0604020202020204" pitchFamily="34" charset="0"/>
              <a:buChar char="•"/>
            </a:pPr>
            <a:r>
              <a:rPr lang="en-US" sz="1400" dirty="0"/>
              <a:t>Do we quantify the objectives?</a:t>
            </a:r>
          </a:p>
          <a:p>
            <a:pPr lvl="1">
              <a:buFont typeface="Arial" panose="020B0604020202020204" pitchFamily="34" charset="0"/>
              <a:buChar char="•"/>
            </a:pPr>
            <a:r>
              <a:rPr lang="en-US" sz="1400" dirty="0"/>
              <a:t>Can we make objectives independent on band support?</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p:txBody>
          <a:bodyPr/>
          <a:lstStyle/>
          <a:p>
            <a:r>
              <a:rPr lang="en-US" sz="2800" dirty="0"/>
              <a:t>Do we list other objectives in addition to throughput and latency objectives?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685800" y="1906587"/>
            <a:ext cx="8001000" cy="4113213"/>
          </a:xfrm>
        </p:spPr>
        <p:txBody>
          <a:bodyPr/>
          <a:lstStyle/>
          <a:p>
            <a:pPr>
              <a:buFont typeface="Arial" panose="020B0604020202020204" pitchFamily="34" charset="0"/>
              <a:buChar char="•"/>
            </a:pPr>
            <a:r>
              <a:rPr lang="en-US" sz="1800" dirty="0"/>
              <a:t>Main objectives/KPIs should be along those lines:</a:t>
            </a:r>
          </a:p>
          <a:p>
            <a:pPr lvl="1">
              <a:buFont typeface="Arial" panose="020B0604020202020204" pitchFamily="34" charset="0"/>
              <a:buChar char="•"/>
            </a:pPr>
            <a:r>
              <a:rPr lang="en-US" sz="1600" dirty="0"/>
              <a:t>Improve worst-case latency</a:t>
            </a:r>
          </a:p>
          <a:p>
            <a:pPr lvl="1">
              <a:buFont typeface="Arial" panose="020B0604020202020204" pitchFamily="34" charset="0"/>
              <a:buChar char="•"/>
            </a:pPr>
            <a:r>
              <a:rPr lang="en-US" sz="1600" dirty="0"/>
              <a:t>Increase throughput at different SNR levels</a:t>
            </a:r>
          </a:p>
          <a:p>
            <a:pPr>
              <a:buFont typeface="Arial" panose="020B0604020202020204" pitchFamily="34" charset="0"/>
              <a:buChar char="•"/>
            </a:pPr>
            <a:r>
              <a:rPr lang="en-US" sz="1800" dirty="0"/>
              <a:t>Term “reliability” is hard to define but good to include in the text</a:t>
            </a:r>
          </a:p>
          <a:p>
            <a:pPr lvl="1">
              <a:buFont typeface="Arial" panose="020B0604020202020204" pitchFamily="34" charset="0"/>
              <a:buChar char="•"/>
            </a:pPr>
            <a:r>
              <a:rPr lang="en-US" sz="1600" dirty="0"/>
              <a:t>Mostly seen as ensuring throughput/latency constraints in a defined environment (including dense environments for instance), points to multiple objectives</a:t>
            </a:r>
          </a:p>
          <a:p>
            <a:pPr lvl="1">
              <a:buFont typeface="Arial" panose="020B0604020202020204" pitchFamily="34" charset="0"/>
              <a:buChar char="•"/>
            </a:pPr>
            <a:r>
              <a:rPr lang="en-US" sz="1600" dirty="0"/>
              <a:t>Solution is to mention it as the high level objective and is achieved through the resolution of the main objectives mentioned above</a:t>
            </a:r>
          </a:p>
          <a:p>
            <a:pPr>
              <a:buFont typeface="Arial" panose="020B0604020202020204" pitchFamily="34" charset="0"/>
              <a:buChar char="•"/>
            </a:pPr>
            <a:r>
              <a:rPr lang="en-US" sz="1800" dirty="0"/>
              <a:t>Do we need to add other objectives/KPIs:</a:t>
            </a:r>
          </a:p>
          <a:p>
            <a:pPr lvl="1">
              <a:buFont typeface="Arial" panose="020B0604020202020204" pitchFamily="34" charset="0"/>
              <a:buChar char="•"/>
            </a:pPr>
            <a:r>
              <a:rPr lang="en-US" sz="1600" dirty="0"/>
              <a:t>We need to make sure we keep the number of objectives as low as possible</a:t>
            </a:r>
          </a:p>
          <a:p>
            <a:pPr lvl="1">
              <a:buFont typeface="Arial" panose="020B0604020202020204" pitchFamily="34" charset="0"/>
              <a:buChar char="•"/>
            </a:pPr>
            <a:r>
              <a:rPr lang="en-US" sz="1600" dirty="0"/>
              <a:t>Manageability is very blurry/unclear: suggest to not mention it</a:t>
            </a:r>
          </a:p>
          <a:p>
            <a:pPr lvl="1">
              <a:buFont typeface="Arial" panose="020B0604020202020204" pitchFamily="34" charset="0"/>
              <a:buChar char="•"/>
            </a:pPr>
            <a:r>
              <a:rPr lang="en-US" sz="1600" dirty="0"/>
              <a:t>Many requests to mention reduced power consumption or enhanced P2P operation</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6287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685800" y="533400"/>
            <a:ext cx="7770813" cy="1065213"/>
          </a:xfrm>
        </p:spPr>
        <p:txBody>
          <a:bodyPr/>
          <a:lstStyle/>
          <a:p>
            <a:r>
              <a:rPr lang="en-US" sz="2800" dirty="0"/>
              <a:t>Do we quantify the objectives/KPIs?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447800"/>
            <a:ext cx="8382000" cy="4646613"/>
          </a:xfrm>
        </p:spPr>
        <p:txBody>
          <a:bodyPr/>
          <a:lstStyle/>
          <a:p>
            <a:pPr>
              <a:buFont typeface="Arial" panose="020B0604020202020204" pitchFamily="34" charset="0"/>
              <a:buChar char="•"/>
            </a:pPr>
            <a:r>
              <a:rPr lang="en-US" sz="1800" dirty="0"/>
              <a:t>Latency and jitter targets are very difficult to quantify in a meaningful way:</a:t>
            </a:r>
          </a:p>
          <a:p>
            <a:pPr lvl="1">
              <a:buFont typeface="Arial" panose="020B0604020202020204" pitchFamily="34" charset="0"/>
              <a:buChar char="•"/>
            </a:pPr>
            <a:r>
              <a:rPr lang="en-US" sz="1400" dirty="0"/>
              <a:t>The only-really-quantifiable value would be the min latency obtained without contention just by calculating the over the air transmission of a predefined payload</a:t>
            </a:r>
          </a:p>
          <a:p>
            <a:pPr lvl="2">
              <a:buFont typeface="Arial" panose="020B0604020202020204" pitchFamily="34" charset="0"/>
              <a:buChar char="•"/>
            </a:pPr>
            <a:r>
              <a:rPr lang="en-US" sz="1200" dirty="0"/>
              <a:t>This however doesn’t capture the real goal of the latency improvements which needs to account for all factors influencing latency: channel access delays in congested environments and so on…</a:t>
            </a:r>
          </a:p>
          <a:p>
            <a:pPr lvl="2">
              <a:buFont typeface="Arial" panose="020B0604020202020204" pitchFamily="34" charset="0"/>
              <a:buChar char="•"/>
            </a:pPr>
            <a:r>
              <a:rPr lang="en-US" sz="1200" dirty="0"/>
              <a:t>Therefore not useful nor relevant</a:t>
            </a:r>
          </a:p>
          <a:p>
            <a:pPr lvl="1">
              <a:buFont typeface="Arial" panose="020B0604020202020204" pitchFamily="34" charset="0"/>
              <a:buChar char="•"/>
            </a:pPr>
            <a:r>
              <a:rPr lang="en-US" sz="1400" dirty="0"/>
              <a:t>If we include </a:t>
            </a:r>
            <a:r>
              <a:rPr lang="en-US" sz="1400" dirty="0" err="1"/>
              <a:t>mmWave</a:t>
            </a:r>
            <a:r>
              <a:rPr lang="en-US" sz="1400" dirty="0"/>
              <a:t> in the scope, such value would be more realistic as, even in dense environments, a pair of STAs can find a channel free of interference</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a:buFont typeface="Arial" panose="020B0604020202020204" pitchFamily="34" charset="0"/>
              <a:buChar char="•"/>
            </a:pPr>
            <a:r>
              <a:rPr lang="en-US" sz="1800" dirty="0"/>
              <a:t>Throughput targets are also hard to quantify if we move away from peak throughput</a:t>
            </a:r>
          </a:p>
          <a:p>
            <a:pPr lvl="1">
              <a:buFont typeface="Arial" panose="020B0604020202020204" pitchFamily="34" charset="0"/>
              <a:buChar char="•"/>
            </a:pPr>
            <a:r>
              <a:rPr lang="en-US" sz="1400" dirty="0"/>
              <a:t>In lower band, peak throughput increase will be difficult to obtain realistically</a:t>
            </a:r>
          </a:p>
          <a:p>
            <a:pPr lvl="1">
              <a:buFont typeface="Arial" panose="020B0604020202020204" pitchFamily="34" charset="0"/>
              <a:buChar char="•"/>
            </a:pPr>
            <a:r>
              <a:rPr lang="en-US" sz="1400" dirty="0"/>
              <a:t>With </a:t>
            </a:r>
            <a:r>
              <a:rPr lang="en-US" sz="1400" dirty="0" err="1"/>
              <a:t>mmWave</a:t>
            </a:r>
            <a:r>
              <a:rPr lang="en-US" sz="1400" dirty="0"/>
              <a:t>, such peak throughput increase would be easy to quantify</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lvl="1">
              <a:buFont typeface="Arial" panose="020B0604020202020204" pitchFamily="34" charset="0"/>
              <a:buChar char="•"/>
            </a:pPr>
            <a:r>
              <a:rPr lang="en-US" sz="1400" dirty="0"/>
              <a:t>Better to qualify throughput improvements as throughput at different SNR levels, and likely stay vague on quantification of improvements compared to previous amendments</a:t>
            </a:r>
          </a:p>
          <a:p>
            <a:pPr>
              <a:buFont typeface="Arial" panose="020B0604020202020204" pitchFamily="34" charset="0"/>
              <a:buChar char="•"/>
            </a:pPr>
            <a:r>
              <a:rPr lang="en-US" sz="1600" dirty="0"/>
              <a:t>Unless really needed for marketing reasons (which doesn’t seem to be the case), the work in UHR TG will be the same whether we quantify or not the objectives/KPIs, and not quantifying them is simpler and more pragmatic</a:t>
            </a:r>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06875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Can we make objectives/KPIs independent on band support decision?</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p:txBody>
          <a:bodyPr/>
          <a:lstStyle/>
          <a:p>
            <a:pPr>
              <a:buFont typeface="Arial" panose="020B0604020202020204" pitchFamily="34" charset="0"/>
              <a:buChar char="•"/>
            </a:pPr>
            <a:r>
              <a:rPr lang="en-US" sz="2000" dirty="0"/>
              <a:t>Decision on inclusion of </a:t>
            </a:r>
            <a:r>
              <a:rPr lang="en-US" sz="2000" dirty="0" err="1"/>
              <a:t>mmWave</a:t>
            </a:r>
            <a:r>
              <a:rPr lang="en-US" sz="2000" dirty="0"/>
              <a:t> in the scope of UHR will happen </a:t>
            </a:r>
            <a:r>
              <a:rPr lang="en-US" sz="2000" dirty="0">
                <a:solidFill>
                  <a:schemeClr val="tx1"/>
                </a:solidFill>
              </a:rPr>
              <a:t>in</a:t>
            </a:r>
            <a:r>
              <a:rPr lang="en-US" sz="2000" dirty="0"/>
              <a:t> March</a:t>
            </a:r>
          </a:p>
          <a:p>
            <a:pPr lvl="1">
              <a:buFont typeface="Arial" panose="020B0604020202020204" pitchFamily="34" charset="0"/>
              <a:buChar char="•"/>
            </a:pPr>
            <a:r>
              <a:rPr lang="en-US" sz="1800" dirty="0"/>
              <a:t>Decision with important implications and the analysis takes time</a:t>
            </a:r>
          </a:p>
          <a:p>
            <a:pPr>
              <a:buFont typeface="Arial" panose="020B0604020202020204" pitchFamily="34" charset="0"/>
              <a:buChar char="•"/>
            </a:pPr>
            <a:r>
              <a:rPr lang="en-US" sz="2000" dirty="0"/>
              <a:t>It would be very valuable to decorrelate the definition of objectives/KPIs from the decision on band support</a:t>
            </a:r>
          </a:p>
          <a:p>
            <a:pPr lvl="1">
              <a:buFont typeface="Arial" panose="020B0604020202020204" pitchFamily="34" charset="0"/>
              <a:buChar char="•"/>
            </a:pPr>
            <a:r>
              <a:rPr lang="en-US" sz="1600" dirty="0"/>
              <a:t>Can make good progress on objectives/KPIs in January</a:t>
            </a:r>
          </a:p>
          <a:p>
            <a:pPr>
              <a:buFont typeface="Arial" panose="020B0604020202020204" pitchFamily="34" charset="0"/>
              <a:buChar char="•"/>
            </a:pPr>
            <a:r>
              <a:rPr lang="en-US" sz="2000" dirty="0"/>
              <a:t>That implies not quantifying the objectives, which as expressed in previous slide, is recommended anyway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way, only the sentence mentioning the target bands will need to be adjusted depending on the decision on </a:t>
            </a:r>
            <a:r>
              <a:rPr lang="en-US" sz="2000" dirty="0" err="1"/>
              <a:t>mmWave</a:t>
            </a:r>
            <a:r>
              <a:rPr lang="en-US" sz="2000" dirty="0"/>
              <a:t> support</a:t>
            </a:r>
            <a:endParaRPr lang="en-US" sz="2000" strike="sngStrike" dirty="0">
              <a:solidFill>
                <a:srgbClr val="FF0000"/>
              </a:solidFill>
            </a:endParaRP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3F19B43-3AA8-4C11-8754-1F0C910F591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67640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716-DE9D-47E1-B4F4-BC0A8D297136}"/>
              </a:ext>
            </a:extLst>
          </p:cNvPr>
          <p:cNvSpPr>
            <a:spLocks noGrp="1"/>
          </p:cNvSpPr>
          <p:nvPr>
            <p:ph type="title"/>
          </p:nvPr>
        </p:nvSpPr>
        <p:spPr/>
        <p:txBody>
          <a:bodyPr/>
          <a:lstStyle/>
          <a:p>
            <a:r>
              <a:rPr lang="en-US" sz="2800" dirty="0"/>
              <a:t>Convergence on KPI/Objectives in section 5.2</a:t>
            </a:r>
          </a:p>
        </p:txBody>
      </p:sp>
      <p:sp>
        <p:nvSpPr>
          <p:cNvPr id="3" name="Content Placeholder 2">
            <a:extLst>
              <a:ext uri="{FF2B5EF4-FFF2-40B4-BE49-F238E27FC236}">
                <a16:creationId xmlns:a16="http://schemas.microsoft.com/office/drawing/2014/main" id="{FCC1CDE8-201A-472C-AFA8-BB7AE6CF558C}"/>
              </a:ext>
            </a:extLst>
          </p:cNvPr>
          <p:cNvSpPr>
            <a:spLocks noGrp="1"/>
          </p:cNvSpPr>
          <p:nvPr>
            <p:ph idx="1"/>
          </p:nvPr>
        </p:nvSpPr>
        <p:spPr>
          <a:xfrm>
            <a:off x="685800" y="1981200"/>
            <a:ext cx="8305800" cy="4113213"/>
          </a:xfrm>
        </p:spPr>
        <p:txBody>
          <a:bodyPr/>
          <a:lstStyle/>
          <a:p>
            <a:pPr marL="400050">
              <a:buFont typeface="Arial" panose="020B0604020202020204" pitchFamily="34" charset="0"/>
              <a:buChar char="•"/>
            </a:pPr>
            <a:r>
              <a:rPr lang="en-US" sz="2000" dirty="0">
                <a:solidFill>
                  <a:schemeClr val="tx1"/>
                </a:solidFill>
              </a:rPr>
              <a:t>Comments/Requests received from the SG regarding KPI/Objectives in section 5.2</a:t>
            </a:r>
          </a:p>
          <a:p>
            <a:pPr marL="800100" lvl="1" indent="-342900">
              <a:buFont typeface="Arial" panose="020B0604020202020204" pitchFamily="34" charset="0"/>
              <a:buChar char="•"/>
            </a:pPr>
            <a:r>
              <a:rPr lang="en-US" sz="1600" dirty="0">
                <a:solidFill>
                  <a:schemeClr val="tx1"/>
                </a:solidFill>
              </a:rPr>
              <a:t>Some request for quantification 		Note with TBD included – will be resolved later</a:t>
            </a:r>
          </a:p>
          <a:p>
            <a:pPr marL="800100" lvl="1" indent="-342900">
              <a:buFont typeface="Arial" panose="020B0604020202020204" pitchFamily="34" charset="0"/>
              <a:buChar char="•"/>
            </a:pPr>
            <a:r>
              <a:rPr lang="en-US" sz="1600" dirty="0">
                <a:solidFill>
                  <a:schemeClr val="tx1"/>
                </a:solidFill>
              </a:rPr>
              <a:t>Ensure </a:t>
            </a:r>
            <a:r>
              <a:rPr lang="en-US" sz="1600" dirty="0" err="1">
                <a:solidFill>
                  <a:schemeClr val="tx1"/>
                </a:solidFill>
              </a:rPr>
              <a:t>RvR</a:t>
            </a:r>
            <a:r>
              <a:rPr lang="en-US" sz="1600" dirty="0">
                <a:solidFill>
                  <a:schemeClr val="tx1"/>
                </a:solidFill>
              </a:rPr>
              <a:t> is captured 			Included</a:t>
            </a:r>
          </a:p>
          <a:p>
            <a:pPr marL="800100" lvl="1" indent="-342900">
              <a:buFont typeface="Arial" panose="020B0604020202020204" pitchFamily="34" charset="0"/>
              <a:buChar char="•"/>
            </a:pPr>
            <a:r>
              <a:rPr lang="en-US" sz="1600" dirty="0">
                <a:solidFill>
                  <a:schemeClr val="tx1"/>
                </a:solidFill>
              </a:rPr>
              <a:t>Request for M-AP being captured		As agreed with commenters, features are not 									included in scope section</a:t>
            </a:r>
          </a:p>
          <a:p>
            <a:pPr marL="800100" lvl="1" indent="-342900">
              <a:buFont typeface="Arial" panose="020B0604020202020204" pitchFamily="34" charset="0"/>
              <a:buChar char="•"/>
            </a:pPr>
            <a:r>
              <a:rPr lang="en-US" sz="1600" dirty="0">
                <a:solidFill>
                  <a:schemeClr val="tx1"/>
                </a:solidFill>
              </a:rPr>
              <a:t>Request for OBSSs scenario			Included as scenario description</a:t>
            </a:r>
          </a:p>
          <a:p>
            <a:pPr marL="800100" lvl="1" indent="-342900">
              <a:buFont typeface="Arial" panose="020B0604020202020204" pitchFamily="34" charset="0"/>
              <a:buChar char="•"/>
            </a:pPr>
            <a:r>
              <a:rPr lang="en-US" sz="1600" dirty="0">
                <a:solidFill>
                  <a:schemeClr val="tx1"/>
                </a:solidFill>
              </a:rPr>
              <a:t>Improve roaming topic				included as scenario description</a:t>
            </a:r>
          </a:p>
          <a:p>
            <a:pPr>
              <a:buFont typeface="Arial" panose="020B0604020202020204" pitchFamily="34" charset="0"/>
              <a:buChar char="•"/>
            </a:pPr>
            <a:endParaRPr lang="en-US" sz="2000" dirty="0"/>
          </a:p>
          <a:p>
            <a:pPr>
              <a:buFont typeface="Arial" panose="020B0604020202020204" pitchFamily="34" charset="0"/>
              <a:buChar char="•"/>
            </a:pPr>
            <a:r>
              <a:rPr lang="en-US" sz="2000" dirty="0"/>
              <a:t>Issue of UHR naming to respect </a:t>
            </a:r>
            <a:r>
              <a:rPr lang="en-US" sz="2000" dirty="0" err="1"/>
              <a:t>Nescom</a:t>
            </a:r>
            <a:r>
              <a:rPr lang="en-US" sz="2000" dirty="0"/>
              <a:t> convention</a:t>
            </a:r>
          </a:p>
          <a:p>
            <a:pPr lvl="1">
              <a:buFont typeface="Arial" panose="020B0604020202020204" pitchFamily="34" charset="0"/>
              <a:buChar char="•"/>
            </a:pPr>
            <a:r>
              <a:rPr lang="en-US" sz="1600" dirty="0"/>
              <a:t>Raised by Lei/Dorothy</a:t>
            </a:r>
          </a:p>
          <a:p>
            <a:pPr lvl="1">
              <a:buFont typeface="Arial" panose="020B0604020202020204" pitchFamily="34" charset="0"/>
              <a:buChar char="•"/>
            </a:pPr>
            <a:r>
              <a:rPr lang="en-US" sz="1600" dirty="0"/>
              <a:t>Orthogonal from discussion in section 5.2</a:t>
            </a:r>
          </a:p>
          <a:p>
            <a:pPr lvl="1">
              <a:buFont typeface="Arial" panose="020B0604020202020204" pitchFamily="34" charset="0"/>
              <a:buChar char="•"/>
            </a:pPr>
            <a:r>
              <a:rPr lang="en-US" sz="1600" dirty="0"/>
              <a:t>Working on a solution for this</a:t>
            </a:r>
          </a:p>
        </p:txBody>
      </p:sp>
      <p:sp>
        <p:nvSpPr>
          <p:cNvPr id="4" name="Slide Number Placeholder 3">
            <a:extLst>
              <a:ext uri="{FF2B5EF4-FFF2-40B4-BE49-F238E27FC236}">
                <a16:creationId xmlns:a16="http://schemas.microsoft.com/office/drawing/2014/main" id="{EDBEE20B-D683-4282-8A80-23E2F4A8B5C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F37B02A-EB53-47B4-B6CF-974D9BA1853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9A83350-6E87-488D-989E-9C82A130D858}"/>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076081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492764" y="1689100"/>
            <a:ext cx="8158471" cy="4483100"/>
          </a:xfrm>
        </p:spPr>
        <p:txBody>
          <a:bodyPr/>
          <a:lstStyle/>
          <a:p>
            <a:pPr marL="0" indent="0"/>
            <a:r>
              <a:rPr lang="en-US" sz="1600" dirty="0">
                <a:solidFill>
                  <a:srgbClr val="FF0000"/>
                </a:solidFill>
              </a:rPr>
              <a:t>Objectives/KPI part (can be finalized in January):</a:t>
            </a:r>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(MAC) that enhance Wireless Local Area Network (WLAN) reliability through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SINR levels (Rate-vs-Range), compared to 802.11be</a:t>
            </a:r>
          </a:p>
          <a:p>
            <a:pPr lvl="1">
              <a:buFont typeface="Arial" panose="020B0604020202020204" pitchFamily="34" charset="0"/>
              <a:buChar char="•"/>
            </a:pPr>
            <a:r>
              <a:rPr lang="en-US" sz="1400" dirty="0">
                <a:solidFill>
                  <a:schemeClr val="tx1"/>
                </a:solidFill>
              </a:rPr>
              <a:t>at least one mode of operation capable of improving tail latency and jitter compared to 802.11be including scenarios of overlapping BSSs and mobility between BSSs</a:t>
            </a:r>
          </a:p>
          <a:p>
            <a:pPr lvl="1">
              <a:buFont typeface="Arial" panose="020B0604020202020204" pitchFamily="34" charset="0"/>
              <a:buChar char="•"/>
            </a:pPr>
            <a:r>
              <a:rPr lang="en-US" sz="1400" dirty="0">
                <a:solidFill>
                  <a:schemeClr val="tx1"/>
                </a:solidFill>
              </a:rPr>
              <a:t>more efficient use of the medium compared to 802.11be</a:t>
            </a:r>
          </a:p>
          <a:p>
            <a:pPr marL="457200" lvl="1" indent="0"/>
            <a:r>
              <a:rPr lang="en-US" sz="1400" dirty="0">
                <a:solidFill>
                  <a:schemeClr val="tx1"/>
                </a:solidFill>
              </a:rPr>
              <a:t>Additionally, the amendment will also provide mechanisms for enhanced power save and improved P2P operation.</a:t>
            </a:r>
          </a:p>
          <a:p>
            <a:pPr marL="457200" lvl="1" indent="0"/>
            <a:r>
              <a:rPr lang="en-US" sz="1400" dirty="0">
                <a:solidFill>
                  <a:schemeClr val="tx1"/>
                </a:solidFill>
              </a:rPr>
              <a:t>Note: quantifying target values TBD</a:t>
            </a:r>
          </a:p>
          <a:p>
            <a:pPr marL="457200" lvl="1" indent="0"/>
            <a:endParaRPr lang="en-US" sz="1400" dirty="0">
              <a:solidFill>
                <a:schemeClr val="tx1"/>
              </a:solidFill>
            </a:endParaRP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9394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492764" y="1524000"/>
            <a:ext cx="8158471" cy="4876800"/>
          </a:xfrm>
        </p:spPr>
        <p:txBody>
          <a:bodyPr/>
          <a:lstStyle/>
          <a:p>
            <a:pPr marL="0" indent="0"/>
            <a:r>
              <a:rPr lang="en-US" sz="1600" dirty="0">
                <a:solidFill>
                  <a:srgbClr val="FF0000"/>
                </a:solidFill>
              </a:rPr>
              <a:t>Band support/</a:t>
            </a:r>
            <a:r>
              <a:rPr lang="en-US" sz="1600" dirty="0" err="1">
                <a:solidFill>
                  <a:srgbClr val="FF0000"/>
                </a:solidFill>
              </a:rPr>
              <a:t>coex</a:t>
            </a:r>
            <a:r>
              <a:rPr lang="en-US" sz="1600" dirty="0">
                <a:solidFill>
                  <a:srgbClr val="FF0000"/>
                </a:solidFill>
              </a:rPr>
              <a:t>… part (simply adjusted based on </a:t>
            </a:r>
            <a:r>
              <a:rPr lang="en-US" sz="1600" dirty="0" err="1">
                <a:solidFill>
                  <a:srgbClr val="FF0000"/>
                </a:solidFill>
              </a:rPr>
              <a:t>mmWave</a:t>
            </a:r>
            <a:r>
              <a:rPr lang="en-US" sz="1600" dirty="0">
                <a:solidFill>
                  <a:srgbClr val="FF0000"/>
                </a:solidFill>
              </a:rPr>
              <a:t> support decision in March):</a:t>
            </a:r>
          </a:p>
          <a:p>
            <a:pPr>
              <a:buFont typeface="Arial" panose="020B0604020202020204" pitchFamily="34" charset="0"/>
              <a:buChar char="•"/>
            </a:pPr>
            <a:r>
              <a:rPr lang="en-US" sz="1600" dirty="0"/>
              <a:t>with carrier frequency operation between 1 and 7.250 GHz </a:t>
            </a:r>
            <a:r>
              <a:rPr lang="en-US" sz="1600" i="1" dirty="0"/>
              <a:t>and between 42.5 and 71 GHz</a:t>
            </a:r>
            <a:r>
              <a:rPr lang="en-US" sz="1600" dirty="0"/>
              <a:t>. This amendment shall ensure backward compatibility with legacy IEEE802.11 devices in the 2.4, 5 and 6 GHz unlicensed bands, and coexistence with legacy IEEE802.11 devices in all unlicensed bands.</a:t>
            </a:r>
          </a:p>
          <a:p>
            <a:pPr lvl="1">
              <a:buFont typeface="Arial" panose="020B0604020202020204" pitchFamily="34" charset="0"/>
              <a:buChar char="•"/>
            </a:pPr>
            <a:r>
              <a:rPr lang="en-US" sz="1200" dirty="0"/>
              <a:t>Italic part to capture </a:t>
            </a:r>
            <a:r>
              <a:rPr lang="en-US" sz="1200" dirty="0" err="1"/>
              <a:t>mmWave</a:t>
            </a:r>
            <a:r>
              <a:rPr lang="en-US" sz="1200" dirty="0"/>
              <a:t> bands</a:t>
            </a: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62641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632C-601A-4A94-BE59-470DF1046593}"/>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6262CB8B-E68E-411E-B495-FF7C42892185}"/>
              </a:ext>
            </a:extLst>
          </p:cNvPr>
          <p:cNvSpPr>
            <a:spLocks noGrp="1"/>
          </p:cNvSpPr>
          <p:nvPr>
            <p:ph idx="1"/>
          </p:nvPr>
        </p:nvSpPr>
        <p:spPr>
          <a:xfrm>
            <a:off x="687387" y="1754187"/>
            <a:ext cx="7770813" cy="4113213"/>
          </a:xfrm>
        </p:spPr>
        <p:txBody>
          <a:bodyPr/>
          <a:lstStyle/>
          <a:p>
            <a:pPr>
              <a:buFont typeface="Arial" panose="020B0604020202020204" pitchFamily="34" charset="0"/>
              <a:buChar char="•"/>
            </a:pPr>
            <a:r>
              <a:rPr lang="en-US" sz="2000" dirty="0"/>
              <a:t>Do you agree to use the following as an initial draft for the description of the objectives/KPI part in section </a:t>
            </a:r>
            <a:r>
              <a:rPr lang="en-GB" sz="2000" b="1" dirty="0">
                <a:effectLst/>
                <a:latin typeface="Times New Roman" panose="02020603050405020304" pitchFamily="18" charset="0"/>
                <a:ea typeface="SimSun" panose="02010600030101010101" pitchFamily="2" charset="-122"/>
              </a:rPr>
              <a:t>5.2.b. Scope of the project</a:t>
            </a:r>
            <a:r>
              <a:rPr lang="en-US" sz="2000" dirty="0"/>
              <a:t> of the UHR PAR (</a:t>
            </a:r>
            <a:r>
              <a:rPr lang="en-US" sz="2000" i="1" dirty="0"/>
              <a:t>band support part will be discussed separately in March</a:t>
            </a:r>
            <a:r>
              <a:rPr lang="en-US" sz="2000" dirty="0"/>
              <a:t>):</a:t>
            </a:r>
          </a:p>
          <a:p>
            <a:pPr marL="0" indent="0"/>
            <a:endParaRPr lang="en-US" sz="1600" dirty="0"/>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(MAC) that enhance Wireless Local Area Network (WLAN) reliability through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SINR levels (Rate-vs-Range), compared to 802.11be</a:t>
            </a:r>
          </a:p>
          <a:p>
            <a:pPr lvl="1">
              <a:buFont typeface="Arial" panose="020B0604020202020204" pitchFamily="34" charset="0"/>
              <a:buChar char="•"/>
            </a:pPr>
            <a:r>
              <a:rPr lang="en-US" sz="1400" dirty="0">
                <a:solidFill>
                  <a:schemeClr val="tx1"/>
                </a:solidFill>
              </a:rPr>
              <a:t>at least one mode of operation capable of improving tail latency and jitter compared to 802.11be including scenarios of overlapping BSSs and mobility between BSSs</a:t>
            </a:r>
          </a:p>
          <a:p>
            <a:pPr lvl="1">
              <a:buFont typeface="Arial" panose="020B0604020202020204" pitchFamily="34" charset="0"/>
              <a:buChar char="•"/>
            </a:pPr>
            <a:r>
              <a:rPr lang="en-US" sz="1400" dirty="0">
                <a:solidFill>
                  <a:schemeClr val="tx1"/>
                </a:solidFill>
              </a:rPr>
              <a:t>more efficient use of the medium compared to 802.11be</a:t>
            </a:r>
          </a:p>
          <a:p>
            <a:pPr marL="457200" lvl="1" indent="0"/>
            <a:r>
              <a:rPr lang="en-US" sz="1400" dirty="0">
                <a:solidFill>
                  <a:schemeClr val="tx1"/>
                </a:solidFill>
              </a:rPr>
              <a:t>Additionally, the amendment will also provide mechanisms for enhanced power save and improved P2P operation.</a:t>
            </a:r>
          </a:p>
          <a:p>
            <a:pPr marL="457200" lvl="1" indent="0"/>
            <a:r>
              <a:rPr lang="en-US" sz="1400" dirty="0">
                <a:solidFill>
                  <a:schemeClr val="tx1"/>
                </a:solidFill>
              </a:rPr>
              <a:t>Note: quantifying target values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9F97BCA-45DD-4287-90E1-78F609E9562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182AEE9-6CD3-4622-8834-6936F111453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AA33A42-9EA7-489B-9B19-AA66FDDE849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8555522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108935</TotalTime>
  <Words>1308</Words>
  <Application>Microsoft Office PowerPoint</Application>
  <PresentationFormat>On-screen Show (4:3)</PresentationFormat>
  <Paragraphs>115</Paragraphs>
  <Slides>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Times New Roman</vt:lpstr>
      <vt:lpstr>Office Theme</vt:lpstr>
      <vt:lpstr>Document</vt:lpstr>
      <vt:lpstr>PAR discussion</vt:lpstr>
      <vt:lpstr>Focus on PAR section 5.2.b. Scope of the project </vt:lpstr>
      <vt:lpstr>Do we list other objectives in addition to throughput and latency objectives?</vt:lpstr>
      <vt:lpstr>Do we quantify the objectives/KPIs?</vt:lpstr>
      <vt:lpstr>Can we make objectives/KPIs independent on band support decision?</vt:lpstr>
      <vt:lpstr>Convergence on KPI/Objectives in section 5.2</vt:lpstr>
      <vt:lpstr>Initial proposal for discussion</vt:lpstr>
      <vt:lpstr>Initial proposal for discussion</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2023-01-19T18:51:35Z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