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2" r:id="rId6"/>
    <p:sldId id="558" r:id="rId7"/>
    <p:sldId id="555" r:id="rId8"/>
    <p:sldId id="557" r:id="rId9"/>
    <p:sldId id="559" r:id="rId10"/>
    <p:sldId id="554" r:id="rId11"/>
    <p:sldId id="268" r:id="rId12"/>
    <p:sldId id="269" r:id="rId13"/>
    <p:sldId id="553" r:id="rId14"/>
    <p:sldId id="55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26ADA-A72E-4D1A-A27C-8FDC5A28D6BF}" v="21" dt="2023-01-17T13:42:02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1E626ADA-A72E-4D1A-A27C-8FDC5A28D6BF}"/>
    <pc:docChg chg="custSel modSld modMainMaster">
      <pc:chgData name="Sigurd Schelstraete" userId="cc1875bc-5b00-4f0e-92c1-b5b7dcde1a21" providerId="ADAL" clId="{1E626ADA-A72E-4D1A-A27C-8FDC5A28D6BF}" dt="2023-01-17T15:32:36.115" v="28" actId="20577"/>
      <pc:docMkLst>
        <pc:docMk/>
      </pc:docMkLst>
      <pc:sldChg chg="modSp mod">
        <pc:chgData name="Sigurd Schelstraete" userId="cc1875bc-5b00-4f0e-92c1-b5b7dcde1a21" providerId="ADAL" clId="{1E626ADA-A72E-4D1A-A27C-8FDC5A28D6BF}" dt="2023-01-17T15:32:36.115" v="28" actId="20577"/>
        <pc:sldMkLst>
          <pc:docMk/>
          <pc:sldMk cId="0" sldId="256"/>
        </pc:sldMkLst>
        <pc:spChg chg="mod">
          <ac:chgData name="Sigurd Schelstraete" userId="cc1875bc-5b00-4f0e-92c1-b5b7dcde1a21" providerId="ADAL" clId="{1E626ADA-A72E-4D1A-A27C-8FDC5A28D6BF}" dt="2023-01-17T15:32:36.115" v="2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igurd Schelstraete" userId="cc1875bc-5b00-4f0e-92c1-b5b7dcde1a21" providerId="ADAL" clId="{1E626ADA-A72E-4D1A-A27C-8FDC5A28D6BF}" dt="2023-01-17T13:42:02.787" v="24"/>
        <pc:sldMkLst>
          <pc:docMk/>
          <pc:sldMk cId="2865794035" sldId="559"/>
        </pc:sldMkLst>
        <pc:picChg chg="del">
          <ac:chgData name="Sigurd Schelstraete" userId="cc1875bc-5b00-4f0e-92c1-b5b7dcde1a21" providerId="ADAL" clId="{1E626ADA-A72E-4D1A-A27C-8FDC5A28D6BF}" dt="2023-01-17T13:40:43.819" v="2" actId="478"/>
          <ac:picMkLst>
            <pc:docMk/>
            <pc:sldMk cId="2865794035" sldId="559"/>
            <ac:picMk id="7" creationId="{AF13C18D-DB59-40F1-810D-3208912599D9}"/>
          </ac:picMkLst>
        </pc:picChg>
        <pc:picChg chg="del">
          <ac:chgData name="Sigurd Schelstraete" userId="cc1875bc-5b00-4f0e-92c1-b5b7dcde1a21" providerId="ADAL" clId="{1E626ADA-A72E-4D1A-A27C-8FDC5A28D6BF}" dt="2023-01-17T13:40:49.719" v="3" actId="478"/>
          <ac:picMkLst>
            <pc:docMk/>
            <pc:sldMk cId="2865794035" sldId="559"/>
            <ac:picMk id="9" creationId="{656A2169-9A6B-4872-847B-7533469B9A06}"/>
          </ac:picMkLst>
        </pc:picChg>
        <pc:picChg chg="add mod">
          <ac:chgData name="Sigurd Schelstraete" userId="cc1875bc-5b00-4f0e-92c1-b5b7dcde1a21" providerId="ADAL" clId="{1E626ADA-A72E-4D1A-A27C-8FDC5A28D6BF}" dt="2023-01-17T13:41:27.679" v="18" actId="1037"/>
          <ac:picMkLst>
            <pc:docMk/>
            <pc:sldMk cId="2865794035" sldId="559"/>
            <ac:picMk id="1026" creationId="{7A7BFF6D-A3E0-4270-A9E6-8042BB8661ED}"/>
          </ac:picMkLst>
        </pc:picChg>
        <pc:picChg chg="add mod">
          <ac:chgData name="Sigurd Schelstraete" userId="cc1875bc-5b00-4f0e-92c1-b5b7dcde1a21" providerId="ADAL" clId="{1E626ADA-A72E-4D1A-A27C-8FDC5A28D6BF}" dt="2023-01-17T13:42:02.787" v="24"/>
          <ac:picMkLst>
            <pc:docMk/>
            <pc:sldMk cId="2865794035" sldId="559"/>
            <ac:picMk id="1027" creationId="{595B9404-7B3D-41C4-8088-1E1EC3CBC778}"/>
          </ac:picMkLst>
        </pc:picChg>
      </pc:sldChg>
      <pc:sldMasterChg chg="modSp mod">
        <pc:chgData name="Sigurd Schelstraete" userId="cc1875bc-5b00-4f0e-92c1-b5b7dcde1a21" providerId="ADAL" clId="{1E626ADA-A72E-4D1A-A27C-8FDC5A28D6BF}" dt="2023-01-17T13:40:33.604" v="1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1E626ADA-A72E-4D1A-A27C-8FDC5A28D6BF}" dt="2023-01-17T13:40:33.60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igurd Schelstraete" userId="cc1875bc-5b00-4f0e-92c1-b5b7dcde1a21" providerId="ADAL" clId="{A4D9EB3C-6ACF-48B8-9ECC-33146B363A93}"/>
    <pc:docChg chg="custSel modSld modMainMaster">
      <pc:chgData name="Sigurd Schelstraete" userId="cc1875bc-5b00-4f0e-92c1-b5b7dcde1a21" providerId="ADAL" clId="{A4D9EB3C-6ACF-48B8-9ECC-33146B363A93}" dt="2023-01-14T22:16:17.233" v="48" actId="20577"/>
      <pc:docMkLst>
        <pc:docMk/>
      </pc:docMkLst>
      <pc:sldChg chg="modSp mod">
        <pc:chgData name="Sigurd Schelstraete" userId="cc1875bc-5b00-4f0e-92c1-b5b7dcde1a21" providerId="ADAL" clId="{A4D9EB3C-6ACF-48B8-9ECC-33146B363A93}" dt="2023-01-14T22:13:13.701" v="35" actId="20577"/>
        <pc:sldMkLst>
          <pc:docMk/>
          <pc:sldMk cId="0" sldId="256"/>
        </pc:sldMkLst>
        <pc:spChg chg="mod">
          <ac:chgData name="Sigurd Schelstraete" userId="cc1875bc-5b00-4f0e-92c1-b5b7dcde1a21" providerId="ADAL" clId="{A4D9EB3C-6ACF-48B8-9ECC-33146B363A93}" dt="2023-01-14T22:13:13.701" v="35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8.832" v="42" actId="313"/>
        <pc:sldMkLst>
          <pc:docMk/>
          <pc:sldMk cId="4006341128" sldId="268"/>
        </pc:sldMkLst>
        <pc:spChg chg="mod">
          <ac:chgData name="Sigurd Schelstraete" userId="cc1875bc-5b00-4f0e-92c1-b5b7dcde1a21" providerId="ADAL" clId="{A4D9EB3C-6ACF-48B8-9ECC-33146B363A93}" dt="2023-01-14T22:13:38.832" v="42" actId="313"/>
          <ac:spMkLst>
            <pc:docMk/>
            <pc:sldMk cId="4006341128" sldId="268"/>
            <ac:spMk id="6" creationId="{42EDE519-7B27-45C6-AD54-A703D184AED3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9.402" v="43" actId="313"/>
        <pc:sldMkLst>
          <pc:docMk/>
          <pc:sldMk cId="17191071" sldId="269"/>
        </pc:sldMkLst>
        <pc:spChg chg="mod">
          <ac:chgData name="Sigurd Schelstraete" userId="cc1875bc-5b00-4f0e-92c1-b5b7dcde1a21" providerId="ADAL" clId="{A4D9EB3C-6ACF-48B8-9ECC-33146B363A93}" dt="2023-01-14T22:13:39.402" v="43" actId="313"/>
          <ac:spMkLst>
            <pc:docMk/>
            <pc:sldMk cId="17191071" sldId="269"/>
            <ac:spMk id="6" creationId="{073591CE-C407-41DC-8DC1-EF26B6AA2B86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4.072" v="36" actId="313"/>
        <pc:sldMkLst>
          <pc:docMk/>
          <pc:sldMk cId="4233302406" sldId="272"/>
        </pc:sldMkLst>
        <pc:spChg chg="mod">
          <ac:chgData name="Sigurd Schelstraete" userId="cc1875bc-5b00-4f0e-92c1-b5b7dcde1a21" providerId="ADAL" clId="{A4D9EB3C-6ACF-48B8-9ECC-33146B363A93}" dt="2023-01-14T22:13:34.072" v="36" actId="313"/>
          <ac:spMkLst>
            <pc:docMk/>
            <pc:sldMk cId="4233302406" sldId="272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8.284" v="41" actId="313"/>
        <pc:sldMkLst>
          <pc:docMk/>
          <pc:sldMk cId="3496896872" sldId="554"/>
        </pc:sldMkLst>
        <pc:spChg chg="mod">
          <ac:chgData name="Sigurd Schelstraete" userId="cc1875bc-5b00-4f0e-92c1-b5b7dcde1a21" providerId="ADAL" clId="{A4D9EB3C-6ACF-48B8-9ECC-33146B363A93}" dt="2023-01-14T22:13:38.284" v="41" actId="313"/>
          <ac:spMkLst>
            <pc:docMk/>
            <pc:sldMk cId="3496896872" sldId="554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5:46.147" v="46" actId="20577"/>
        <pc:sldMkLst>
          <pc:docMk/>
          <pc:sldMk cId="699716668" sldId="555"/>
        </pc:sldMkLst>
        <pc:spChg chg="mod">
          <ac:chgData name="Sigurd Schelstraete" userId="cc1875bc-5b00-4f0e-92c1-b5b7dcde1a21" providerId="ADAL" clId="{A4D9EB3C-6ACF-48B8-9ECC-33146B363A93}" dt="2023-01-14T22:13:36.425" v="38" actId="313"/>
          <ac:spMkLst>
            <pc:docMk/>
            <pc:sldMk cId="699716668" sldId="555"/>
            <ac:spMk id="6" creationId="{0BBA57DE-3362-400B-98B6-1FF4281AD74F}"/>
          </ac:spMkLst>
        </pc:spChg>
        <pc:spChg chg="mod">
          <ac:chgData name="Sigurd Schelstraete" userId="cc1875bc-5b00-4f0e-92c1-b5b7dcde1a21" providerId="ADAL" clId="{A4D9EB3C-6ACF-48B8-9ECC-33146B363A93}" dt="2023-01-14T22:15:46.147" v="46" actId="20577"/>
          <ac:spMkLst>
            <pc:docMk/>
            <pc:sldMk cId="699716668" sldId="555"/>
            <ac:spMk id="72" creationId="{7A61AD1E-D592-40ED-A00C-5E19E097DABA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40.012" v="44" actId="313"/>
        <pc:sldMkLst>
          <pc:docMk/>
          <pc:sldMk cId="2009188317" sldId="556"/>
        </pc:sldMkLst>
        <pc:spChg chg="mod">
          <ac:chgData name="Sigurd Schelstraete" userId="cc1875bc-5b00-4f0e-92c1-b5b7dcde1a21" providerId="ADAL" clId="{A4D9EB3C-6ACF-48B8-9ECC-33146B363A93}" dt="2023-01-14T22:13:40.012" v="44" actId="313"/>
          <ac:spMkLst>
            <pc:docMk/>
            <pc:sldMk cId="2009188317" sldId="556"/>
            <ac:spMk id="6" creationId="{42EDE519-7B27-45C6-AD54-A703D184AED3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7.181" v="39" actId="313"/>
        <pc:sldMkLst>
          <pc:docMk/>
          <pc:sldMk cId="428043055" sldId="557"/>
        </pc:sldMkLst>
        <pc:spChg chg="mod">
          <ac:chgData name="Sigurd Schelstraete" userId="cc1875bc-5b00-4f0e-92c1-b5b7dcde1a21" providerId="ADAL" clId="{A4D9EB3C-6ACF-48B8-9ECC-33146B363A93}" dt="2023-01-14T22:13:37.181" v="39" actId="313"/>
          <ac:spMkLst>
            <pc:docMk/>
            <pc:sldMk cId="428043055" sldId="557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5.244" v="37" actId="313"/>
        <pc:sldMkLst>
          <pc:docMk/>
          <pc:sldMk cId="824110172" sldId="558"/>
        </pc:sldMkLst>
        <pc:spChg chg="mod">
          <ac:chgData name="Sigurd Schelstraete" userId="cc1875bc-5b00-4f0e-92c1-b5b7dcde1a21" providerId="ADAL" clId="{A4D9EB3C-6ACF-48B8-9ECC-33146B363A93}" dt="2023-01-14T22:13:35.244" v="37" actId="313"/>
          <ac:spMkLst>
            <pc:docMk/>
            <pc:sldMk cId="824110172" sldId="558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6:17.233" v="48" actId="20577"/>
        <pc:sldMkLst>
          <pc:docMk/>
          <pc:sldMk cId="2865794035" sldId="559"/>
        </pc:sldMkLst>
        <pc:spChg chg="mod">
          <ac:chgData name="Sigurd Schelstraete" userId="cc1875bc-5b00-4f0e-92c1-b5b7dcde1a21" providerId="ADAL" clId="{A4D9EB3C-6ACF-48B8-9ECC-33146B363A93}" dt="2023-01-14T22:13:37.729" v="40" actId="313"/>
          <ac:spMkLst>
            <pc:docMk/>
            <pc:sldMk cId="2865794035" sldId="559"/>
            <ac:spMk id="6" creationId="{0BBA57DE-3362-400B-98B6-1FF4281AD74F}"/>
          </ac:spMkLst>
        </pc:spChg>
        <pc:spChg chg="mod">
          <ac:chgData name="Sigurd Schelstraete" userId="cc1875bc-5b00-4f0e-92c1-b5b7dcde1a21" providerId="ADAL" clId="{A4D9EB3C-6ACF-48B8-9ECC-33146B363A93}" dt="2023-01-14T22:16:17.233" v="48" actId="20577"/>
          <ac:spMkLst>
            <pc:docMk/>
            <pc:sldMk cId="2865794035" sldId="559"/>
            <ac:spMk id="72" creationId="{7A61AD1E-D592-40ED-A00C-5E19E097DABA}"/>
          </ac:spMkLst>
        </pc:spChg>
      </pc:sldChg>
      <pc:sldMasterChg chg="modSp mod modSldLayout">
        <pc:chgData name="Sigurd Schelstraete" userId="cc1875bc-5b00-4f0e-92c1-b5b7dcde1a21" providerId="ADAL" clId="{A4D9EB3C-6ACF-48B8-9ECC-33146B363A93}" dt="2023-01-14T22:13:41.190" v="45" actId="313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A4D9EB3C-6ACF-48B8-9ECC-33146B363A93}" dt="2023-01-14T22:12:50.669" v="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igurd Schelstraete" userId="cc1875bc-5b00-4f0e-92c1-b5b7dcde1a21" providerId="ADAL" clId="{A4D9EB3C-6ACF-48B8-9ECC-33146B363A93}" dt="2023-01-14T22:12:58.743" v="26" actId="6549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Sigurd Schelstraete" userId="cc1875bc-5b00-4f0e-92c1-b5b7dcde1a21" providerId="ADAL" clId="{A4D9EB3C-6ACF-48B8-9ECC-33146B363A93}" dt="2023-01-14T22:13:41.190" v="45" actId="313"/>
          <pc:sldLayoutMkLst>
            <pc:docMk/>
            <pc:sldMasterMk cId="0" sldId="2147483648"/>
            <pc:sldLayoutMk cId="0" sldId="2147483650"/>
          </pc:sldLayoutMkLst>
          <pc:spChg chg="mod">
            <ac:chgData name="Sigurd Schelstraete" userId="cc1875bc-5b00-4f0e-92c1-b5b7dcde1a21" providerId="ADAL" clId="{A4D9EB3C-6ACF-48B8-9ECC-33146B363A93}" dt="2023-01-14T22:13:41.190" v="45" actId="31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MU MIMO Improvements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17-Jan-23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445088"/>
              </p:ext>
            </p:extLst>
          </p:nvPr>
        </p:nvGraphicFramePr>
        <p:xfrm>
          <a:off x="504825" y="2627313"/>
          <a:ext cx="8031163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31617" progId="Word.Document.8">
                  <p:embed/>
                </p:oleObj>
              </mc:Choice>
              <mc:Fallback>
                <p:oleObj name="Document" r:id="rId3" imgW="8257028" imgH="2531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627313"/>
                        <a:ext cx="8031163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IEEE 802.11-22/1392r0, “Beamforming Improvement for UHR”, 2022-09-02</a:t>
            </a:r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Sep.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585055" y="6475413"/>
            <a:ext cx="19588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2">
            <a:extLst>
              <a:ext uri="{FF2B5EF4-FFF2-40B4-BE49-F238E27FC236}">
                <a16:creationId xmlns:a16="http://schemas.microsoft.com/office/drawing/2014/main" id="{2DAA077C-989C-45BE-BCCF-B22559642D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1" t="4394" r="5958"/>
          <a:stretch/>
        </p:blipFill>
        <p:spPr bwMode="auto">
          <a:xfrm>
            <a:off x="4270879" y="2619375"/>
            <a:ext cx="4185734" cy="2668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br>
              <a:rPr lang="en-US" dirty="0"/>
            </a:br>
            <a:r>
              <a:rPr lang="en-US" dirty="0"/>
              <a:t>More detailed simulation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 NLOS channel, 320MHz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2x LTF; 1.6µs GI, grouping 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4STAs, 1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STAs: 2 TX antennas, 1SS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AP: 4 RX antennas</a:t>
            </a:r>
          </a:p>
          <a:p>
            <a:pPr marL="0" indent="0"/>
            <a:r>
              <a:rPr lang="en-US" sz="2000" dirty="0"/>
              <a:t>Uplink impairments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Receive time offset between STAs max. 0.8µs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Frequency offset max. 0.14ppm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10ms sounding-to-</a:t>
            </a:r>
            <a:r>
              <a:rPr lang="en-US" sz="2000" b="0" dirty="0" err="1"/>
              <a:t>rx</a:t>
            </a:r>
            <a:r>
              <a:rPr lang="en-US" sz="2000" b="0" dirty="0"/>
              <a:t> delay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70FE64-FE3D-4070-83DD-9DB9256ECC16}"/>
              </a:ext>
            </a:extLst>
          </p:cNvPr>
          <p:cNvSpPr/>
          <p:nvPr/>
        </p:nvSpPr>
        <p:spPr bwMode="auto">
          <a:xfrm rot="10800000">
            <a:off x="5982050" y="3688937"/>
            <a:ext cx="304800" cy="225105"/>
          </a:xfrm>
          <a:prstGeom prst="rightArrow">
            <a:avLst/>
          </a:prstGeom>
          <a:solidFill>
            <a:srgbClr val="FFFF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6F3B4-E15D-4E1D-9198-37863EBBC442}"/>
              </a:ext>
            </a:extLst>
          </p:cNvPr>
          <p:cNvSpPr txBox="1"/>
          <p:nvPr/>
        </p:nvSpPr>
        <p:spPr>
          <a:xfrm>
            <a:off x="5143851" y="3350383"/>
            <a:ext cx="1142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8dB gain</a:t>
            </a:r>
          </a:p>
        </p:txBody>
      </p:sp>
    </p:spTree>
    <p:extLst>
      <p:ext uri="{BB962C8B-B14F-4D97-AF65-F5344CB8AC3E}">
        <p14:creationId xmlns:p14="http://schemas.microsoft.com/office/powerpoint/2010/main" val="200918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focus topics of UHR include improved reliability and increased throughput at different SNR levels</a:t>
            </a:r>
          </a:p>
          <a:p>
            <a:r>
              <a:rPr lang="en-US" dirty="0"/>
              <a:t>Uplink Multiuser MIMO can help to increase reliability and throughput</a:t>
            </a:r>
          </a:p>
          <a:p>
            <a:r>
              <a:rPr lang="en-US" dirty="0"/>
              <a:t>Uplink Multiuser MIMO throughput can be increased </a:t>
            </a:r>
          </a:p>
          <a:p>
            <a:pPr lvl="1">
              <a:buFontTx/>
              <a:buChar char="-"/>
            </a:pPr>
            <a:r>
              <a:rPr lang="en-US" dirty="0"/>
              <a:t>By transmitter precoding at the STA</a:t>
            </a:r>
          </a:p>
          <a:p>
            <a:pPr lvl="1">
              <a:buFontTx/>
              <a:buChar char="-"/>
            </a:pPr>
            <a:r>
              <a:rPr lang="en-US" dirty="0"/>
              <a:t>Coordination of the uplink precoding by the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3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in Uplink MU 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28505"/>
            <a:ext cx="7696346" cy="3991290"/>
          </a:xfrm>
        </p:spPr>
        <p:txBody>
          <a:bodyPr/>
          <a:lstStyle/>
          <a:p>
            <a:r>
              <a:rPr lang="en-US" sz="2000" dirty="0"/>
              <a:t>Many stations have more than one Antenna, which could be used to improve Uplink MU MIMO</a:t>
            </a:r>
          </a:p>
          <a:p>
            <a:r>
              <a:rPr lang="en-US" sz="2000" dirty="0"/>
              <a:t>The (non-AP) station can apply precoding to benefit from multiple antennas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50160" y="649446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F5892F44-8F38-4F43-B5E7-13811EE6BDAD}"/>
              </a:ext>
            </a:extLst>
          </p:cNvPr>
          <p:cNvSpPr/>
          <p:nvPr/>
        </p:nvSpPr>
        <p:spPr bwMode="auto">
          <a:xfrm>
            <a:off x="2694339" y="3053520"/>
            <a:ext cx="3092061" cy="3001122"/>
          </a:xfrm>
          <a:prstGeom prst="pie">
            <a:avLst>
              <a:gd name="adj1" fmla="val 21347912"/>
              <a:gd name="adj2" fmla="val 18658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Partial Circle 72">
            <a:extLst>
              <a:ext uri="{FF2B5EF4-FFF2-40B4-BE49-F238E27FC236}">
                <a16:creationId xmlns:a16="http://schemas.microsoft.com/office/drawing/2014/main" id="{0514FE41-4671-47AC-BC17-C9E177DE2750}"/>
              </a:ext>
            </a:extLst>
          </p:cNvPr>
          <p:cNvSpPr/>
          <p:nvPr/>
        </p:nvSpPr>
        <p:spPr bwMode="auto">
          <a:xfrm>
            <a:off x="2743200" y="4191000"/>
            <a:ext cx="3051541" cy="2868087"/>
          </a:xfrm>
          <a:prstGeom prst="pie">
            <a:avLst>
              <a:gd name="adj1" fmla="val 19202802"/>
              <a:gd name="adj2" fmla="val 215604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F0F0A61-EEA9-45EC-81F4-9A90547F21C3}"/>
              </a:ext>
            </a:extLst>
          </p:cNvPr>
          <p:cNvGrpSpPr/>
          <p:nvPr/>
        </p:nvGrpSpPr>
        <p:grpSpPr>
          <a:xfrm>
            <a:off x="2634955" y="4172343"/>
            <a:ext cx="4587671" cy="2156980"/>
            <a:chOff x="2743200" y="3709624"/>
            <a:chExt cx="4587671" cy="2156980"/>
          </a:xfrm>
        </p:grpSpPr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30FFD4E0-7AC7-4E83-BC4B-0F129D64A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49" y="5113101"/>
              <a:ext cx="127305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4CEDD0E-D339-430B-80CD-617952F487D3}"/>
                </a:ext>
              </a:extLst>
            </p:cNvPr>
            <p:cNvGrpSpPr/>
            <p:nvPr/>
          </p:nvGrpSpPr>
          <p:grpSpPr>
            <a:xfrm>
              <a:off x="2931488" y="3909840"/>
              <a:ext cx="1614165" cy="1956764"/>
              <a:chOff x="-200213" y="-516167"/>
              <a:chExt cx="1440078" cy="1496332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4E21E05-6E56-47BC-B83C-6CB70326F4D7}"/>
                  </a:ext>
                </a:extLst>
              </p:cNvPr>
              <p:cNvSpPr/>
              <p:nvPr/>
            </p:nvSpPr>
            <p:spPr>
              <a:xfrm>
                <a:off x="-200213" y="651555"/>
                <a:ext cx="734906" cy="3286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400" kern="1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 N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6164C9FA-B442-4B9D-BB30-DE6C267A2D04}"/>
                  </a:ext>
                </a:extLst>
              </p:cNvPr>
              <p:cNvGrpSpPr/>
              <p:nvPr/>
            </p:nvGrpSpPr>
            <p:grpSpPr>
              <a:xfrm>
                <a:off x="547482" y="-516167"/>
                <a:ext cx="317715" cy="302219"/>
                <a:chOff x="547482" y="-516167"/>
                <a:chExt cx="317715" cy="302219"/>
              </a:xfrm>
            </p:grpSpPr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A6A7508F-09F6-4A4A-8560-A04E4F8F81A8}"/>
                    </a:ext>
                  </a:extLst>
                </p:cNvPr>
                <p:cNvCxnSpPr/>
                <p:nvPr/>
              </p:nvCxnSpPr>
              <p:spPr>
                <a:xfrm>
                  <a:off x="547482" y="-213948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177E7472-9440-47CF-92C8-A8B1914168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5455" y="-42317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4B639639-E6C8-4DEE-ACF8-2F1BAB9FE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5455" y="-516164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6D023ABF-B028-48ED-9D97-1F96B4B545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5714" y="-51616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21241E6-257A-4958-A5D0-124644A83F81}"/>
                  </a:ext>
                </a:extLst>
              </p:cNvPr>
              <p:cNvGrpSpPr/>
              <p:nvPr/>
            </p:nvGrpSpPr>
            <p:grpSpPr>
              <a:xfrm>
                <a:off x="534692" y="-345560"/>
                <a:ext cx="437828" cy="302217"/>
                <a:chOff x="534692" y="-345560"/>
                <a:chExt cx="437828" cy="302217"/>
              </a:xfrm>
            </p:grpSpPr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81FDD293-DF25-4D0C-B4DD-E65EC91D73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-43344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4FD999E4-5265-480B-BA45-9F1283651B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2778" y="-252570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C236610A-64A4-4548-836A-CF8CD3C2D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2778" y="-345559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04E4D128-0EA2-40A9-B363-6098F68E5D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33037" y="-345560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80B95F59-8F8B-4AB2-A749-6E4CAD4B4875}"/>
                  </a:ext>
                </a:extLst>
              </p:cNvPr>
              <p:cNvGrpSpPr/>
              <p:nvPr/>
            </p:nvGrpSpPr>
            <p:grpSpPr>
              <a:xfrm>
                <a:off x="534692" y="441605"/>
                <a:ext cx="561813" cy="302218"/>
                <a:chOff x="534692" y="441605"/>
                <a:chExt cx="561813" cy="302218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02E352EC-2A93-4631-8E85-39F7BE392F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743823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BC7BA31E-6B28-429E-B051-08F4CE8501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26763" y="53459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4886FE82-49BE-4310-9D8F-E74A69B948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26763" y="44160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7C92033F-0FB8-466F-A8E5-7DF4D8B5D8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57022" y="44160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5E7A2981-C87E-4F6D-A167-9F9CB62C4FB0}"/>
                  </a:ext>
                </a:extLst>
              </p:cNvPr>
              <p:cNvGrpSpPr/>
              <p:nvPr/>
            </p:nvGrpSpPr>
            <p:grpSpPr>
              <a:xfrm>
                <a:off x="534692" y="592716"/>
                <a:ext cx="705173" cy="302218"/>
                <a:chOff x="534692" y="592716"/>
                <a:chExt cx="705173" cy="302218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9B8447CC-63D5-49B2-82B1-15FB0BB255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894934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86F3D73D-676B-4AE5-B27F-CA8C7EFC67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70123" y="68570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6F87E8FB-BD46-4F70-B8D5-0E0FB58843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70123" y="592717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D33C1C9C-058E-4D9E-9E9E-D04323451E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00382" y="59271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105AD38-AFAE-4F65-B662-594096E48A03}"/>
                </a:ext>
              </a:extLst>
            </p:cNvPr>
            <p:cNvGrpSpPr/>
            <p:nvPr/>
          </p:nvGrpSpPr>
          <p:grpSpPr>
            <a:xfrm flipH="1">
              <a:off x="5954497" y="4198355"/>
              <a:ext cx="1376374" cy="1047552"/>
              <a:chOff x="1937361" y="-313359"/>
              <a:chExt cx="1247425" cy="801060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4B486C3-76F8-4A4A-9E57-99E755D41020}"/>
                  </a:ext>
                </a:extLst>
              </p:cNvPr>
              <p:cNvSpPr/>
              <p:nvPr/>
            </p:nvSpPr>
            <p:spPr>
              <a:xfrm>
                <a:off x="1937361" y="-93480"/>
                <a:ext cx="534692" cy="58118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Verdana" panose="020B060403050404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839F1C29-FB00-4218-87D6-4FA9C37C7128}"/>
                  </a:ext>
                </a:extLst>
              </p:cNvPr>
              <p:cNvGrpSpPr/>
              <p:nvPr/>
            </p:nvGrpSpPr>
            <p:grpSpPr>
              <a:xfrm>
                <a:off x="2479613" y="-313359"/>
                <a:ext cx="317715" cy="302218"/>
                <a:chOff x="2479613" y="-313359"/>
                <a:chExt cx="317715" cy="302218"/>
              </a:xfrm>
            </p:grpSpPr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B6CEF5FE-4E5D-48F1-A390-55EAB5B3C735}"/>
                    </a:ext>
                  </a:extLst>
                </p:cNvPr>
                <p:cNvCxnSpPr/>
                <p:nvPr/>
              </p:nvCxnSpPr>
              <p:spPr>
                <a:xfrm>
                  <a:off x="2479613" y="-11141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0FBEBC4E-278F-43C4-91B4-D63AAF462C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27586" y="-220369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7FA10970-CF74-4877-8ADF-C7AA60B4CF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7586" y="-313358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A6F412C7-02CF-4190-9590-690D9C905B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657845" y="-313359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CD0403C4-3DB1-49C7-8AD8-0ACB04F4794C}"/>
                  </a:ext>
                </a:extLst>
              </p:cNvPr>
              <p:cNvGrpSpPr/>
              <p:nvPr/>
            </p:nvGrpSpPr>
            <p:grpSpPr>
              <a:xfrm>
                <a:off x="2479612" y="-193247"/>
                <a:ext cx="437828" cy="302218"/>
                <a:chOff x="2479612" y="-193247"/>
                <a:chExt cx="437828" cy="302218"/>
              </a:xfrm>
            </p:grpSpPr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87AA583B-1341-42F5-B5A3-57FC7BC45A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2" y="108970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305F0C5B-A899-4665-996B-339DA48F36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47698" y="-10025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6B5E02A7-396A-4A94-ACC0-C51ECEBC7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47698" y="-19324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A533FB76-FD75-44BF-833D-BF361C28B5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7957" y="-19324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A3A80AB7-B559-4017-8BC2-A56C417D50B2}"/>
                  </a:ext>
                </a:extLst>
              </p:cNvPr>
              <p:cNvGrpSpPr/>
              <p:nvPr/>
            </p:nvGrpSpPr>
            <p:grpSpPr>
              <a:xfrm>
                <a:off x="2479613" y="-57636"/>
                <a:ext cx="561813" cy="302218"/>
                <a:chOff x="2479613" y="-57636"/>
                <a:chExt cx="561813" cy="302218"/>
              </a:xfrm>
            </p:grpSpPr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0EE5E5C9-6E8D-4B0A-8DF8-8402D2FB98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244582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E70BA373-FAA2-41CD-98E8-887043C65B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971684" y="35355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03B3A394-4178-4561-90F7-D9D4AF5214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71684" y="-57635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1BD03BC4-B399-4392-909F-C8D1BDF89F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901943" y="-5763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6478D21D-77FB-4251-94C6-F05A8F8F3288}"/>
                  </a:ext>
                </a:extLst>
              </p:cNvPr>
              <p:cNvGrpSpPr/>
              <p:nvPr/>
            </p:nvGrpSpPr>
            <p:grpSpPr>
              <a:xfrm>
                <a:off x="2479613" y="93475"/>
                <a:ext cx="705173" cy="302218"/>
                <a:chOff x="2479613" y="93475"/>
                <a:chExt cx="705173" cy="302218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D495DAC-C11F-4B21-AEAA-6FE44DDB1C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395693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B3E901F9-7CBB-4BA0-ABD9-9D9A8CD781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15044" y="18646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D02A1FED-A3C9-4C15-AC72-370B1D10F3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115044" y="9347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123C2120-C29F-41F4-8C38-D92DDCE498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045303" y="9347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32DDEA94-BD17-4941-AFF3-E910091E0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487" y="4192654"/>
              <a:ext cx="831248" cy="44825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8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 1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9DF80B42-2FF1-4207-AABF-1281E0136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6430" y="3831167"/>
              <a:ext cx="948435" cy="4482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Equalizer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E2583982-CEA5-43CB-99EA-A18FC16C3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09624"/>
              <a:ext cx="1266136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1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">
              <a:extLst>
                <a:ext uri="{FF2B5EF4-FFF2-40B4-BE49-F238E27FC236}">
                  <a16:creationId xmlns:a16="http://schemas.microsoft.com/office/drawing/2014/main" id="{B37CA8C7-38AF-48D2-B346-991D25AD17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20763">
              <a:off x="3170397" y="4848635"/>
              <a:ext cx="378273" cy="43369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411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in Uplink MU MIMO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In [1], uplink beamforming is proposed for UHR, based on implicit beamforming and a downstream NDP</a:t>
            </a:r>
          </a:p>
          <a:p>
            <a:r>
              <a:rPr lang="en-US" sz="2000" kern="0" dirty="0"/>
              <a:t>The proposal in [1] has various drawbacks</a:t>
            </a:r>
          </a:p>
          <a:p>
            <a:pPr lvl="1">
              <a:buFontTx/>
              <a:buChar char="-"/>
            </a:pPr>
            <a:r>
              <a:rPr lang="en-US" sz="1800" kern="0" dirty="0"/>
              <a:t>In the proposal of [1], the STAs need extra time to prepare beamforming</a:t>
            </a:r>
          </a:p>
          <a:p>
            <a:pPr lvl="1">
              <a:buFontTx/>
              <a:buChar char="-"/>
            </a:pPr>
            <a:r>
              <a:rPr lang="en-US" sz="1800" kern="0" dirty="0"/>
              <a:t>Implicit beamforming is not accurate, as UL and DL channels are different</a:t>
            </a:r>
          </a:p>
          <a:p>
            <a:pPr lvl="1">
              <a:buFontTx/>
              <a:buChar char="-"/>
            </a:pPr>
            <a:r>
              <a:rPr lang="en-US" sz="1800" kern="0" dirty="0"/>
              <a:t>The STAs don’t have knowledge of other STA’s channels and can’t optimize the overall throughput</a:t>
            </a:r>
          </a:p>
          <a:p>
            <a:pPr lvl="1">
              <a:buFontTx/>
              <a:buChar char="-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60" name="Slide Number Placeholder 3">
            <a:extLst>
              <a:ext uri="{FF2B5EF4-FFF2-40B4-BE49-F238E27FC236}">
                <a16:creationId xmlns:a16="http://schemas.microsoft.com/office/drawing/2014/main" id="{B56F5ADA-04C6-46B5-835C-24BB688A963F}"/>
              </a:ext>
            </a:extLst>
          </p:cNvPr>
          <p:cNvSpPr txBox="1">
            <a:spLocks/>
          </p:cNvSpPr>
          <p:nvPr/>
        </p:nvSpPr>
        <p:spPr bwMode="auto">
          <a:xfrm>
            <a:off x="4350160" y="649446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1" name="Footer Placeholder 4">
            <a:extLst>
              <a:ext uri="{FF2B5EF4-FFF2-40B4-BE49-F238E27FC236}">
                <a16:creationId xmlns:a16="http://schemas.microsoft.com/office/drawing/2014/main" id="{3132F5A0-26D1-4900-AE08-5C2F018DFEAB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2" name="Partial Circle 61">
            <a:extLst>
              <a:ext uri="{FF2B5EF4-FFF2-40B4-BE49-F238E27FC236}">
                <a16:creationId xmlns:a16="http://schemas.microsoft.com/office/drawing/2014/main" id="{3254B50D-7F22-4D09-A57A-2CD2D885979B}"/>
              </a:ext>
            </a:extLst>
          </p:cNvPr>
          <p:cNvSpPr/>
          <p:nvPr/>
        </p:nvSpPr>
        <p:spPr bwMode="auto">
          <a:xfrm>
            <a:off x="2694339" y="3053520"/>
            <a:ext cx="3092061" cy="3001122"/>
          </a:xfrm>
          <a:prstGeom prst="pie">
            <a:avLst>
              <a:gd name="adj1" fmla="val 21347912"/>
              <a:gd name="adj2" fmla="val 18658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Partial Circle 62">
            <a:extLst>
              <a:ext uri="{FF2B5EF4-FFF2-40B4-BE49-F238E27FC236}">
                <a16:creationId xmlns:a16="http://schemas.microsoft.com/office/drawing/2014/main" id="{20478662-9364-493B-AED5-9B05CFA1D2F9}"/>
              </a:ext>
            </a:extLst>
          </p:cNvPr>
          <p:cNvSpPr/>
          <p:nvPr/>
        </p:nvSpPr>
        <p:spPr bwMode="auto">
          <a:xfrm>
            <a:off x="2743200" y="4191000"/>
            <a:ext cx="3051541" cy="2868087"/>
          </a:xfrm>
          <a:prstGeom prst="pie">
            <a:avLst>
              <a:gd name="adj1" fmla="val 19202802"/>
              <a:gd name="adj2" fmla="val 215604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DA04E6B-DBBB-44AB-B2EE-181AA24531D4}"/>
              </a:ext>
            </a:extLst>
          </p:cNvPr>
          <p:cNvGrpSpPr/>
          <p:nvPr/>
        </p:nvGrpSpPr>
        <p:grpSpPr>
          <a:xfrm>
            <a:off x="2634955" y="4172343"/>
            <a:ext cx="4587671" cy="2156980"/>
            <a:chOff x="2743200" y="3709624"/>
            <a:chExt cx="4587671" cy="2156980"/>
          </a:xfrm>
        </p:grpSpPr>
        <p:sp>
          <p:nvSpPr>
            <p:cNvPr id="65" name="Rectangle 1">
              <a:extLst>
                <a:ext uri="{FF2B5EF4-FFF2-40B4-BE49-F238E27FC236}">
                  <a16:creationId xmlns:a16="http://schemas.microsoft.com/office/drawing/2014/main" id="{2D78099B-64E8-474D-9AB7-650E8B7A0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49" y="5113101"/>
              <a:ext cx="127305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D48A6E9B-47FB-4F4D-B31A-F3C919A84DE2}"/>
                </a:ext>
              </a:extLst>
            </p:cNvPr>
            <p:cNvGrpSpPr/>
            <p:nvPr/>
          </p:nvGrpSpPr>
          <p:grpSpPr>
            <a:xfrm>
              <a:off x="2931488" y="3909840"/>
              <a:ext cx="1614165" cy="1956764"/>
              <a:chOff x="-200213" y="-516167"/>
              <a:chExt cx="1440078" cy="1496332"/>
            </a:xfrm>
          </p:grpSpPr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65E24E6E-7AB3-44C2-BBD1-344C63126392}"/>
                  </a:ext>
                </a:extLst>
              </p:cNvPr>
              <p:cNvSpPr/>
              <p:nvPr/>
            </p:nvSpPr>
            <p:spPr>
              <a:xfrm>
                <a:off x="-200213" y="651555"/>
                <a:ext cx="734906" cy="3286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400" kern="1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 N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7520FB30-D9C6-451E-A82F-47F30CCE5F1F}"/>
                  </a:ext>
                </a:extLst>
              </p:cNvPr>
              <p:cNvGrpSpPr/>
              <p:nvPr/>
            </p:nvGrpSpPr>
            <p:grpSpPr>
              <a:xfrm>
                <a:off x="547482" y="-516167"/>
                <a:ext cx="317715" cy="302219"/>
                <a:chOff x="547482" y="-516167"/>
                <a:chExt cx="317715" cy="302219"/>
              </a:xfrm>
            </p:grpSpPr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7196EFD3-F201-40A0-B565-E13540B539A9}"/>
                    </a:ext>
                  </a:extLst>
                </p:cNvPr>
                <p:cNvCxnSpPr/>
                <p:nvPr/>
              </p:nvCxnSpPr>
              <p:spPr>
                <a:xfrm>
                  <a:off x="547482" y="-213948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21D53E03-6DB3-4692-A486-F5886DBC73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5455" y="-42317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F5EA43C0-F980-40A8-B5C5-FD264CE257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5455" y="-516164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F392C4F7-5DEE-4D31-B582-B9052042CD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5714" y="-51616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4E5AC3C6-3531-45D4-AADD-08B479CF6F76}"/>
                  </a:ext>
                </a:extLst>
              </p:cNvPr>
              <p:cNvGrpSpPr/>
              <p:nvPr/>
            </p:nvGrpSpPr>
            <p:grpSpPr>
              <a:xfrm>
                <a:off x="534692" y="-345560"/>
                <a:ext cx="437828" cy="302217"/>
                <a:chOff x="534692" y="-345560"/>
                <a:chExt cx="437828" cy="302217"/>
              </a:xfrm>
            </p:grpSpPr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id="{2A415544-87B5-4FB3-9D7B-0F5EE2CF73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-43344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A86DE061-B4A4-47CB-A7D8-EAC33F1636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2778" y="-252570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DB4B00C9-21B1-404F-B766-B55FF86FD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2778" y="-345559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6BAB6F51-571E-426F-96DD-456F57DCC2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33037" y="-345560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67BF9A85-60AF-49FC-BF43-C847E8350D4A}"/>
                  </a:ext>
                </a:extLst>
              </p:cNvPr>
              <p:cNvGrpSpPr/>
              <p:nvPr/>
            </p:nvGrpSpPr>
            <p:grpSpPr>
              <a:xfrm>
                <a:off x="534692" y="441605"/>
                <a:ext cx="561813" cy="302218"/>
                <a:chOff x="534692" y="441605"/>
                <a:chExt cx="561813" cy="302218"/>
              </a:xfrm>
            </p:grpSpPr>
            <p:cxnSp>
              <p:nvCxnSpPr>
                <p:cNvPr id="157" name="Straight Connector 156">
                  <a:extLst>
                    <a:ext uri="{FF2B5EF4-FFF2-40B4-BE49-F238E27FC236}">
                      <a16:creationId xmlns:a16="http://schemas.microsoft.com/office/drawing/2014/main" id="{D469F8D2-5ED3-4655-8A63-E47C74CB15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743823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id="{5ABCF46A-E1A3-4E38-B0D9-51568D6A29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26763" y="53459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4B486DF9-980D-4330-AFB1-52F9BDB3E3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26763" y="44160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03B93335-A2E8-4281-AD6D-0886295502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57022" y="44160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029CC394-DEBE-4155-8637-A08F981C0231}"/>
                  </a:ext>
                </a:extLst>
              </p:cNvPr>
              <p:cNvGrpSpPr/>
              <p:nvPr/>
            </p:nvGrpSpPr>
            <p:grpSpPr>
              <a:xfrm>
                <a:off x="534692" y="592716"/>
                <a:ext cx="705173" cy="302218"/>
                <a:chOff x="534692" y="592716"/>
                <a:chExt cx="705173" cy="302218"/>
              </a:xfrm>
            </p:grpSpPr>
            <p:cxnSp>
              <p:nvCxnSpPr>
                <p:cNvPr id="153" name="Straight Connector 152">
                  <a:extLst>
                    <a:ext uri="{FF2B5EF4-FFF2-40B4-BE49-F238E27FC236}">
                      <a16:creationId xmlns:a16="http://schemas.microsoft.com/office/drawing/2014/main" id="{DD367634-FDDA-4F07-9EBA-7144407898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894934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id="{9CDE1076-1980-4765-AB02-5CE0C63FBC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70123" y="68570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>
                  <a:extLst>
                    <a:ext uri="{FF2B5EF4-FFF2-40B4-BE49-F238E27FC236}">
                      <a16:creationId xmlns:a16="http://schemas.microsoft.com/office/drawing/2014/main" id="{E8360032-7AE5-4FF2-9DBA-24150E5271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70123" y="592717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>
                  <a:extLst>
                    <a:ext uri="{FF2B5EF4-FFF2-40B4-BE49-F238E27FC236}">
                      <a16:creationId xmlns:a16="http://schemas.microsoft.com/office/drawing/2014/main" id="{86621C47-BE1F-400D-A150-15E6DE00BC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00382" y="59271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C8649E49-E07F-415C-BCFE-C743A4316954}"/>
                </a:ext>
              </a:extLst>
            </p:cNvPr>
            <p:cNvGrpSpPr/>
            <p:nvPr/>
          </p:nvGrpSpPr>
          <p:grpSpPr>
            <a:xfrm flipH="1">
              <a:off x="5954497" y="4198355"/>
              <a:ext cx="1376374" cy="1047552"/>
              <a:chOff x="1937361" y="-313359"/>
              <a:chExt cx="1247425" cy="801060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4C299046-AAA6-4053-B804-D59AAB724F6D}"/>
                  </a:ext>
                </a:extLst>
              </p:cNvPr>
              <p:cNvSpPr/>
              <p:nvPr/>
            </p:nvSpPr>
            <p:spPr>
              <a:xfrm>
                <a:off x="1937361" y="-93480"/>
                <a:ext cx="534692" cy="58118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Verdana" panose="020B060403050404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B5C685A-6328-40AA-84A6-BC4874E7FF5E}"/>
                  </a:ext>
                </a:extLst>
              </p:cNvPr>
              <p:cNvGrpSpPr/>
              <p:nvPr/>
            </p:nvGrpSpPr>
            <p:grpSpPr>
              <a:xfrm>
                <a:off x="2479613" y="-313359"/>
                <a:ext cx="317715" cy="302218"/>
                <a:chOff x="2479613" y="-313359"/>
                <a:chExt cx="317715" cy="302218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703CC3F0-9692-4251-9D4E-AED1F1B3951C}"/>
                    </a:ext>
                  </a:extLst>
                </p:cNvPr>
                <p:cNvCxnSpPr/>
                <p:nvPr/>
              </p:nvCxnSpPr>
              <p:spPr>
                <a:xfrm>
                  <a:off x="2479613" y="-11141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32483258-58AE-433E-8B75-0F2A110F34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27586" y="-220369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6A89AD6F-411C-4695-BCAE-3C93BB1B35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7586" y="-313358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DDF038F0-2012-4CDB-8B41-DD8442BFFC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657845" y="-313359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90FED7FA-A8F4-4EE3-89F0-531AD1FA98CF}"/>
                  </a:ext>
                </a:extLst>
              </p:cNvPr>
              <p:cNvGrpSpPr/>
              <p:nvPr/>
            </p:nvGrpSpPr>
            <p:grpSpPr>
              <a:xfrm>
                <a:off x="2479612" y="-193247"/>
                <a:ext cx="437828" cy="302218"/>
                <a:chOff x="2479612" y="-193247"/>
                <a:chExt cx="437828" cy="302218"/>
              </a:xfrm>
            </p:grpSpPr>
            <p:cxnSp>
              <p:nvCxnSpPr>
                <p:cNvPr id="140" name="Straight Connector 139">
                  <a:extLst>
                    <a:ext uri="{FF2B5EF4-FFF2-40B4-BE49-F238E27FC236}">
                      <a16:creationId xmlns:a16="http://schemas.microsoft.com/office/drawing/2014/main" id="{F77984E3-7DBA-4DD8-9A2C-AFCBBBCEFA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2" y="108970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D300A28E-203F-496F-8973-8663462CB6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47698" y="-10025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2C56D291-5E88-4E2C-9CA1-31210B37C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47698" y="-19324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599CE397-A976-41EB-BC52-696B27709B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7957" y="-19324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1ACE7780-07B1-4A7B-9954-B8D9AF9C8E39}"/>
                  </a:ext>
                </a:extLst>
              </p:cNvPr>
              <p:cNvGrpSpPr/>
              <p:nvPr/>
            </p:nvGrpSpPr>
            <p:grpSpPr>
              <a:xfrm>
                <a:off x="2479613" y="-57636"/>
                <a:ext cx="561813" cy="302218"/>
                <a:chOff x="2479613" y="-57636"/>
                <a:chExt cx="561813" cy="302218"/>
              </a:xfrm>
            </p:grpSpPr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5F811B24-C3CB-4209-8215-7870A6D732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244582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C715A8A1-011B-4390-95CA-59DBCC1D9C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971684" y="35355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>
                  <a:extLst>
                    <a:ext uri="{FF2B5EF4-FFF2-40B4-BE49-F238E27FC236}">
                      <a16:creationId xmlns:a16="http://schemas.microsoft.com/office/drawing/2014/main" id="{1D3AB9FD-1E39-40CF-A3E8-4EB0CF1359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71684" y="-57635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>
                  <a:extLst>
                    <a:ext uri="{FF2B5EF4-FFF2-40B4-BE49-F238E27FC236}">
                      <a16:creationId xmlns:a16="http://schemas.microsoft.com/office/drawing/2014/main" id="{D7A9A3A4-C022-4BF0-BD6C-3EDA131F85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901943" y="-5763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F31A6BF2-ED54-4BBA-B7EC-B938788EDF85}"/>
                  </a:ext>
                </a:extLst>
              </p:cNvPr>
              <p:cNvGrpSpPr/>
              <p:nvPr/>
            </p:nvGrpSpPr>
            <p:grpSpPr>
              <a:xfrm>
                <a:off x="2479613" y="93475"/>
                <a:ext cx="705173" cy="302218"/>
                <a:chOff x="2479613" y="93475"/>
                <a:chExt cx="705173" cy="302218"/>
              </a:xfrm>
            </p:grpSpPr>
            <p:cxnSp>
              <p:nvCxnSpPr>
                <p:cNvPr id="132" name="Straight Connector 131">
                  <a:extLst>
                    <a:ext uri="{FF2B5EF4-FFF2-40B4-BE49-F238E27FC236}">
                      <a16:creationId xmlns:a16="http://schemas.microsoft.com/office/drawing/2014/main" id="{4643B23D-EB9A-4424-ACA3-56A46CD0CD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395693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A1AC88B6-1979-4657-9799-FD6E26E3C7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15044" y="18646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>
                  <a:extLst>
                    <a:ext uri="{FF2B5EF4-FFF2-40B4-BE49-F238E27FC236}">
                      <a16:creationId xmlns:a16="http://schemas.microsoft.com/office/drawing/2014/main" id="{B37634B8-59F2-4386-A936-6197DF32A7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115044" y="9347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F8B43621-8D3D-41CE-8622-43DEAE65CE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045303" y="9347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Rectangle 1">
              <a:extLst>
                <a:ext uri="{FF2B5EF4-FFF2-40B4-BE49-F238E27FC236}">
                  <a16:creationId xmlns:a16="http://schemas.microsoft.com/office/drawing/2014/main" id="{29BB7710-630C-4122-826E-95EE9D57F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487" y="4192654"/>
              <a:ext cx="831248" cy="44825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8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 1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">
              <a:extLst>
                <a:ext uri="{FF2B5EF4-FFF2-40B4-BE49-F238E27FC236}">
                  <a16:creationId xmlns:a16="http://schemas.microsoft.com/office/drawing/2014/main" id="{72C63D69-EDAD-46CE-9337-52214DF98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6430" y="3831167"/>
              <a:ext cx="948435" cy="4482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Equalizer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">
              <a:extLst>
                <a:ext uri="{FF2B5EF4-FFF2-40B4-BE49-F238E27FC236}">
                  <a16:creationId xmlns:a16="http://schemas.microsoft.com/office/drawing/2014/main" id="{62807A3E-D386-4E0A-9D45-0B183A1E3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09624"/>
              <a:ext cx="1266136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1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">
              <a:extLst>
                <a:ext uri="{FF2B5EF4-FFF2-40B4-BE49-F238E27FC236}">
                  <a16:creationId xmlns:a16="http://schemas.microsoft.com/office/drawing/2014/main" id="{54ED5598-E914-4F9B-9748-13FE3ED69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20763">
              <a:off x="3170397" y="4848635"/>
              <a:ext cx="378273" cy="43369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…</a:t>
              </a: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2DC1F938-797C-442B-A9E1-C38889E04D68}"/>
                </a:ext>
              </a:extLst>
            </p:cNvPr>
            <p:cNvSpPr/>
            <p:nvPr/>
          </p:nvSpPr>
          <p:spPr bwMode="auto">
            <a:xfrm>
              <a:off x="5108864" y="3979718"/>
              <a:ext cx="789709" cy="987137"/>
            </a:xfrm>
            <a:custGeom>
              <a:avLst/>
              <a:gdLst>
                <a:gd name="connsiteX0" fmla="*/ 0 w 789709"/>
                <a:gd name="connsiteY0" fmla="*/ 568037 h 987137"/>
                <a:gd name="connsiteX1" fmla="*/ 647700 w 789709"/>
                <a:gd name="connsiteY1" fmla="*/ 10391 h 987137"/>
                <a:gd name="connsiteX2" fmla="*/ 789709 w 789709"/>
                <a:gd name="connsiteY2" fmla="*/ 0 h 987137"/>
                <a:gd name="connsiteX3" fmla="*/ 786245 w 789709"/>
                <a:gd name="connsiteY3" fmla="*/ 187037 h 987137"/>
                <a:gd name="connsiteX4" fmla="*/ 748145 w 789709"/>
                <a:gd name="connsiteY4" fmla="*/ 443346 h 987137"/>
                <a:gd name="connsiteX5" fmla="*/ 703118 w 789709"/>
                <a:gd name="connsiteY5" fmla="*/ 609600 h 987137"/>
                <a:gd name="connsiteX6" fmla="*/ 682336 w 789709"/>
                <a:gd name="connsiteY6" fmla="*/ 651164 h 987137"/>
                <a:gd name="connsiteX7" fmla="*/ 720436 w 789709"/>
                <a:gd name="connsiteY7" fmla="*/ 744682 h 987137"/>
                <a:gd name="connsiteX8" fmla="*/ 758536 w 789709"/>
                <a:gd name="connsiteY8" fmla="*/ 869373 h 987137"/>
                <a:gd name="connsiteX9" fmla="*/ 779318 w 789709"/>
                <a:gd name="connsiteY9" fmla="*/ 987137 h 987137"/>
                <a:gd name="connsiteX10" fmla="*/ 0 w 789709"/>
                <a:gd name="connsiteY10" fmla="*/ 568037 h 987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89709" h="987137">
                  <a:moveTo>
                    <a:pt x="0" y="568037"/>
                  </a:moveTo>
                  <a:lnTo>
                    <a:pt x="647700" y="10391"/>
                  </a:lnTo>
                  <a:lnTo>
                    <a:pt x="789709" y="0"/>
                  </a:lnTo>
                  <a:cubicBezTo>
                    <a:pt x="788554" y="62346"/>
                    <a:pt x="787400" y="124691"/>
                    <a:pt x="786245" y="187037"/>
                  </a:cubicBezTo>
                  <a:lnTo>
                    <a:pt x="748145" y="443346"/>
                  </a:lnTo>
                  <a:lnTo>
                    <a:pt x="703118" y="609600"/>
                  </a:lnTo>
                  <a:lnTo>
                    <a:pt x="682336" y="651164"/>
                  </a:lnTo>
                  <a:lnTo>
                    <a:pt x="720436" y="744682"/>
                  </a:lnTo>
                  <a:lnTo>
                    <a:pt x="758536" y="869373"/>
                  </a:lnTo>
                  <a:lnTo>
                    <a:pt x="779318" y="987137"/>
                  </a:lnTo>
                  <a:lnTo>
                    <a:pt x="0" y="568037"/>
                  </a:ln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B0F0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69" name="Rectangle 1">
            <a:extLst>
              <a:ext uri="{FF2B5EF4-FFF2-40B4-BE49-F238E27FC236}">
                <a16:creationId xmlns:a16="http://schemas.microsoft.com/office/drawing/2014/main" id="{1C002B86-A86F-4739-957B-18A6C9473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662" y="4208969"/>
            <a:ext cx="1217671" cy="233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coordination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71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Uplink MIMO Precoding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To improve the proposal from [1], uplink precoding can be coordinated at the AP</a:t>
            </a:r>
          </a:p>
          <a:p>
            <a:r>
              <a:rPr lang="en-US" sz="2000" kern="0" dirty="0"/>
              <a:t>The AP has full knowledge of the channel from all stations</a:t>
            </a:r>
          </a:p>
          <a:p>
            <a:r>
              <a:rPr lang="en-US" sz="2000" kern="0" dirty="0"/>
              <a:t>Interference between the stations can be minimized and overall throughput is maximized</a:t>
            </a:r>
            <a:endParaRPr lang="en-US" sz="1800" kern="0" dirty="0"/>
          </a:p>
          <a:p>
            <a:pPr lvl="1">
              <a:buFontTx/>
              <a:buChar char="-"/>
            </a:pPr>
            <a:endParaRPr lang="en-US" kern="0" dirty="0"/>
          </a:p>
          <a:p>
            <a:endParaRPr lang="en-US" kern="0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15A77D1-70A4-43F2-8A47-13C03BC840F2}"/>
              </a:ext>
            </a:extLst>
          </p:cNvPr>
          <p:cNvGrpSpPr/>
          <p:nvPr/>
        </p:nvGrpSpPr>
        <p:grpSpPr>
          <a:xfrm>
            <a:off x="2667000" y="4204133"/>
            <a:ext cx="4587671" cy="2156980"/>
            <a:chOff x="2743200" y="3709624"/>
            <a:chExt cx="4587671" cy="2156980"/>
          </a:xfrm>
        </p:grpSpPr>
        <p:sp>
          <p:nvSpPr>
            <p:cNvPr id="74" name="Rectangle 1">
              <a:extLst>
                <a:ext uri="{FF2B5EF4-FFF2-40B4-BE49-F238E27FC236}">
                  <a16:creationId xmlns:a16="http://schemas.microsoft.com/office/drawing/2014/main" id="{E826772E-C963-4290-8525-B227D0EC4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49" y="5113101"/>
              <a:ext cx="127305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848FDB3-BE81-4185-9832-8981D1387CD4}"/>
                </a:ext>
              </a:extLst>
            </p:cNvPr>
            <p:cNvGrpSpPr/>
            <p:nvPr/>
          </p:nvGrpSpPr>
          <p:grpSpPr>
            <a:xfrm>
              <a:off x="2931488" y="3909840"/>
              <a:ext cx="1614165" cy="1956764"/>
              <a:chOff x="-200213" y="-516167"/>
              <a:chExt cx="1440078" cy="1496332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25961841-4B3A-42EC-8E51-50836758F769}"/>
                  </a:ext>
                </a:extLst>
              </p:cNvPr>
              <p:cNvSpPr/>
              <p:nvPr/>
            </p:nvSpPr>
            <p:spPr>
              <a:xfrm>
                <a:off x="-200213" y="651555"/>
                <a:ext cx="734906" cy="3286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400" kern="1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 N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48DDDAD-F990-40A6-BC37-AA883CD9961A}"/>
                  </a:ext>
                </a:extLst>
              </p:cNvPr>
              <p:cNvGrpSpPr/>
              <p:nvPr/>
            </p:nvGrpSpPr>
            <p:grpSpPr>
              <a:xfrm>
                <a:off x="547482" y="-516167"/>
                <a:ext cx="317715" cy="302219"/>
                <a:chOff x="547482" y="-516167"/>
                <a:chExt cx="317715" cy="302219"/>
              </a:xfrm>
            </p:grpSpPr>
            <p:cxnSp>
              <p:nvCxnSpPr>
                <p:cNvPr id="120" name="Straight Connector 119">
                  <a:extLst>
                    <a:ext uri="{FF2B5EF4-FFF2-40B4-BE49-F238E27FC236}">
                      <a16:creationId xmlns:a16="http://schemas.microsoft.com/office/drawing/2014/main" id="{D29AAE7A-657C-4FCC-8C1C-6FFE9AB8938A}"/>
                    </a:ext>
                  </a:extLst>
                </p:cNvPr>
                <p:cNvCxnSpPr/>
                <p:nvPr/>
              </p:nvCxnSpPr>
              <p:spPr>
                <a:xfrm>
                  <a:off x="547482" y="-213948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>
                  <a:extLst>
                    <a:ext uri="{FF2B5EF4-FFF2-40B4-BE49-F238E27FC236}">
                      <a16:creationId xmlns:a16="http://schemas.microsoft.com/office/drawing/2014/main" id="{CD250166-3FF3-47E9-98A3-D3CAB1A143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5455" y="-42317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77510C8C-63F7-4838-870B-6CD5DF062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5455" y="-516164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C24666D2-511B-4501-AD03-189FF24499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5714" y="-51616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524910A3-52C6-42D1-B282-F3B8FB508744}"/>
                  </a:ext>
                </a:extLst>
              </p:cNvPr>
              <p:cNvGrpSpPr/>
              <p:nvPr/>
            </p:nvGrpSpPr>
            <p:grpSpPr>
              <a:xfrm>
                <a:off x="534692" y="-345560"/>
                <a:ext cx="437828" cy="302217"/>
                <a:chOff x="534692" y="-345560"/>
                <a:chExt cx="437828" cy="302217"/>
              </a:xfrm>
            </p:grpSpPr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DC3F9B7B-3DA7-41F2-8661-A598CC7027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-43344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4948CCDB-A7B3-4636-88DA-EAA68A0FC9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2778" y="-252570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CD03B505-CCE1-4305-9048-24A7DF00BE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2778" y="-345559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>
                  <a:extLst>
                    <a:ext uri="{FF2B5EF4-FFF2-40B4-BE49-F238E27FC236}">
                      <a16:creationId xmlns:a16="http://schemas.microsoft.com/office/drawing/2014/main" id="{F1EB7D2B-3606-492E-905C-E64D87F769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33037" y="-345560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16B7F094-00DB-4646-BD2D-390B9EE5F7C1}"/>
                  </a:ext>
                </a:extLst>
              </p:cNvPr>
              <p:cNvGrpSpPr/>
              <p:nvPr/>
            </p:nvGrpSpPr>
            <p:grpSpPr>
              <a:xfrm>
                <a:off x="534692" y="441605"/>
                <a:ext cx="561813" cy="302218"/>
                <a:chOff x="534692" y="441605"/>
                <a:chExt cx="561813" cy="302218"/>
              </a:xfrm>
            </p:grpSpPr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35EEF506-12EB-4B1C-A083-1C70617F1B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743823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48E6344E-3913-4FFC-8124-A410F9D798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26763" y="53459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F52BACB4-4441-434A-B2E2-624B6542F1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26763" y="44160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>
                  <a:extLst>
                    <a:ext uri="{FF2B5EF4-FFF2-40B4-BE49-F238E27FC236}">
                      <a16:creationId xmlns:a16="http://schemas.microsoft.com/office/drawing/2014/main" id="{5F64D2E8-2BED-4AF8-B2CD-75AD959402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57022" y="44160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7A0D8889-BAB9-44F0-A276-40741E00DAC3}"/>
                  </a:ext>
                </a:extLst>
              </p:cNvPr>
              <p:cNvGrpSpPr/>
              <p:nvPr/>
            </p:nvGrpSpPr>
            <p:grpSpPr>
              <a:xfrm>
                <a:off x="534692" y="592716"/>
                <a:ext cx="705173" cy="302218"/>
                <a:chOff x="534692" y="592716"/>
                <a:chExt cx="705173" cy="302218"/>
              </a:xfrm>
            </p:grpSpPr>
            <p:cxnSp>
              <p:nvCxnSpPr>
                <p:cNvPr id="108" name="Straight Connector 107">
                  <a:extLst>
                    <a:ext uri="{FF2B5EF4-FFF2-40B4-BE49-F238E27FC236}">
                      <a16:creationId xmlns:a16="http://schemas.microsoft.com/office/drawing/2014/main" id="{8699EE85-B910-4E65-9665-2EA66B96DC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894934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CE908617-5902-4288-9037-842BD80C34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70123" y="68570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>
                  <a:extLst>
                    <a:ext uri="{FF2B5EF4-FFF2-40B4-BE49-F238E27FC236}">
                      <a16:creationId xmlns:a16="http://schemas.microsoft.com/office/drawing/2014/main" id="{3B285F2D-A09D-411E-9C49-4020DD00A6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70123" y="592717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4DA6D9D0-7DF2-4297-ACEB-127B4DE437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00382" y="59271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B0DE3B6A-9BDC-4969-9456-033FC47EA558}"/>
                </a:ext>
              </a:extLst>
            </p:cNvPr>
            <p:cNvGrpSpPr/>
            <p:nvPr/>
          </p:nvGrpSpPr>
          <p:grpSpPr>
            <a:xfrm flipH="1">
              <a:off x="5954497" y="4198355"/>
              <a:ext cx="1376374" cy="1047552"/>
              <a:chOff x="1937361" y="-313359"/>
              <a:chExt cx="1247425" cy="801060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4084E89B-74C0-4D0C-912A-199073C113E0}"/>
                  </a:ext>
                </a:extLst>
              </p:cNvPr>
              <p:cNvSpPr/>
              <p:nvPr/>
            </p:nvSpPr>
            <p:spPr>
              <a:xfrm>
                <a:off x="1937361" y="-93480"/>
                <a:ext cx="534692" cy="58118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Verdana" panose="020B060403050404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4D86E78A-2977-4628-9BD5-F6CFD21B6E14}"/>
                  </a:ext>
                </a:extLst>
              </p:cNvPr>
              <p:cNvGrpSpPr/>
              <p:nvPr/>
            </p:nvGrpSpPr>
            <p:grpSpPr>
              <a:xfrm>
                <a:off x="2479613" y="-313359"/>
                <a:ext cx="317715" cy="302218"/>
                <a:chOff x="2479613" y="-313359"/>
                <a:chExt cx="317715" cy="302218"/>
              </a:xfrm>
            </p:grpSpPr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C56730E4-95B9-4B53-8E6D-4E8D3890BF14}"/>
                    </a:ext>
                  </a:extLst>
                </p:cNvPr>
                <p:cNvCxnSpPr/>
                <p:nvPr/>
              </p:nvCxnSpPr>
              <p:spPr>
                <a:xfrm>
                  <a:off x="2479613" y="-11141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>
                  <a:extLst>
                    <a:ext uri="{FF2B5EF4-FFF2-40B4-BE49-F238E27FC236}">
                      <a16:creationId xmlns:a16="http://schemas.microsoft.com/office/drawing/2014/main" id="{E3334708-FDFF-4476-AF93-386064145D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27586" y="-220369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DA2096EB-02D1-49DA-A711-92FF7B2AD4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7586" y="-313358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>
                  <a:extLst>
                    <a:ext uri="{FF2B5EF4-FFF2-40B4-BE49-F238E27FC236}">
                      <a16:creationId xmlns:a16="http://schemas.microsoft.com/office/drawing/2014/main" id="{FB63A67A-589F-4B82-AB20-869902EE06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657845" y="-313359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F1AB96ED-ACA3-4282-9923-9C3EA52A539A}"/>
                  </a:ext>
                </a:extLst>
              </p:cNvPr>
              <p:cNvGrpSpPr/>
              <p:nvPr/>
            </p:nvGrpSpPr>
            <p:grpSpPr>
              <a:xfrm>
                <a:off x="2479612" y="-193247"/>
                <a:ext cx="437828" cy="302218"/>
                <a:chOff x="2479612" y="-193247"/>
                <a:chExt cx="437828" cy="302218"/>
              </a:xfrm>
            </p:grpSpPr>
            <p:cxnSp>
              <p:nvCxnSpPr>
                <p:cNvPr id="95" name="Straight Connector 94">
                  <a:extLst>
                    <a:ext uri="{FF2B5EF4-FFF2-40B4-BE49-F238E27FC236}">
                      <a16:creationId xmlns:a16="http://schemas.microsoft.com/office/drawing/2014/main" id="{71C31A8F-316C-4E19-897D-E8C73654F0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2" y="108970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254A64CD-A35F-454F-82D5-35A7A7680D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47698" y="-10025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2120C89B-31CD-4660-8178-4AA0054829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47698" y="-19324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>
                  <a:extLst>
                    <a:ext uri="{FF2B5EF4-FFF2-40B4-BE49-F238E27FC236}">
                      <a16:creationId xmlns:a16="http://schemas.microsoft.com/office/drawing/2014/main" id="{FE697B99-7057-4037-A69F-8192B45745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7957" y="-19324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B40C1CD-BB6E-46EE-A555-85EF7F9A0803}"/>
                  </a:ext>
                </a:extLst>
              </p:cNvPr>
              <p:cNvGrpSpPr/>
              <p:nvPr/>
            </p:nvGrpSpPr>
            <p:grpSpPr>
              <a:xfrm>
                <a:off x="2479613" y="-57636"/>
                <a:ext cx="561813" cy="302218"/>
                <a:chOff x="2479613" y="-57636"/>
                <a:chExt cx="561813" cy="302218"/>
              </a:xfrm>
            </p:grpSpPr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43FBCFD-D541-48E7-8953-BBBFF72939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244582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8EC0C119-C704-48B9-9841-D25176222E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971684" y="35355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CA9D23C5-7802-4013-BA16-718B0D18F4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71684" y="-57635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C1944FAE-1F36-4604-8271-1C2D6A3C7B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901943" y="-5763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13F6C3BA-2A12-432B-9E89-41754583F3B3}"/>
                  </a:ext>
                </a:extLst>
              </p:cNvPr>
              <p:cNvGrpSpPr/>
              <p:nvPr/>
            </p:nvGrpSpPr>
            <p:grpSpPr>
              <a:xfrm>
                <a:off x="2479613" y="93475"/>
                <a:ext cx="705173" cy="302218"/>
                <a:chOff x="2479613" y="93475"/>
                <a:chExt cx="705173" cy="302218"/>
              </a:xfrm>
            </p:grpSpPr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FF63CB48-1D0B-4931-B933-048ACDAB06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395693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id="{70F7C067-590B-4713-BE22-43BD7BA690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15044" y="18646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4E4125A8-2694-4583-B567-5AD821BDCB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115044" y="9347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41E57B01-275F-41F0-AAD3-EA41007E98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045303" y="9347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7" name="Rectangle 1">
              <a:extLst>
                <a:ext uri="{FF2B5EF4-FFF2-40B4-BE49-F238E27FC236}">
                  <a16:creationId xmlns:a16="http://schemas.microsoft.com/office/drawing/2014/main" id="{517F0C2A-7FC6-4265-AA5E-570FBD396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487" y="4192654"/>
              <a:ext cx="831248" cy="44825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8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 1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">
              <a:extLst>
                <a:ext uri="{FF2B5EF4-FFF2-40B4-BE49-F238E27FC236}">
                  <a16:creationId xmlns:a16="http://schemas.microsoft.com/office/drawing/2014/main" id="{F73EE752-4E4C-4D17-A6AA-57D24A5C0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6132" y="3889417"/>
              <a:ext cx="94843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Equalizer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">
              <a:extLst>
                <a:ext uri="{FF2B5EF4-FFF2-40B4-BE49-F238E27FC236}">
                  <a16:creationId xmlns:a16="http://schemas.microsoft.com/office/drawing/2014/main" id="{BA8E6649-C76F-4E47-BEA6-61262FFD7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09624"/>
              <a:ext cx="1266136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1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">
              <a:extLst>
                <a:ext uri="{FF2B5EF4-FFF2-40B4-BE49-F238E27FC236}">
                  <a16:creationId xmlns:a16="http://schemas.microsoft.com/office/drawing/2014/main" id="{BE2DE406-CC41-47CF-A83B-0C8FBD1ABB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20763">
              <a:off x="3170397" y="4848635"/>
              <a:ext cx="378273" cy="43369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…</a:t>
              </a:r>
            </a:p>
          </p:txBody>
        </p:sp>
      </p:grpSp>
      <p:sp>
        <p:nvSpPr>
          <p:cNvPr id="124" name="Partial Circle 123">
            <a:extLst>
              <a:ext uri="{FF2B5EF4-FFF2-40B4-BE49-F238E27FC236}">
                <a16:creationId xmlns:a16="http://schemas.microsoft.com/office/drawing/2014/main" id="{6E7D9ECE-7089-40F5-9170-452CB81969A3}"/>
              </a:ext>
            </a:extLst>
          </p:cNvPr>
          <p:cNvSpPr/>
          <p:nvPr/>
        </p:nvSpPr>
        <p:spPr bwMode="auto">
          <a:xfrm>
            <a:off x="2674615" y="3107971"/>
            <a:ext cx="3092061" cy="3001122"/>
          </a:xfrm>
          <a:prstGeom prst="pie">
            <a:avLst>
              <a:gd name="adj1" fmla="val 21347912"/>
              <a:gd name="adj2" fmla="val 1048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5" name="Partial Circle 124">
            <a:extLst>
              <a:ext uri="{FF2B5EF4-FFF2-40B4-BE49-F238E27FC236}">
                <a16:creationId xmlns:a16="http://schemas.microsoft.com/office/drawing/2014/main" id="{D421E5A8-861D-44C9-970F-8476FCA2B9E4}"/>
              </a:ext>
            </a:extLst>
          </p:cNvPr>
          <p:cNvSpPr/>
          <p:nvPr/>
        </p:nvSpPr>
        <p:spPr bwMode="auto">
          <a:xfrm>
            <a:off x="2723476" y="4245451"/>
            <a:ext cx="3051541" cy="2868087"/>
          </a:xfrm>
          <a:prstGeom prst="pie">
            <a:avLst>
              <a:gd name="adj1" fmla="val 20270397"/>
              <a:gd name="adj2" fmla="val 215604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Rectangle 1">
            <a:extLst>
              <a:ext uri="{FF2B5EF4-FFF2-40B4-BE49-F238E27FC236}">
                <a16:creationId xmlns:a16="http://schemas.microsoft.com/office/drawing/2014/main" id="{CF49C375-64EA-42D3-A67E-1EC552B53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5987" y="4245451"/>
            <a:ext cx="1217671" cy="233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Coordination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Uplink MIMO Precoding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29333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Coordinated Uplink MIMO Precoding</a:t>
            </a:r>
          </a:p>
          <a:p>
            <a:pPr lvl="1">
              <a:buFontTx/>
              <a:buChar char="-"/>
            </a:pPr>
            <a:r>
              <a:rPr lang="en-US" sz="1800" kern="0" dirty="0"/>
              <a:t>The MIMO precoder is jointly optimized for all stations</a:t>
            </a:r>
          </a:p>
          <a:p>
            <a:pPr lvl="1">
              <a:buFontTx/>
              <a:buChar char="-"/>
            </a:pPr>
            <a:r>
              <a:rPr lang="en-US" sz="1800" kern="0" dirty="0"/>
              <a:t>Coefficients that couple antennas of different stations are forced to zero</a:t>
            </a:r>
          </a:p>
          <a:p>
            <a:pPr lvl="1">
              <a:buFontTx/>
              <a:buChar char="-"/>
            </a:pPr>
            <a:r>
              <a:rPr lang="en-US" sz="1800" kern="0" dirty="0"/>
              <a:t>Each station applies the relevant part of the precoder </a:t>
            </a: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7A7BFF6D-A3E0-4270-A9E6-8042BB866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14962"/>
            <a:ext cx="3904272" cy="31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>
            <a:extLst>
              <a:ext uri="{FF2B5EF4-FFF2-40B4-BE49-F238E27FC236}">
                <a16:creationId xmlns:a16="http://schemas.microsoft.com/office/drawing/2014/main" id="{595B9404-7B3D-41C4-8088-1E1EC3CBC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35373"/>
            <a:ext cx="5067539" cy="191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794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Procedure for Coordinated Uplink MIMO Precoding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Suggested Procedure</a:t>
            </a:r>
          </a:p>
          <a:p>
            <a:pPr lvl="1">
              <a:buFontTx/>
              <a:buChar char="-"/>
            </a:pPr>
            <a:r>
              <a:rPr lang="en-US" sz="1800" kern="0" dirty="0"/>
              <a:t>Non-AP STAs (beamformers) send sounding NDPs to the AP, which is triggered by the AP</a:t>
            </a:r>
          </a:p>
          <a:p>
            <a:pPr lvl="1">
              <a:buFontTx/>
              <a:buChar char="-"/>
            </a:pPr>
            <a:r>
              <a:rPr lang="en-US" sz="1800" kern="0" dirty="0"/>
              <a:t>AP calculates a block-diagonal precoding matrix that deals with all STAs collectively, but that can be implemented by STAs in distinct locations</a:t>
            </a:r>
          </a:p>
          <a:p>
            <a:pPr lvl="1">
              <a:buFontTx/>
              <a:buChar char="-"/>
            </a:pPr>
            <a:r>
              <a:rPr lang="en-US" sz="1800" kern="0" dirty="0"/>
              <a:t>AP provides the relevant part of the precoding matrix to the STAs, together with the trigger frame</a:t>
            </a:r>
          </a:p>
          <a:p>
            <a:pPr lvl="1">
              <a:buFontTx/>
              <a:buChar char="-"/>
            </a:pPr>
            <a:r>
              <a:rPr lang="en-US" sz="1800" kern="0" dirty="0"/>
              <a:t>STAs uses their part of the precoding matrix to perform the transmit precoding</a:t>
            </a:r>
            <a:endParaRPr lang="en-US" kern="0" dirty="0"/>
          </a:p>
          <a:p>
            <a:endParaRPr lang="en-US" kern="0" dirty="0"/>
          </a:p>
        </p:txBody>
      </p:sp>
      <p:pic>
        <p:nvPicPr>
          <p:cNvPr id="73" name="Content Placeholder 8">
            <a:extLst>
              <a:ext uri="{FF2B5EF4-FFF2-40B4-BE49-F238E27FC236}">
                <a16:creationId xmlns:a16="http://schemas.microsoft.com/office/drawing/2014/main" id="{8A6B9C9E-867C-4004-9AC3-9FDAFBF5B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371888"/>
            <a:ext cx="5188802" cy="20547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96896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8908A2D-F8FD-40BE-A2C2-94F986CD72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041" t="4394" r="5958"/>
          <a:stretch/>
        </p:blipFill>
        <p:spPr>
          <a:xfrm>
            <a:off x="4270879" y="2619375"/>
            <a:ext cx="4185734" cy="266858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 NLOS channel, 320MHz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2x LTF; 1.6µs GI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Grouping 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4STAs, 1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STAs: 2 TX antennas, 1SS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AP: 4 RX antennas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70FE64-FE3D-4070-83DD-9DB9256ECC16}"/>
              </a:ext>
            </a:extLst>
          </p:cNvPr>
          <p:cNvSpPr/>
          <p:nvPr/>
        </p:nvSpPr>
        <p:spPr bwMode="auto">
          <a:xfrm rot="10800000">
            <a:off x="5982050" y="3688937"/>
            <a:ext cx="304800" cy="225105"/>
          </a:xfrm>
          <a:prstGeom prst="rightArrow">
            <a:avLst/>
          </a:prstGeom>
          <a:solidFill>
            <a:srgbClr val="FFFF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6F3B4-E15D-4E1D-9198-37863EBBC442}"/>
              </a:ext>
            </a:extLst>
          </p:cNvPr>
          <p:cNvSpPr txBox="1"/>
          <p:nvPr/>
        </p:nvSpPr>
        <p:spPr>
          <a:xfrm>
            <a:off x="5143851" y="3350383"/>
            <a:ext cx="1142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8dB gain</a:t>
            </a:r>
          </a:p>
        </p:txBody>
      </p:sp>
    </p:spTree>
    <p:extLst>
      <p:ext uri="{BB962C8B-B14F-4D97-AF65-F5344CB8AC3E}">
        <p14:creationId xmlns:p14="http://schemas.microsoft.com/office/powerpoint/2010/main" val="400634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Coordinated precoding for Uplink MU MIMO increases the uplink throughput and reliability</a:t>
            </a:r>
          </a:p>
          <a:p>
            <a:pPr lvl="1"/>
            <a:r>
              <a:rPr lang="en-US" dirty="0"/>
              <a:t>Up to 8dB SNR improvement</a:t>
            </a:r>
          </a:p>
          <a:p>
            <a:r>
              <a:rPr lang="en-US" dirty="0"/>
              <a:t>Required changes</a:t>
            </a:r>
          </a:p>
          <a:p>
            <a:pPr lvl="1">
              <a:buFontTx/>
              <a:buChar char="-"/>
            </a:pPr>
            <a:r>
              <a:rPr lang="en-US" dirty="0"/>
              <a:t>Sounding NDP transmitted from STAs to AP</a:t>
            </a:r>
          </a:p>
          <a:p>
            <a:pPr lvl="1">
              <a:buFontTx/>
              <a:buChar char="-"/>
            </a:pPr>
            <a:r>
              <a:rPr lang="en-US" dirty="0"/>
              <a:t>Precoder message from the AP to the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_x002d_Person xmlns="a098bb3a-f077-48bd-9f2c-d74e3f392aef">
      <UserInfo>
        <DisplayName/>
        <AccountId xsi:nil="true"/>
        <AccountType/>
      </UserInfo>
    </Owner_x002d_Person>
    <TaxCatchAll xmlns="d5ad6e8a-0c0a-4ef0-b85b-67782538390e" xsi:nil="true"/>
    <lcf76f155ced4ddcb4097134ff3c332f xmlns="a098bb3a-f077-48bd-9f2c-d74e3f392a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7A1C7504BF347A21D0810E328AD85" ma:contentTypeVersion="21" ma:contentTypeDescription="Create a new document." ma:contentTypeScope="" ma:versionID="4438af41c5644059b0e9637e14cf5db4">
  <xsd:schema xmlns:xsd="http://www.w3.org/2001/XMLSchema" xmlns:xs="http://www.w3.org/2001/XMLSchema" xmlns:p="http://schemas.microsoft.com/office/2006/metadata/properties" xmlns:ns2="a098bb3a-f077-48bd-9f2c-d74e3f392aef" xmlns:ns3="c5fd6070-5f7c-41c4-b625-b7cb54481757" xmlns:ns4="d5ad6e8a-0c0a-4ef0-b85b-67782538390e" targetNamespace="http://schemas.microsoft.com/office/2006/metadata/properties" ma:root="true" ma:fieldsID="386b1b311dbcfe679ad025ff2f0f1046" ns2:_="" ns3:_="" ns4:_="">
    <xsd:import namespace="a098bb3a-f077-48bd-9f2c-d74e3f392aef"/>
    <xsd:import namespace="c5fd6070-5f7c-41c4-b625-b7cb54481757"/>
    <xsd:import namespace="d5ad6e8a-0c0a-4ef0-b85b-6778253839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Owner_x002d_Perso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8bb3a-f077-48bd-9f2c-d74e3f392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Owner_x002d_Person" ma:index="18" nillable="true" ma:displayName="Owner - Person" ma:format="Dropdown" ma:list="UserInfo" ma:SharePointGroup="0" ma:internalName="Owner_x002d_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d6070-5f7c-41c4-b625-b7cb5448175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d6e8a-0c0a-4ef0-b85b-67782538390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df80f30-2caf-4aea-b5bf-b23940fbf6da}" ma:internalName="TaxCatchAll" ma:showField="CatchAllData" ma:web="d5ad6e8a-0c0a-4ef0-b85b-6778253839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d5ad6e8a-0c0a-4ef0-b85b-67782538390e"/>
    <ds:schemaRef ds:uri="http://purl.org/dc/dcmitype/"/>
    <ds:schemaRef ds:uri="a098bb3a-f077-48bd-9f2c-d74e3f392aef"/>
    <ds:schemaRef ds:uri="http://schemas.microsoft.com/office/2006/documentManagement/types"/>
    <ds:schemaRef ds:uri="http://purl.org/dc/elements/1.1/"/>
    <ds:schemaRef ds:uri="http://www.w3.org/XML/1998/namespace"/>
    <ds:schemaRef ds:uri="c5fd6070-5f7c-41c4-b625-b7cb5448175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D4196A-FB91-439A-8E2C-70F0A4F3BE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8bb3a-f077-48bd-9f2c-d74e3f392aef"/>
    <ds:schemaRef ds:uri="c5fd6070-5f7c-41c4-b625-b7cb54481757"/>
    <ds:schemaRef ds:uri="d5ad6e8a-0c0a-4ef0-b85b-6778253839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1102</TotalTime>
  <Words>615</Words>
  <Application>Microsoft Office PowerPoint</Application>
  <PresentationFormat>On-screen Show (4:3)</PresentationFormat>
  <Paragraphs>127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Office Theme</vt:lpstr>
      <vt:lpstr>Document</vt:lpstr>
      <vt:lpstr>Uplink MU MIMO Improvements</vt:lpstr>
      <vt:lpstr>Introduction</vt:lpstr>
      <vt:lpstr>Precoding in Uplink MU MIMO</vt:lpstr>
      <vt:lpstr>Precoding in Uplink MU MIMO</vt:lpstr>
      <vt:lpstr>Coordinated Uplink MIMO Precoding</vt:lpstr>
      <vt:lpstr>Coordinated Uplink MIMO Precoding</vt:lpstr>
      <vt:lpstr>New Procedure for Coordinated Uplink MIMO Precoding</vt:lpstr>
      <vt:lpstr>Simulation results</vt:lpstr>
      <vt:lpstr>Conclusion</vt:lpstr>
      <vt:lpstr>References</vt:lpstr>
      <vt:lpstr>Backup More detailed simulation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Sigurd Schelstraete</cp:lastModifiedBy>
  <cp:revision>4</cp:revision>
  <cp:lastPrinted>1601-01-01T00:00:00Z</cp:lastPrinted>
  <dcterms:created xsi:type="dcterms:W3CDTF">2022-11-07T19:40:06Z</dcterms:created>
  <dcterms:modified xsi:type="dcterms:W3CDTF">2023-01-17T15:32:40Z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0x010100F147A1C7504BF347A21D0810E328AD85</vt:lpwstr>
  </property>
</Properties>
</file>