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13C_E95835DD.xml" ContentType="application/vnd.ms-powerpoint.comments+xml"/>
  <Override PartName="/ppt/comments/modernComment_13D_258EC654.xml" ContentType="application/vnd.ms-powerpoint.comments+xml"/>
  <Override PartName="/ppt/comments/modernComment_12F_84DDF43B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5"/>
  </p:notesMasterIdLst>
  <p:handoutMasterIdLst>
    <p:handoutMasterId r:id="rId16"/>
  </p:handoutMasterIdLst>
  <p:sldIdLst>
    <p:sldId id="287" r:id="rId7"/>
    <p:sldId id="316" r:id="rId8"/>
    <p:sldId id="314" r:id="rId9"/>
    <p:sldId id="313" r:id="rId10"/>
    <p:sldId id="317" r:id="rId11"/>
    <p:sldId id="303" r:id="rId12"/>
    <p:sldId id="308" r:id="rId13"/>
    <p:sldId id="31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0C0491-DAE8-57A7-413F-1F950A8C1126}" name="Okan Mutgan (NSB)" initials="OM(" userId="S::okan.mutgan@nokia-sbell.com::8d67b143-2c4a-447c-81a0-22156898028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 autoAdjust="0"/>
    <p:restoredTop sz="93065" autoAdjust="0"/>
  </p:normalViewPr>
  <p:slideViewPr>
    <p:cSldViewPr snapToGrid="0">
      <p:cViewPr varScale="1">
        <p:scale>
          <a:sx n="50" d="100"/>
          <a:sy n="50" d="100"/>
        </p:scale>
        <p:origin x="9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29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8/10/relationships/authors" Target="authors.xml"/></Relationships>
</file>

<file path=ppt/comments/modernComment_12F_84DDF43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2119C5E-1E23-4BBB-8946-C430EE9268FD}" authorId="{5E0C0491-DAE8-57A7-413F-1F950A8C1126}" created="2023-01-09T06:26:01.96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229138491" sldId="303"/>
      <ac:spMk id="34" creationId="{2E1E458D-1B0E-4FB1-87B3-7106AAB3B66D}"/>
      <ac:txMk cp="0" len="6">
        <ac:context len="25" hash="2848821877"/>
      </ac:txMk>
    </ac:txMkLst>
    <p188:pos x="833218" y="315597"/>
    <p188:txBody>
      <a:bodyPr/>
      <a:lstStyle/>
      <a:p>
        <a:r>
          <a:rPr lang="zh-CN" altLang="en-US"/>
          <a:t>"acts" maybe?</a:t>
        </a:r>
      </a:p>
    </p188:txBody>
  </p188:cm>
</p188:cmLst>
</file>

<file path=ppt/comments/modernComment_13C_E95835D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6FE2887-5DF6-4717-9FCC-64936A89971F}" authorId="{5E0C0491-DAE8-57A7-413F-1F950A8C1126}" created="2023-01-09T06:14:03.428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914872285" sldId="316"/>
      <ac:spMk id="3" creationId="{C52F7E68-568B-4A44-AE55-78EBA72180F2}"/>
      <ac:txMk cp="73" len="3">
        <ac:context len="614" hash="3705664155"/>
      </ac:txMk>
    </ac:txMkLst>
    <p188:pos x="10319782" y="751114"/>
    <p188:txBody>
      <a:bodyPr/>
      <a:lstStyle/>
      <a:p>
        <a:r>
          <a:rPr lang="zh-CN" altLang="en-US"/>
          <a:t>I would not put Dan's name here, I think RFC8110 would be enough</a:t>
        </a:r>
      </a:p>
    </p188:txBody>
  </p188:cm>
  <p188:cm id="{91C13CD8-CB29-439B-9FFF-476D10C7B6C4}" authorId="{5E0C0491-DAE8-57A7-413F-1F950A8C1126}" created="2023-01-09T06:16:11.275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914872285" sldId="316"/>
      <ac:spMk id="3" creationId="{C52F7E68-568B-4A44-AE55-78EBA72180F2}"/>
      <ac:txMk cp="304" len="128">
        <ac:context len="614" hash="3705664155"/>
      </ac:txMk>
    </ac:txMkLst>
    <p188:pos x="9999148" y="2734294"/>
    <p188:txBody>
      <a:bodyPr/>
      <a:lstStyle/>
      <a:p>
        <a:r>
          <a:rPr lang="zh-CN" altLang="en-US"/>
          <a:t>... via association request/response to generate PMK and 4-way handshake ...
This is better no?</a:t>
        </a:r>
      </a:p>
    </p188:txBody>
  </p188:cm>
</p188:cmLst>
</file>

<file path=ppt/comments/modernComment_13D_258EC65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1F7A488-A51E-4ACB-ADDB-059209357CF6}" authorId="{5E0C0491-DAE8-57A7-413F-1F950A8C1126}" created="2023-01-09T06:21:19.18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630113876" sldId="317"/>
      <ac:spMk id="3" creationId="{E9752744-85AD-4121-B4B3-7D7B131A214C}"/>
      <ac:txMk cp="90" len="5">
        <ac:context len="209" hash="290568907"/>
      </ac:txMk>
    </ac:txMkLst>
    <p188:pos x="3277590" y="693710"/>
    <p188:txBody>
      <a:bodyPr/>
      <a:lstStyle/>
      <a:p>
        <a:r>
          <a:rPr lang="zh-CN" altLang="en-US"/>
          <a:t>"Act" is a better word I think:
3rd party can act as a legitimate AP easily</a:t>
        </a:r>
      </a:p>
    </p188:txBody>
  </p188:cm>
</p188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4C0F11-45AD-4FAE-9066-5C0F153601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F65DC-DB1D-4F4F-8BC9-B1A1BB563F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C44BD-E65D-4091-9388-384F763F0E5D}" type="datetime1">
              <a:rPr lang="en-US" altLang="zh-CN" smtClean="0"/>
              <a:t>1/9/2023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326CA-EC72-4D89-B1A2-51C35866F1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4FE50-A52F-46E3-9023-1399A87244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70878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99886-7508-4C65-900E-DF5683E8F497}" type="datetime1">
              <a:rPr lang="en-US" altLang="zh-CN" smtClean="0"/>
              <a:t>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F0215-A702-4985-97B7-C99B02A5C1E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D98542D-A97C-4EC0-9BFF-25FED50221B6}" type="datetime1">
              <a:rPr lang="en-US" altLang="zh-CN" smtClean="0"/>
              <a:t>1/9/2023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32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A83113-9E0C-4E27-85AD-1A939DB2E43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6204CF8-C130-477C-AE05-30C5CF93A20B}" type="datetime1">
              <a:rPr lang="en-US" altLang="zh-CN" smtClean="0"/>
              <a:t>1/9/2023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06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17843" y="6475413"/>
            <a:ext cx="21740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</a:t>
            </a:r>
            <a:r>
              <a:rPr lang="en-US" altLang="zh-CN" dirty="0"/>
              <a:t>ay Yang</a:t>
            </a:r>
            <a:r>
              <a:rPr lang="en-US" dirty="0"/>
              <a:t>, et al. (Nokia)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170013" y="332601"/>
            <a:ext cx="30906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802.11-23/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22r0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3529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Feb 2022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3C_E95835DD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microsoft.com/office/2018/10/relationships/comments" Target="../comments/modernComment_13D_258EC65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18/10/relationships/comments" Target="../comments/modernComment_12F_84DDF43B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Use cases discussion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</a:t>
            </a:r>
            <a:r>
              <a:rPr lang="en-US" sz="2000" b="0" dirty="0"/>
              <a:t>09</a:t>
            </a:r>
            <a:endParaRPr lang="en-GB" sz="2000" b="0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53649" y="6492875"/>
            <a:ext cx="2174057" cy="276999"/>
          </a:xfrm>
        </p:spPr>
        <p:txBody>
          <a:bodyPr/>
          <a:lstStyle/>
          <a:p>
            <a:r>
              <a:rPr lang="da-DK" dirty="0"/>
              <a:t>Jay Yang, et al. (Nokia)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47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3462FF60-BA9E-4F40-9645-C29A4E1446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45321"/>
              </p:ext>
            </p:extLst>
          </p:nvPr>
        </p:nvGraphicFramePr>
        <p:xfrm>
          <a:off x="722313" y="3068638"/>
          <a:ext cx="10442575" cy="280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Document" r:id="rId4" imgW="10208786" imgH="2741040" progId="Word.Document.8">
                  <p:embed/>
                </p:oleObj>
              </mc:Choice>
              <mc:Fallback>
                <p:oleObj name="Document" r:id="rId4" imgW="10208786" imgH="274104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3068638"/>
                        <a:ext cx="10442575" cy="2803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171F1-02C8-405C-A0B9-AF7D8A3CE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67050"/>
            <a:ext cx="10363200" cy="914399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F7E68-568B-4A44-AE55-78EBA7218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1386446"/>
            <a:ext cx="12170457" cy="5251860"/>
          </a:xfrm>
        </p:spPr>
        <p:txBody>
          <a:bodyPr/>
          <a:lstStyle/>
          <a:p>
            <a:r>
              <a:rPr lang="en-US" sz="2800" dirty="0"/>
              <a:t>OWE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/>
              <a:t>OWE</a:t>
            </a:r>
            <a:r>
              <a:rPr lang="en-US" sz="2400" dirty="0"/>
              <a:t> (Opportunistic Wireless Encryption ,refer to RFC 8110 drafted by Dan) is an encryption method to enhance the security and privacy of users connecting to public Wi-Fi networks.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Deployed in public place and offered over “Open” wireless network, like coffee shops, airports, hospitals, hotels, etc.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The client and AP perform a Diffie-Hellman key exchange via association request/response and 4-way handshake to generate the PTK</a:t>
            </a:r>
          </a:p>
          <a:p>
            <a:pPr marL="342900" lvl="1" indent="-342900">
              <a:buChar char="•"/>
            </a:pPr>
            <a:r>
              <a:rPr lang="en-US" sz="2800" b="1" dirty="0">
                <a:ea typeface="+mn-ea"/>
                <a:cs typeface="+mn-cs"/>
              </a:rPr>
              <a:t>Device ID</a:t>
            </a:r>
          </a:p>
          <a:p>
            <a:pPr marL="685800" lvl="2" indent="-342900">
              <a:buFont typeface="Wingdings" panose="05000000000000000000" pitchFamily="2" charset="2"/>
              <a:buChar char="Ø"/>
            </a:pPr>
            <a:r>
              <a:rPr lang="en-US" sz="2400" dirty="0"/>
              <a:t>11bh group proposed NW generated Device ID scheme to identify each returned STA in D0.2</a:t>
            </a:r>
          </a:p>
          <a:p>
            <a:pPr marL="685800" lvl="2" indent="-342900">
              <a:buFont typeface="Wingdings" panose="05000000000000000000" pitchFamily="2" charset="2"/>
              <a:buChar char="Ø"/>
            </a:pPr>
            <a:r>
              <a:rPr lang="en-US" sz="2400" dirty="0"/>
              <a:t>Device ID is exchanged in 4-way handshake(association req/resp frame in FILS mode)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4A38E6-DD13-43CD-9D05-143520B9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901D8AD4-1C47-4006-8A53-0930AFD81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53649" y="6492875"/>
            <a:ext cx="2174057" cy="276999"/>
          </a:xfrm>
        </p:spPr>
        <p:txBody>
          <a:bodyPr/>
          <a:lstStyle/>
          <a:p>
            <a:r>
              <a:rPr lang="da-DK" dirty="0"/>
              <a:t>Jay Yang, et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872285"/>
      </p:ext>
    </p:extLst>
  </p:cSld>
  <p:clrMapOvr>
    <a:masterClrMapping/>
  </p:clrMapOvr>
  <p:extLst>
    <p:ext uri="{6950BFC3-D8DA-4A85-94F7-54DA5524770B}">
      <p188:commentRel xmlns=""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EC3B2-ACC8-4EBE-AB59-799CD64A4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360" y="579447"/>
            <a:ext cx="10615240" cy="914399"/>
          </a:xfrm>
        </p:spPr>
        <p:txBody>
          <a:bodyPr/>
          <a:lstStyle/>
          <a:p>
            <a:r>
              <a:rPr lang="en-US" dirty="0"/>
              <a:t>Frame exchange in OWE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EFB903-A9D4-48E1-8DE8-185693078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44D63AF-40B5-4364-A18F-D82F316CEBEE}"/>
              </a:ext>
            </a:extLst>
          </p:cNvPr>
          <p:cNvSpPr txBox="1">
            <a:spLocks/>
          </p:cNvSpPr>
          <p:nvPr/>
        </p:nvSpPr>
        <p:spPr bwMode="auto">
          <a:xfrm>
            <a:off x="216567" y="495309"/>
            <a:ext cx="10421342" cy="741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1" algn="l"/>
            <a:endParaRPr lang="en-US" altLang="zh-CN" dirty="0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A1EFDAFD-FB53-4417-9DDE-B54DA1279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53649" y="6492875"/>
            <a:ext cx="2174057" cy="276999"/>
          </a:xfrm>
        </p:spPr>
        <p:txBody>
          <a:bodyPr/>
          <a:lstStyle/>
          <a:p>
            <a:r>
              <a:rPr lang="da-DK" dirty="0"/>
              <a:t>Jay Yang, et al. (Nokia)</a:t>
            </a:r>
            <a:endParaRPr lang="en-GB" dirty="0"/>
          </a:p>
        </p:txBody>
      </p:sp>
      <p:pic>
        <p:nvPicPr>
          <p:cNvPr id="12" name="Graphic 11" descr="Smart Phone">
            <a:extLst>
              <a:ext uri="{FF2B5EF4-FFF2-40B4-BE49-F238E27FC236}">
                <a16:creationId xmlns:a16="http://schemas.microsoft.com/office/drawing/2014/main" id="{30DC90D5-20A3-409B-85DB-46754CBCB1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45007" y="2138730"/>
            <a:ext cx="518696" cy="51869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4773613-C605-492B-A1ED-DD17BED19400}"/>
              </a:ext>
            </a:extLst>
          </p:cNvPr>
          <p:cNvSpPr txBox="1"/>
          <p:nvPr/>
        </p:nvSpPr>
        <p:spPr>
          <a:xfrm>
            <a:off x="7594444" y="2634742"/>
            <a:ext cx="543644" cy="345592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1135"/>
                </a:solidFill>
                <a:effectLst/>
                <a:uLnTx/>
                <a:uFillTx/>
                <a:latin typeface="Nokia Pure Text Light"/>
                <a:ea typeface="+mn-ea"/>
                <a:cs typeface="+mn-cs"/>
              </a:rPr>
              <a:t>STA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1135"/>
              </a:solidFill>
              <a:effectLst/>
              <a:uLnTx/>
              <a:uFillTx/>
              <a:latin typeface="Nokia Pure Text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A98A50-53C9-4DFE-8FDF-7165BAF8709B}"/>
              </a:ext>
            </a:extLst>
          </p:cNvPr>
          <p:cNvSpPr txBox="1"/>
          <p:nvPr/>
        </p:nvSpPr>
        <p:spPr>
          <a:xfrm>
            <a:off x="2285455" y="2655294"/>
            <a:ext cx="1239303" cy="345592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r>
              <a:rPr lang="en-US" altLang="zh-CN" sz="1400">
                <a:solidFill>
                  <a:schemeClr val="tx2"/>
                </a:solidFill>
              </a:rPr>
              <a:t>AP</a:t>
            </a:r>
            <a:endParaRPr lang="zh-CN" altLang="en-US" sz="1400">
              <a:solidFill>
                <a:schemeClr val="tx2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117E445-ACF9-41DA-A0C8-31DB8C2503B4}"/>
              </a:ext>
            </a:extLst>
          </p:cNvPr>
          <p:cNvCxnSpPr/>
          <p:nvPr/>
        </p:nvCxnSpPr>
        <p:spPr>
          <a:xfrm>
            <a:off x="3421685" y="2061612"/>
            <a:ext cx="0" cy="37332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54C451D-A3DE-420F-9478-B46841E149E7}"/>
              </a:ext>
            </a:extLst>
          </p:cNvPr>
          <p:cNvCxnSpPr/>
          <p:nvPr/>
        </p:nvCxnSpPr>
        <p:spPr>
          <a:xfrm>
            <a:off x="7536427" y="2161105"/>
            <a:ext cx="0" cy="37332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DC5BD50-7DD8-47ED-8178-57175F39D99D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3386749" y="2398078"/>
            <a:ext cx="4158258" cy="2525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DD0E101-4EFA-4550-8E52-E604F2C7B84E}"/>
              </a:ext>
            </a:extLst>
          </p:cNvPr>
          <p:cNvSpPr txBox="1"/>
          <p:nvPr/>
        </p:nvSpPr>
        <p:spPr>
          <a:xfrm>
            <a:off x="4201106" y="1971508"/>
            <a:ext cx="2077322" cy="369401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en-US" dirty="0">
                <a:solidFill>
                  <a:schemeClr val="tx2"/>
                </a:solidFill>
              </a:rPr>
              <a:t>Open Auth Req &amp; Resp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AF3188C-BB1C-4A9B-92C6-5FFA47E57739}"/>
              </a:ext>
            </a:extLst>
          </p:cNvPr>
          <p:cNvCxnSpPr>
            <a:cxnSpLocks/>
          </p:cNvCxnSpPr>
          <p:nvPr/>
        </p:nvCxnSpPr>
        <p:spPr>
          <a:xfrm>
            <a:off x="3455223" y="3870577"/>
            <a:ext cx="4081204" cy="0"/>
          </a:xfrm>
          <a:prstGeom prst="straightConnector1">
            <a:avLst/>
          </a:prstGeom>
          <a:ln w="3175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4CF56A4-FFDD-4B2C-81AB-AA78196ED3D9}"/>
              </a:ext>
            </a:extLst>
          </p:cNvPr>
          <p:cNvCxnSpPr>
            <a:cxnSpLocks/>
          </p:cNvCxnSpPr>
          <p:nvPr/>
        </p:nvCxnSpPr>
        <p:spPr>
          <a:xfrm flipH="1">
            <a:off x="3480690" y="3292279"/>
            <a:ext cx="4069686" cy="20552"/>
          </a:xfrm>
          <a:prstGeom prst="straightConnector1">
            <a:avLst/>
          </a:prstGeom>
          <a:ln w="3175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row: Left-Right 22">
            <a:extLst>
              <a:ext uri="{FF2B5EF4-FFF2-40B4-BE49-F238E27FC236}">
                <a16:creationId xmlns:a16="http://schemas.microsoft.com/office/drawing/2014/main" id="{1026DFC2-DDF8-40EE-BF1F-E1DE074152D1}"/>
              </a:ext>
            </a:extLst>
          </p:cNvPr>
          <p:cNvSpPr/>
          <p:nvPr/>
        </p:nvSpPr>
        <p:spPr>
          <a:xfrm>
            <a:off x="3386749" y="4161726"/>
            <a:ext cx="4103979" cy="863877"/>
          </a:xfrm>
          <a:prstGeom prst="leftRightArrow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r>
              <a:rPr lang="en-US" sz="1600" b="1" dirty="0">
                <a:solidFill>
                  <a:srgbClr val="000000"/>
                </a:solidFill>
              </a:rPr>
              <a:t>4-way</a:t>
            </a:r>
            <a:r>
              <a:rPr lang="zh-CN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zh-CN" sz="1600" b="1" dirty="0">
                <a:solidFill>
                  <a:srgbClr val="000000"/>
                </a:solidFill>
              </a:rPr>
              <a:t>handshake</a:t>
            </a:r>
            <a:endParaRPr lang="en-US" sz="1600" b="1" dirty="0">
              <a:solidFill>
                <a:srgbClr val="000000"/>
              </a:solidFill>
            </a:endParaRPr>
          </a:p>
        </p:txBody>
      </p:sp>
      <p:pic>
        <p:nvPicPr>
          <p:cNvPr id="11" name="Graphic 10" descr="Wireless router">
            <a:extLst>
              <a:ext uri="{FF2B5EF4-FFF2-40B4-BE49-F238E27FC236}">
                <a16:creationId xmlns:a16="http://schemas.microsoft.com/office/drawing/2014/main" id="{8B40A6B1-2F31-4C68-A88A-34856C5FF1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59431" y="1910062"/>
            <a:ext cx="753342" cy="753342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A5FA57E1-D480-48D6-872C-5E8B8D9D2B46}"/>
              </a:ext>
            </a:extLst>
          </p:cNvPr>
          <p:cNvSpPr txBox="1"/>
          <p:nvPr/>
        </p:nvSpPr>
        <p:spPr>
          <a:xfrm>
            <a:off x="4020936" y="2935024"/>
            <a:ext cx="2981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Association req(STA pub key)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CFFCDC7-A3EF-40AF-9F98-F6717C1C1AC3}"/>
              </a:ext>
            </a:extLst>
          </p:cNvPr>
          <p:cNvSpPr txBox="1"/>
          <p:nvPr/>
        </p:nvSpPr>
        <p:spPr>
          <a:xfrm>
            <a:off x="3871539" y="3490140"/>
            <a:ext cx="2952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Association resp(AP pub key)</a:t>
            </a:r>
          </a:p>
        </p:txBody>
      </p:sp>
      <p:sp>
        <p:nvSpPr>
          <p:cNvPr id="38" name="Right Brace 37">
            <a:extLst>
              <a:ext uri="{FF2B5EF4-FFF2-40B4-BE49-F238E27FC236}">
                <a16:creationId xmlns:a16="http://schemas.microsoft.com/office/drawing/2014/main" id="{570DADB3-D495-451D-8C69-93DF82F79843}"/>
              </a:ext>
            </a:extLst>
          </p:cNvPr>
          <p:cNvSpPr/>
          <p:nvPr/>
        </p:nvSpPr>
        <p:spPr bwMode="auto">
          <a:xfrm>
            <a:off x="7618166" y="3058806"/>
            <a:ext cx="480861" cy="862668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F08AA2A-8D5D-4471-B274-E619D725B46C}"/>
              </a:ext>
            </a:extLst>
          </p:cNvPr>
          <p:cNvSpPr txBox="1"/>
          <p:nvPr/>
        </p:nvSpPr>
        <p:spPr>
          <a:xfrm>
            <a:off x="8248841" y="3355223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Generate PMK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4627E06-D194-421B-8498-CFA1A6E9E284}"/>
              </a:ext>
            </a:extLst>
          </p:cNvPr>
          <p:cNvSpPr txBox="1"/>
          <p:nvPr/>
        </p:nvSpPr>
        <p:spPr>
          <a:xfrm>
            <a:off x="7608024" y="4377962"/>
            <a:ext cx="151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Generate PTK</a:t>
            </a:r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660D7097-F5FD-448D-A48D-65D0F2463905}"/>
              </a:ext>
            </a:extLst>
          </p:cNvPr>
          <p:cNvCxnSpPr/>
          <p:nvPr/>
        </p:nvCxnSpPr>
        <p:spPr bwMode="auto">
          <a:xfrm rot="10800000" flipV="1">
            <a:off x="7960524" y="1932096"/>
            <a:ext cx="1072959" cy="6128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6285652-B83C-4020-B394-BCD697C9D96C}"/>
              </a:ext>
            </a:extLst>
          </p:cNvPr>
          <p:cNvSpPr txBox="1"/>
          <p:nvPr/>
        </p:nvSpPr>
        <p:spPr>
          <a:xfrm>
            <a:off x="8497003" y="1609077"/>
            <a:ext cx="3050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 password input by end user</a:t>
            </a:r>
          </a:p>
        </p:txBody>
      </p:sp>
    </p:spTree>
    <p:extLst>
      <p:ext uri="{BB962C8B-B14F-4D97-AF65-F5344CB8AC3E}">
        <p14:creationId xmlns:p14="http://schemas.microsoft.com/office/powerpoint/2010/main" val="2197335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16CD5-B740-4F52-B3BD-817AE335E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46051" y="6475413"/>
            <a:ext cx="80150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5006D3B-CC4C-4D78-B566-8E0D9B0815F2}"/>
              </a:ext>
            </a:extLst>
          </p:cNvPr>
          <p:cNvSpPr txBox="1">
            <a:spLocks/>
          </p:cNvSpPr>
          <p:nvPr/>
        </p:nvSpPr>
        <p:spPr bwMode="auto">
          <a:xfrm>
            <a:off x="535380" y="640004"/>
            <a:ext cx="10421342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1" algn="l"/>
            <a:r>
              <a:rPr lang="en-US" altLang="zh-CN" dirty="0"/>
              <a:t>Device ID approach applied in OWE(normal case)</a:t>
            </a:r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77581C95-5180-4E2A-A756-B77EF9669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53649" y="6492875"/>
            <a:ext cx="2174057" cy="276999"/>
          </a:xfrm>
        </p:spPr>
        <p:txBody>
          <a:bodyPr/>
          <a:lstStyle/>
          <a:p>
            <a:r>
              <a:rPr lang="da-DK" dirty="0"/>
              <a:t>Jay Yang, et al. (Nokia)</a:t>
            </a:r>
            <a:endParaRPr lang="en-GB" dirty="0"/>
          </a:p>
        </p:txBody>
      </p:sp>
      <p:pic>
        <p:nvPicPr>
          <p:cNvPr id="8" name="Graphic 7" descr="Smart Phone">
            <a:extLst>
              <a:ext uri="{FF2B5EF4-FFF2-40B4-BE49-F238E27FC236}">
                <a16:creationId xmlns:a16="http://schemas.microsoft.com/office/drawing/2014/main" id="{75DDB603-4BC2-43F1-AC4C-C579467EF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80951" y="2160764"/>
            <a:ext cx="518696" cy="5186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16FB84F-26E6-4DB2-8224-B7200381137A}"/>
              </a:ext>
            </a:extLst>
          </p:cNvPr>
          <p:cNvSpPr txBox="1"/>
          <p:nvPr/>
        </p:nvSpPr>
        <p:spPr>
          <a:xfrm>
            <a:off x="7330388" y="2656776"/>
            <a:ext cx="543644" cy="345592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1135"/>
                </a:solidFill>
                <a:effectLst/>
                <a:uLnTx/>
                <a:uFillTx/>
                <a:latin typeface="Nokia Pure Text Light"/>
                <a:ea typeface="+mn-ea"/>
                <a:cs typeface="+mn-cs"/>
              </a:rPr>
              <a:t>STA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1135"/>
              </a:solidFill>
              <a:effectLst/>
              <a:uLnTx/>
              <a:uFillTx/>
              <a:latin typeface="Nokia Pure Text Ligh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901005-4B0B-48A0-AF9E-056C7BF2D263}"/>
              </a:ext>
            </a:extLst>
          </p:cNvPr>
          <p:cNvSpPr txBox="1"/>
          <p:nvPr/>
        </p:nvSpPr>
        <p:spPr>
          <a:xfrm>
            <a:off x="2021399" y="2677328"/>
            <a:ext cx="1239303" cy="345592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r>
              <a:rPr lang="en-US" altLang="zh-CN" sz="1400">
                <a:solidFill>
                  <a:schemeClr val="tx2"/>
                </a:solidFill>
              </a:rPr>
              <a:t>AP</a:t>
            </a:r>
            <a:endParaRPr lang="zh-CN" altLang="en-US" sz="1400">
              <a:solidFill>
                <a:schemeClr val="tx2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A48BE92-5894-473E-A8AC-2EF04EADA94C}"/>
              </a:ext>
            </a:extLst>
          </p:cNvPr>
          <p:cNvCxnSpPr>
            <a:cxnSpLocks/>
          </p:cNvCxnSpPr>
          <p:nvPr/>
        </p:nvCxnSpPr>
        <p:spPr>
          <a:xfrm flipH="1">
            <a:off x="3122693" y="2083646"/>
            <a:ext cx="34936" cy="405274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5E5F55E-F384-42CF-BCF1-98698FA07011}"/>
              </a:ext>
            </a:extLst>
          </p:cNvPr>
          <p:cNvCxnSpPr/>
          <p:nvPr/>
        </p:nvCxnSpPr>
        <p:spPr>
          <a:xfrm>
            <a:off x="7272371" y="2183139"/>
            <a:ext cx="0" cy="37332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896ED97-A113-4B8F-AAE8-36EDB7357E51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3122693" y="2420112"/>
            <a:ext cx="4158258" cy="2525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C7EF510-3BAA-4657-A535-69DD38D94043}"/>
              </a:ext>
            </a:extLst>
          </p:cNvPr>
          <p:cNvSpPr txBox="1"/>
          <p:nvPr/>
        </p:nvSpPr>
        <p:spPr>
          <a:xfrm>
            <a:off x="3937050" y="1993542"/>
            <a:ext cx="2077322" cy="369401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en-US" dirty="0">
                <a:solidFill>
                  <a:schemeClr val="tx2"/>
                </a:solidFill>
              </a:rPr>
              <a:t>Open Auth Req &amp; Resp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821C94E-5724-4D78-946A-E3624E8CB6C8}"/>
              </a:ext>
            </a:extLst>
          </p:cNvPr>
          <p:cNvCxnSpPr>
            <a:cxnSpLocks/>
          </p:cNvCxnSpPr>
          <p:nvPr/>
        </p:nvCxnSpPr>
        <p:spPr>
          <a:xfrm flipH="1">
            <a:off x="3216634" y="3314313"/>
            <a:ext cx="4069686" cy="20552"/>
          </a:xfrm>
          <a:prstGeom prst="straightConnector1">
            <a:avLst/>
          </a:prstGeom>
          <a:ln w="3175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phic 17" descr="Wireless router">
            <a:extLst>
              <a:ext uri="{FF2B5EF4-FFF2-40B4-BE49-F238E27FC236}">
                <a16:creationId xmlns:a16="http://schemas.microsoft.com/office/drawing/2014/main" id="{AE6CE012-0FA4-42FB-A127-9C92B4F104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95375" y="1932096"/>
            <a:ext cx="753342" cy="75334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5181644-D8D2-40E3-8CB6-86A0C5C9FF99}"/>
              </a:ext>
            </a:extLst>
          </p:cNvPr>
          <p:cNvSpPr txBox="1"/>
          <p:nvPr/>
        </p:nvSpPr>
        <p:spPr>
          <a:xfrm>
            <a:off x="3082260" y="2923509"/>
            <a:ext cx="4287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Association req &amp; resp (STA &amp; AP pub key)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669710F-4DCE-43CE-98E3-E4BF234C7063}"/>
              </a:ext>
            </a:extLst>
          </p:cNvPr>
          <p:cNvSpPr txBox="1"/>
          <p:nvPr/>
        </p:nvSpPr>
        <p:spPr>
          <a:xfrm>
            <a:off x="7369331" y="3061751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Generate PMK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1717A43-31E4-4C43-AA21-BDFF7649FE67}"/>
              </a:ext>
            </a:extLst>
          </p:cNvPr>
          <p:cNvCxnSpPr/>
          <p:nvPr/>
        </p:nvCxnSpPr>
        <p:spPr bwMode="auto">
          <a:xfrm>
            <a:off x="3157629" y="3785362"/>
            <a:ext cx="41233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38C55EC-6420-4DBB-BC13-C27DE80D8DC1}"/>
              </a:ext>
            </a:extLst>
          </p:cNvPr>
          <p:cNvSpPr txBox="1"/>
          <p:nvPr/>
        </p:nvSpPr>
        <p:spPr>
          <a:xfrm>
            <a:off x="3521857" y="3487762"/>
            <a:ext cx="2576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3:  device ID granted</a:t>
            </a:r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BEE154FB-86DA-463F-887C-D5F50A78EB59}"/>
              </a:ext>
            </a:extLst>
          </p:cNvPr>
          <p:cNvSpPr/>
          <p:nvPr/>
        </p:nvSpPr>
        <p:spPr bwMode="auto">
          <a:xfrm>
            <a:off x="7540299" y="4121502"/>
            <a:ext cx="490977" cy="1794900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5B5544-6D00-4678-AD5D-B719AA5B5612}"/>
              </a:ext>
            </a:extLst>
          </p:cNvPr>
          <p:cNvSpPr txBox="1"/>
          <p:nvPr/>
        </p:nvSpPr>
        <p:spPr>
          <a:xfrm>
            <a:off x="8031276" y="4834286"/>
            <a:ext cx="194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 association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4A8303A-0BFE-489C-805B-5137D13A8B83}"/>
              </a:ext>
            </a:extLst>
          </p:cNvPr>
          <p:cNvCxnSpPr>
            <a:cxnSpLocks/>
          </p:cNvCxnSpPr>
          <p:nvPr/>
        </p:nvCxnSpPr>
        <p:spPr>
          <a:xfrm flipH="1">
            <a:off x="3148694" y="5042127"/>
            <a:ext cx="4069686" cy="20552"/>
          </a:xfrm>
          <a:prstGeom prst="straightConnector1">
            <a:avLst/>
          </a:prstGeom>
          <a:ln w="3175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87EDAE3-E5EC-4009-B711-1A2BFDD0835E}"/>
              </a:ext>
            </a:extLst>
          </p:cNvPr>
          <p:cNvSpPr txBox="1"/>
          <p:nvPr/>
        </p:nvSpPr>
        <p:spPr>
          <a:xfrm>
            <a:off x="3014320" y="4651323"/>
            <a:ext cx="4287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Association req &amp; resp (STA &amp; AP pub key)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6DA260D-094B-408D-9965-1B16E14BA844}"/>
              </a:ext>
            </a:extLst>
          </p:cNvPr>
          <p:cNvCxnSpPr>
            <a:cxnSpLocks/>
          </p:cNvCxnSpPr>
          <p:nvPr/>
        </p:nvCxnSpPr>
        <p:spPr>
          <a:xfrm flipH="1">
            <a:off x="3098821" y="4577585"/>
            <a:ext cx="4158258" cy="2525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0E67420-1D50-44AF-B76B-E83C77B9E4BF}"/>
              </a:ext>
            </a:extLst>
          </p:cNvPr>
          <p:cNvSpPr txBox="1"/>
          <p:nvPr/>
        </p:nvSpPr>
        <p:spPr>
          <a:xfrm>
            <a:off x="3913178" y="4206100"/>
            <a:ext cx="2077322" cy="369401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en-US" dirty="0">
                <a:solidFill>
                  <a:schemeClr val="tx2"/>
                </a:solidFill>
              </a:rPr>
              <a:t>Open Auth Req &amp; Resp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B3D8C8A-DB8D-49A4-BBC4-8870247DC5E2}"/>
              </a:ext>
            </a:extLst>
          </p:cNvPr>
          <p:cNvCxnSpPr>
            <a:cxnSpLocks/>
          </p:cNvCxnSpPr>
          <p:nvPr/>
        </p:nvCxnSpPr>
        <p:spPr bwMode="auto">
          <a:xfrm flipH="1">
            <a:off x="3122693" y="5469110"/>
            <a:ext cx="41496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B7676E2-772E-4F48-9950-E8599EE0F3EB}"/>
              </a:ext>
            </a:extLst>
          </p:cNvPr>
          <p:cNvSpPr txBox="1"/>
          <p:nvPr/>
        </p:nvSpPr>
        <p:spPr>
          <a:xfrm>
            <a:off x="3182877" y="5072663"/>
            <a:ext cx="4557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2:  provide old device ID for identification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CCC8C68-604F-433F-A68C-9327560C81DF}"/>
              </a:ext>
            </a:extLst>
          </p:cNvPr>
          <p:cNvCxnSpPr/>
          <p:nvPr/>
        </p:nvCxnSpPr>
        <p:spPr bwMode="auto">
          <a:xfrm>
            <a:off x="3100706" y="5865717"/>
            <a:ext cx="41233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BE286DB-0CF0-4B4A-AAA1-3D73115D4CEC}"/>
              </a:ext>
            </a:extLst>
          </p:cNvPr>
          <p:cNvSpPr txBox="1"/>
          <p:nvPr/>
        </p:nvSpPr>
        <p:spPr>
          <a:xfrm>
            <a:off x="3092903" y="5478453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3:  grant new device ID</a:t>
            </a:r>
          </a:p>
        </p:txBody>
      </p: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91C37887-92D4-46D2-B822-DF507E17CC57}"/>
              </a:ext>
            </a:extLst>
          </p:cNvPr>
          <p:cNvCxnSpPr/>
          <p:nvPr/>
        </p:nvCxnSpPr>
        <p:spPr bwMode="auto">
          <a:xfrm rot="10800000" flipV="1">
            <a:off x="7740536" y="1932096"/>
            <a:ext cx="1072959" cy="6128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1CC7FCA-ABE4-44C6-96E3-28EEAC72E293}"/>
              </a:ext>
            </a:extLst>
          </p:cNvPr>
          <p:cNvSpPr txBox="1"/>
          <p:nvPr/>
        </p:nvSpPr>
        <p:spPr>
          <a:xfrm>
            <a:off x="8336279" y="2014365"/>
            <a:ext cx="3050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 password input by end user</a:t>
            </a:r>
          </a:p>
        </p:txBody>
      </p:sp>
    </p:spTree>
    <p:extLst>
      <p:ext uri="{BB962C8B-B14F-4D97-AF65-F5344CB8AC3E}">
        <p14:creationId xmlns:p14="http://schemas.microsoft.com/office/powerpoint/2010/main" val="1093334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4567B-0B97-4642-AE08-B901C12B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Fake AP issue in public 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52744-85AD-4121-B4B3-7D7B131A2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7"/>
            <a:ext cx="10363200" cy="4061052"/>
          </a:xfrm>
        </p:spPr>
        <p:txBody>
          <a:bodyPr/>
          <a:lstStyle/>
          <a:p>
            <a:r>
              <a:rPr lang="en-US" b="0" dirty="0"/>
              <a:t>Several AP nodes deployed in the public place to enlarge Wi-Fi coverage</a:t>
            </a:r>
          </a:p>
          <a:p>
            <a:r>
              <a:rPr lang="en-US" b="0" dirty="0"/>
              <a:t>3</a:t>
            </a:r>
            <a:r>
              <a:rPr lang="en-US" b="0" baseline="30000" dirty="0"/>
              <a:t>rd</a:t>
            </a:r>
            <a:r>
              <a:rPr lang="en-US" b="0" dirty="0"/>
              <a:t> party easy to mimic a legitimate AP around them(no password)</a:t>
            </a:r>
          </a:p>
          <a:p>
            <a:r>
              <a:rPr lang="en-US" b="0" dirty="0"/>
              <a:t>STA doesn’t have the ability to distinguish fake AP from legitimate AP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2BE9A-E748-4644-8973-625E073E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06AB1-C4B5-4F3A-A3C1-8E0A66DE0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pic>
        <p:nvPicPr>
          <p:cNvPr id="7" name="Graphic 6" descr="City">
            <a:extLst>
              <a:ext uri="{FF2B5EF4-FFF2-40B4-BE49-F238E27FC236}">
                <a16:creationId xmlns:a16="http://schemas.microsoft.com/office/drawing/2014/main" id="{F37AEB46-E635-4B3B-87DB-D721937B92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51332" y="2854710"/>
            <a:ext cx="3620703" cy="3620703"/>
          </a:xfrm>
          <a:prstGeom prst="rect">
            <a:avLst/>
          </a:prstGeom>
        </p:spPr>
      </p:pic>
      <p:pic>
        <p:nvPicPr>
          <p:cNvPr id="8" name="Graphic 7" descr="Wireless router">
            <a:extLst>
              <a:ext uri="{FF2B5EF4-FFF2-40B4-BE49-F238E27FC236}">
                <a16:creationId xmlns:a16="http://schemas.microsoft.com/office/drawing/2014/main" id="{4E337E0B-6CE0-4187-9C24-BA01684D6B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03584" y="3429000"/>
            <a:ext cx="753342" cy="753342"/>
          </a:xfrm>
          <a:prstGeom prst="rect">
            <a:avLst/>
          </a:prstGeom>
        </p:spPr>
      </p:pic>
      <p:pic>
        <p:nvPicPr>
          <p:cNvPr id="9" name="Graphic 8" descr="Wireless router">
            <a:extLst>
              <a:ext uri="{FF2B5EF4-FFF2-40B4-BE49-F238E27FC236}">
                <a16:creationId xmlns:a16="http://schemas.microsoft.com/office/drawing/2014/main" id="{0DD36522-E028-4C7B-BEC5-DF33462914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11516" y="3664152"/>
            <a:ext cx="753342" cy="753342"/>
          </a:xfrm>
          <a:prstGeom prst="rect">
            <a:avLst/>
          </a:prstGeom>
        </p:spPr>
      </p:pic>
      <p:pic>
        <p:nvPicPr>
          <p:cNvPr id="10" name="Graphic 9" descr="Wireless router">
            <a:extLst>
              <a:ext uri="{FF2B5EF4-FFF2-40B4-BE49-F238E27FC236}">
                <a16:creationId xmlns:a16="http://schemas.microsoft.com/office/drawing/2014/main" id="{CBE349A7-D4DB-4070-AF0B-74D64BE658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61683" y="5014523"/>
            <a:ext cx="753342" cy="753342"/>
          </a:xfrm>
          <a:prstGeom prst="rect">
            <a:avLst/>
          </a:prstGeom>
        </p:spPr>
      </p:pic>
      <p:pic>
        <p:nvPicPr>
          <p:cNvPr id="11" name="Graphic 10" descr="Wireless router">
            <a:extLst>
              <a:ext uri="{FF2B5EF4-FFF2-40B4-BE49-F238E27FC236}">
                <a16:creationId xmlns:a16="http://schemas.microsoft.com/office/drawing/2014/main" id="{2F3B2645-B704-45A6-B028-C4E61E6689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79837" y="4907774"/>
            <a:ext cx="753342" cy="753342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A2999BF-9F28-47DC-894C-FB970F56811A}"/>
              </a:ext>
            </a:extLst>
          </p:cNvPr>
          <p:cNvGrpSpPr/>
          <p:nvPr/>
        </p:nvGrpSpPr>
        <p:grpSpPr>
          <a:xfrm>
            <a:off x="8679709" y="3518587"/>
            <a:ext cx="880996" cy="529091"/>
            <a:chOff x="1012552" y="4117151"/>
            <a:chExt cx="869837" cy="40367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F315E82-4A31-4043-8FFC-CE9C3DC690EA}"/>
                </a:ext>
              </a:extLst>
            </p:cNvPr>
            <p:cNvGrpSpPr/>
            <p:nvPr/>
          </p:nvGrpSpPr>
          <p:grpSpPr>
            <a:xfrm>
              <a:off x="1012552" y="4384473"/>
              <a:ext cx="869837" cy="136353"/>
              <a:chOff x="1037885" y="4744068"/>
              <a:chExt cx="914400" cy="155448"/>
            </a:xfrm>
          </p:grpSpPr>
          <p:sp>
            <p:nvSpPr>
              <p:cNvPr id="22" name="Flowchart: Alternate Process 21">
                <a:extLst>
                  <a:ext uri="{FF2B5EF4-FFF2-40B4-BE49-F238E27FC236}">
                    <a16:creationId xmlns:a16="http://schemas.microsoft.com/office/drawing/2014/main" id="{A0E1DF8A-17C6-406E-A025-1DFEA81DF846}"/>
                  </a:ext>
                </a:extLst>
              </p:cNvPr>
              <p:cNvSpPr/>
              <p:nvPr/>
            </p:nvSpPr>
            <p:spPr bwMode="auto">
              <a:xfrm>
                <a:off x="1037885" y="4744068"/>
                <a:ext cx="914400" cy="155448"/>
              </a:xfrm>
              <a:prstGeom prst="flowChartAlternateProcess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49263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3" name="Minus Sign 22">
                <a:extLst>
                  <a:ext uri="{FF2B5EF4-FFF2-40B4-BE49-F238E27FC236}">
                    <a16:creationId xmlns:a16="http://schemas.microsoft.com/office/drawing/2014/main" id="{AA3A3487-DD49-4976-B185-49E5289B9D21}"/>
                  </a:ext>
                </a:extLst>
              </p:cNvPr>
              <p:cNvSpPr/>
              <p:nvPr/>
            </p:nvSpPr>
            <p:spPr bwMode="auto">
              <a:xfrm>
                <a:off x="1149301" y="4776958"/>
                <a:ext cx="222299" cy="116585"/>
              </a:xfrm>
              <a:prstGeom prst="mathMinus">
                <a:avLst/>
              </a:prstGeom>
              <a:solidFill>
                <a:sysClr val="windowText" lastClr="000000"/>
              </a:solidFill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49263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89E3377E-732B-452A-8A45-FC2E5E533FDB}"/>
                  </a:ext>
                </a:extLst>
              </p:cNvPr>
              <p:cNvGrpSpPr/>
              <p:nvPr/>
            </p:nvGrpSpPr>
            <p:grpSpPr>
              <a:xfrm>
                <a:off x="1464742" y="4798933"/>
                <a:ext cx="298501" cy="45719"/>
                <a:chOff x="1454101" y="4724400"/>
                <a:chExt cx="374699" cy="77724"/>
              </a:xfrm>
            </p:grpSpPr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D2D66079-7DD3-457A-816E-CD09B3354177}"/>
                    </a:ext>
                  </a:extLst>
                </p:cNvPr>
                <p:cNvSpPr/>
                <p:nvPr/>
              </p:nvSpPr>
              <p:spPr bwMode="auto">
                <a:xfrm>
                  <a:off x="1454101" y="4724400"/>
                  <a:ext cx="76200" cy="77724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449263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Tx/>
                    <a:buNone/>
                    <a:tabLst/>
                    <a:defRPr/>
                  </a:pPr>
                  <a:endParaRPr kumimoji="0" lang="zh-CN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FA347F90-6C5D-4A10-8108-7C0E524F7D0A}"/>
                    </a:ext>
                  </a:extLst>
                </p:cNvPr>
                <p:cNvSpPr/>
                <p:nvPr/>
              </p:nvSpPr>
              <p:spPr bwMode="auto">
                <a:xfrm>
                  <a:off x="1603351" y="4724400"/>
                  <a:ext cx="76200" cy="77724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449263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Tx/>
                    <a:buNone/>
                    <a:tabLst/>
                    <a:defRPr/>
                  </a:pPr>
                  <a:endParaRPr kumimoji="0" lang="zh-CN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5D3D14CB-46CB-4B69-9539-66820395A357}"/>
                    </a:ext>
                  </a:extLst>
                </p:cNvPr>
                <p:cNvSpPr/>
                <p:nvPr/>
              </p:nvSpPr>
              <p:spPr bwMode="auto">
                <a:xfrm>
                  <a:off x="1752600" y="4724400"/>
                  <a:ext cx="76200" cy="77724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449263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Tx/>
                    <a:buNone/>
                    <a:tabLst/>
                    <a:defRPr/>
                  </a:pPr>
                  <a:endParaRPr kumimoji="0" lang="zh-CN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30136A2-E74E-455A-B4A7-636380281854}"/>
                </a:ext>
              </a:extLst>
            </p:cNvPr>
            <p:cNvCxnSpPr/>
            <p:nvPr/>
          </p:nvCxnSpPr>
          <p:spPr bwMode="auto">
            <a:xfrm>
              <a:off x="1224270" y="4233541"/>
              <a:ext cx="0" cy="150932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B5678B5-D50F-4C0E-866E-5643DEE3E703}"/>
                </a:ext>
              </a:extLst>
            </p:cNvPr>
            <p:cNvCxnSpPr/>
            <p:nvPr/>
          </p:nvCxnSpPr>
          <p:spPr bwMode="auto">
            <a:xfrm>
              <a:off x="1711446" y="4233541"/>
              <a:ext cx="0" cy="150932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0266EB4-1D2F-41E0-A3B5-3BF9A266496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12544" y="4121341"/>
              <a:ext cx="237313" cy="17904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C1DB715-193E-41C7-A38B-931565D2CDA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614086" y="4121341"/>
              <a:ext cx="237313" cy="179040"/>
            </a:xfrm>
            <a:prstGeom prst="rect">
              <a:avLst/>
            </a:prstGeom>
          </p:spPr>
        </p:pic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FA630B-0B73-4C23-ACF0-8492729913B5}"/>
                </a:ext>
              </a:extLst>
            </p:cNvPr>
            <p:cNvCxnSpPr/>
            <p:nvPr/>
          </p:nvCxnSpPr>
          <p:spPr bwMode="auto">
            <a:xfrm>
              <a:off x="1470451" y="4229351"/>
              <a:ext cx="0" cy="150932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CE789DF9-651B-42F7-A706-549748E9B1D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3091" y="4117151"/>
              <a:ext cx="237313" cy="179040"/>
            </a:xfrm>
            <a:prstGeom prst="rect">
              <a:avLst/>
            </a:prstGeom>
          </p:spPr>
        </p:pic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D5DAD2B-CC71-4AED-8105-C34882AAF702}"/>
              </a:ext>
            </a:extLst>
          </p:cNvPr>
          <p:cNvSpPr txBox="1"/>
          <p:nvPr/>
        </p:nvSpPr>
        <p:spPr>
          <a:xfrm>
            <a:off x="8722601" y="4040811"/>
            <a:ext cx="973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Fake AP</a:t>
            </a:r>
          </a:p>
        </p:txBody>
      </p:sp>
    </p:spTree>
    <p:extLst>
      <p:ext uri="{BB962C8B-B14F-4D97-AF65-F5344CB8AC3E}">
        <p14:creationId xmlns:p14="http://schemas.microsoft.com/office/powerpoint/2010/main" val="630113876"/>
      </p:ext>
    </p:extLst>
  </p:cSld>
  <p:clrMapOvr>
    <a:masterClrMapping/>
  </p:clrMapOvr>
  <p:extLst>
    <p:ext uri="{6950BFC3-D8DA-4A85-94F7-54DA5524770B}">
      <p188:commentRel xmlns="" xmlns:p188="http://schemas.microsoft.com/office/powerpoint/2018/8/main" r:id="rId7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AC08D-C0E2-4C6E-BA8B-E1DFDAC19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46051" y="6420328"/>
            <a:ext cx="80150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38D8F81-D37E-4B1F-B57A-644B0C1694CF}"/>
              </a:ext>
            </a:extLst>
          </p:cNvPr>
          <p:cNvSpPr txBox="1">
            <a:spLocks/>
          </p:cNvSpPr>
          <p:nvPr/>
        </p:nvSpPr>
        <p:spPr bwMode="auto">
          <a:xfrm>
            <a:off x="216567" y="495308"/>
            <a:ext cx="10421342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1" algn="l"/>
            <a:r>
              <a:rPr lang="en-US" altLang="zh-CN" dirty="0"/>
              <a:t>Middle man attack based on device ID approach</a:t>
            </a:r>
          </a:p>
        </p:txBody>
      </p:sp>
      <p:sp>
        <p:nvSpPr>
          <p:cNvPr id="10" name="页脚占位符 4">
            <a:extLst>
              <a:ext uri="{FF2B5EF4-FFF2-40B4-BE49-F238E27FC236}">
                <a16:creationId xmlns:a16="http://schemas.microsoft.com/office/drawing/2014/main" id="{D3B2BDD3-D1FB-41A1-A131-128BAA8DA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53649" y="6470841"/>
            <a:ext cx="2174057" cy="276999"/>
          </a:xfrm>
        </p:spPr>
        <p:txBody>
          <a:bodyPr/>
          <a:lstStyle/>
          <a:p>
            <a:r>
              <a:rPr lang="da-DK" dirty="0"/>
              <a:t>Jay Yang, et al. (Nokia)</a:t>
            </a:r>
            <a:endParaRPr lang="en-GB" dirty="0"/>
          </a:p>
        </p:txBody>
      </p:sp>
      <p:pic>
        <p:nvPicPr>
          <p:cNvPr id="6" name="Graphic 5" descr="Smart Phone">
            <a:extLst>
              <a:ext uri="{FF2B5EF4-FFF2-40B4-BE49-F238E27FC236}">
                <a16:creationId xmlns:a16="http://schemas.microsoft.com/office/drawing/2014/main" id="{FB664EED-4426-4D08-AFBC-6A4547700A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32351" y="1720088"/>
            <a:ext cx="518696" cy="51869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1B8A2E-8E1F-42C9-9323-2970FAD7404B}"/>
              </a:ext>
            </a:extLst>
          </p:cNvPr>
          <p:cNvSpPr txBox="1"/>
          <p:nvPr/>
        </p:nvSpPr>
        <p:spPr>
          <a:xfrm>
            <a:off x="10481788" y="2216100"/>
            <a:ext cx="543644" cy="345592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1135"/>
                </a:solidFill>
                <a:effectLst/>
                <a:uLnTx/>
                <a:uFillTx/>
                <a:latin typeface="Nokia Pure Text Light"/>
                <a:ea typeface="+mn-ea"/>
                <a:cs typeface="+mn-cs"/>
              </a:rPr>
              <a:t>Returned</a:t>
            </a: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001135"/>
                </a:solidFill>
                <a:effectLst/>
                <a:uLnTx/>
                <a:uFillTx/>
                <a:latin typeface="Nokia Pure Text Light"/>
                <a:ea typeface="+mn-ea"/>
                <a:cs typeface="+mn-cs"/>
              </a:rPr>
              <a:t> 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1135"/>
                </a:solidFill>
                <a:effectLst/>
                <a:uLnTx/>
                <a:uFillTx/>
                <a:latin typeface="Nokia Pure Text Light"/>
                <a:ea typeface="+mn-ea"/>
                <a:cs typeface="+mn-cs"/>
              </a:rPr>
              <a:t>STA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1135"/>
              </a:solidFill>
              <a:effectLst/>
              <a:uLnTx/>
              <a:uFillTx/>
              <a:latin typeface="Nokia Pure Text Ligh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BF7740-E36B-429F-8244-F057D0E62EA9}"/>
              </a:ext>
            </a:extLst>
          </p:cNvPr>
          <p:cNvSpPr txBox="1"/>
          <p:nvPr/>
        </p:nvSpPr>
        <p:spPr>
          <a:xfrm>
            <a:off x="5094974" y="2149212"/>
            <a:ext cx="1239303" cy="345592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r>
              <a:rPr lang="en-US" altLang="zh-CN" dirty="0">
                <a:solidFill>
                  <a:schemeClr val="tx2"/>
                </a:solidFill>
              </a:rPr>
              <a:t>Fake AP</a:t>
            </a:r>
          </a:p>
          <a:p>
            <a:pPr algn="ctr">
              <a:spcAft>
                <a:spcPts val="300"/>
              </a:spcAft>
              <a:buSzPct val="100000"/>
            </a:pPr>
            <a:r>
              <a:rPr lang="en-US" altLang="zh-CN" dirty="0">
                <a:solidFill>
                  <a:schemeClr val="tx2"/>
                </a:solidFill>
              </a:rPr>
              <a:t>(Middle man)</a:t>
            </a:r>
            <a:endParaRPr lang="zh-CN" altLang="en-US" dirty="0">
              <a:solidFill>
                <a:schemeClr val="tx2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D989E53-EF8E-42A0-825E-0EC040A0C04C}"/>
              </a:ext>
            </a:extLst>
          </p:cNvPr>
          <p:cNvCxnSpPr>
            <a:cxnSpLocks/>
          </p:cNvCxnSpPr>
          <p:nvPr/>
        </p:nvCxnSpPr>
        <p:spPr>
          <a:xfrm>
            <a:off x="6309029" y="1642970"/>
            <a:ext cx="16669" cy="228292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73B62F8-404E-4BB4-9CE4-24696C3F609A}"/>
              </a:ext>
            </a:extLst>
          </p:cNvPr>
          <p:cNvCxnSpPr>
            <a:cxnSpLocks/>
          </p:cNvCxnSpPr>
          <p:nvPr/>
        </p:nvCxnSpPr>
        <p:spPr>
          <a:xfrm>
            <a:off x="10423771" y="1742463"/>
            <a:ext cx="0" cy="218343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5524078-B41B-4616-ACB1-01C2CAC78D1C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6292746" y="1979436"/>
            <a:ext cx="413960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D46B1DB-BD6C-4340-9746-3F8C5FF463F7}"/>
              </a:ext>
            </a:extLst>
          </p:cNvPr>
          <p:cNvSpPr txBox="1"/>
          <p:nvPr/>
        </p:nvSpPr>
        <p:spPr>
          <a:xfrm>
            <a:off x="7088450" y="1552866"/>
            <a:ext cx="2077322" cy="369401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en-US" dirty="0">
                <a:solidFill>
                  <a:schemeClr val="tx2"/>
                </a:solidFill>
              </a:rPr>
              <a:t>Open Auth Req &amp; Resp</a:t>
            </a:r>
          </a:p>
        </p:txBody>
      </p:sp>
      <p:pic>
        <p:nvPicPr>
          <p:cNvPr id="16" name="Graphic 15" descr="Wireless router">
            <a:extLst>
              <a:ext uri="{FF2B5EF4-FFF2-40B4-BE49-F238E27FC236}">
                <a16:creationId xmlns:a16="http://schemas.microsoft.com/office/drawing/2014/main" id="{A53A05D4-4520-44F4-AAAE-E398D88CE2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46775" y="1491420"/>
            <a:ext cx="753342" cy="753342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90225CF-F844-45B6-8AF4-C7413F3288A7}"/>
              </a:ext>
            </a:extLst>
          </p:cNvPr>
          <p:cNvCxnSpPr>
            <a:cxnSpLocks/>
          </p:cNvCxnSpPr>
          <p:nvPr/>
        </p:nvCxnSpPr>
        <p:spPr>
          <a:xfrm flipH="1">
            <a:off x="6300094" y="2473710"/>
            <a:ext cx="4132257" cy="0"/>
          </a:xfrm>
          <a:prstGeom prst="straightConnector1">
            <a:avLst/>
          </a:prstGeom>
          <a:ln w="3175"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DE65EB8-4706-4F6E-876B-8972E334BBB1}"/>
              </a:ext>
            </a:extLst>
          </p:cNvPr>
          <p:cNvSpPr txBox="1"/>
          <p:nvPr/>
        </p:nvSpPr>
        <p:spPr>
          <a:xfrm>
            <a:off x="6274093" y="2074836"/>
            <a:ext cx="4287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Association req &amp; resp (STA &amp; AP pub key)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FF63D2A-19D6-49B1-8380-E8A5F67B9468}"/>
              </a:ext>
            </a:extLst>
          </p:cNvPr>
          <p:cNvCxnSpPr>
            <a:cxnSpLocks/>
          </p:cNvCxnSpPr>
          <p:nvPr/>
        </p:nvCxnSpPr>
        <p:spPr bwMode="auto">
          <a:xfrm flipH="1">
            <a:off x="6274093" y="2880141"/>
            <a:ext cx="41496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C20FB46-BC2C-4D6C-9396-A1F20E9CA48D}"/>
              </a:ext>
            </a:extLst>
          </p:cNvPr>
          <p:cNvSpPr txBox="1"/>
          <p:nvPr/>
        </p:nvSpPr>
        <p:spPr>
          <a:xfrm>
            <a:off x="6360634" y="2539567"/>
            <a:ext cx="40190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2:  provide old device ID(</a:t>
            </a:r>
            <a:r>
              <a:rPr lang="en-US" b="1" dirty="0">
                <a:solidFill>
                  <a:srgbClr val="FF0000"/>
                </a:solidFill>
              </a:rPr>
              <a:t>ID1</a:t>
            </a:r>
            <a:r>
              <a:rPr lang="en-US" dirty="0"/>
              <a:t>) from </a:t>
            </a:r>
          </a:p>
          <a:p>
            <a:r>
              <a:rPr lang="en-US" dirty="0"/>
              <a:t>the legitimate AP for identification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F9CA044-E2AD-4962-9E78-51B6B15059C7}"/>
              </a:ext>
            </a:extLst>
          </p:cNvPr>
          <p:cNvCxnSpPr/>
          <p:nvPr/>
        </p:nvCxnSpPr>
        <p:spPr bwMode="auto">
          <a:xfrm>
            <a:off x="6292746" y="3636879"/>
            <a:ext cx="41233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C3F832F-439A-4581-BF4E-996ECC2A881F}"/>
              </a:ext>
            </a:extLst>
          </p:cNvPr>
          <p:cNvSpPr txBox="1"/>
          <p:nvPr/>
        </p:nvSpPr>
        <p:spPr>
          <a:xfrm>
            <a:off x="6613801" y="3276760"/>
            <a:ext cx="330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3:  grant a garbage device ID</a:t>
            </a:r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B591EC8E-6182-4E18-AC61-BEEED807C60E}"/>
              </a:ext>
            </a:extLst>
          </p:cNvPr>
          <p:cNvSpPr/>
          <p:nvPr/>
        </p:nvSpPr>
        <p:spPr bwMode="auto">
          <a:xfrm>
            <a:off x="5509010" y="2847091"/>
            <a:ext cx="352516" cy="1078804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E1E458D-1B0E-4FB1-87B3-7106AAB3B66D}"/>
              </a:ext>
            </a:extLst>
          </p:cNvPr>
          <p:cNvSpPr txBox="1"/>
          <p:nvPr/>
        </p:nvSpPr>
        <p:spPr>
          <a:xfrm>
            <a:off x="5068818" y="4351406"/>
            <a:ext cx="260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Mimics as a returned STA</a:t>
            </a:r>
          </a:p>
        </p:txBody>
      </p:sp>
      <p:pic>
        <p:nvPicPr>
          <p:cNvPr id="35" name="Graphic 34" descr="Wireless router">
            <a:extLst>
              <a:ext uri="{FF2B5EF4-FFF2-40B4-BE49-F238E27FC236}">
                <a16:creationId xmlns:a16="http://schemas.microsoft.com/office/drawing/2014/main" id="{05F43F88-D0ED-4DFF-BD17-4637DEA125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08146" y="2698305"/>
            <a:ext cx="753342" cy="75334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6D31DE11-2A33-4ACC-8496-49332602B456}"/>
              </a:ext>
            </a:extLst>
          </p:cNvPr>
          <p:cNvSpPr txBox="1"/>
          <p:nvPr/>
        </p:nvSpPr>
        <p:spPr>
          <a:xfrm>
            <a:off x="203160" y="3388338"/>
            <a:ext cx="156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Legitimate AP</a:t>
            </a:r>
          </a:p>
        </p:txBody>
      </p:sp>
      <p:pic>
        <p:nvPicPr>
          <p:cNvPr id="37" name="Graphic 36" descr="Smart Phone">
            <a:extLst>
              <a:ext uri="{FF2B5EF4-FFF2-40B4-BE49-F238E27FC236}">
                <a16:creationId xmlns:a16="http://schemas.microsoft.com/office/drawing/2014/main" id="{7F357861-DA6E-4812-8375-02206E88E1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10968" y="3966068"/>
            <a:ext cx="518696" cy="518696"/>
          </a:xfrm>
          <a:prstGeom prst="rect">
            <a:avLst/>
          </a:prstGeom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11BF4C1-BFEF-403D-BA6C-56BDE6329606}"/>
              </a:ext>
            </a:extLst>
          </p:cNvPr>
          <p:cNvCxnSpPr>
            <a:cxnSpLocks/>
          </p:cNvCxnSpPr>
          <p:nvPr/>
        </p:nvCxnSpPr>
        <p:spPr>
          <a:xfrm flipH="1">
            <a:off x="807438" y="3819108"/>
            <a:ext cx="4919" cy="228535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48C4EB9-9414-4572-A2B4-867C6CFE65E3}"/>
              </a:ext>
            </a:extLst>
          </p:cNvPr>
          <p:cNvCxnSpPr>
            <a:cxnSpLocks/>
          </p:cNvCxnSpPr>
          <p:nvPr/>
        </p:nvCxnSpPr>
        <p:spPr>
          <a:xfrm>
            <a:off x="4994798" y="3918601"/>
            <a:ext cx="0" cy="218586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39B7054-E2BE-426C-8412-69357D40453D}"/>
              </a:ext>
            </a:extLst>
          </p:cNvPr>
          <p:cNvCxnSpPr>
            <a:cxnSpLocks/>
          </p:cNvCxnSpPr>
          <p:nvPr/>
        </p:nvCxnSpPr>
        <p:spPr>
          <a:xfrm flipH="1">
            <a:off x="809545" y="4104010"/>
            <a:ext cx="418525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F2B2977-98BD-4F00-9D2E-B6A30F9697A4}"/>
              </a:ext>
            </a:extLst>
          </p:cNvPr>
          <p:cNvCxnSpPr>
            <a:cxnSpLocks/>
          </p:cNvCxnSpPr>
          <p:nvPr/>
        </p:nvCxnSpPr>
        <p:spPr>
          <a:xfrm flipH="1">
            <a:off x="823133" y="4624448"/>
            <a:ext cx="4171666" cy="9984"/>
          </a:xfrm>
          <a:prstGeom prst="straightConnector1">
            <a:avLst/>
          </a:prstGeom>
          <a:ln w="3175"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3F18C5B-EC3B-4DCF-AD39-03DC2C6E084A}"/>
              </a:ext>
            </a:extLst>
          </p:cNvPr>
          <p:cNvSpPr txBox="1"/>
          <p:nvPr/>
        </p:nvSpPr>
        <p:spPr>
          <a:xfrm>
            <a:off x="736747" y="4238492"/>
            <a:ext cx="4287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Association req &amp; resp (STA &amp; AP pub key)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C28BFB1-81C0-4B71-AA64-CF85AB50B0F6}"/>
              </a:ext>
            </a:extLst>
          </p:cNvPr>
          <p:cNvCxnSpPr>
            <a:cxnSpLocks/>
          </p:cNvCxnSpPr>
          <p:nvPr/>
        </p:nvCxnSpPr>
        <p:spPr bwMode="auto">
          <a:xfrm flipH="1">
            <a:off x="845120" y="5056279"/>
            <a:ext cx="41496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035548AF-7FDA-4115-B4F6-DB5AF7BFF6CF}"/>
              </a:ext>
            </a:extLst>
          </p:cNvPr>
          <p:cNvSpPr txBox="1"/>
          <p:nvPr/>
        </p:nvSpPr>
        <p:spPr>
          <a:xfrm>
            <a:off x="905304" y="4659832"/>
            <a:ext cx="3732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2:  provide </a:t>
            </a:r>
            <a:r>
              <a:rPr lang="en-US" b="1" dirty="0">
                <a:solidFill>
                  <a:srgbClr val="FF0000"/>
                </a:solidFill>
              </a:rPr>
              <a:t>ID1</a:t>
            </a:r>
            <a:r>
              <a:rPr lang="en-US" dirty="0"/>
              <a:t> for identification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8BBBBD-FA15-4E05-A09A-3F1D0FDCC3F6}"/>
              </a:ext>
            </a:extLst>
          </p:cNvPr>
          <p:cNvCxnSpPr/>
          <p:nvPr/>
        </p:nvCxnSpPr>
        <p:spPr bwMode="auto">
          <a:xfrm>
            <a:off x="823133" y="5620997"/>
            <a:ext cx="41233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7245F4-3B07-451B-A8C5-E722894C57A4}"/>
              </a:ext>
            </a:extLst>
          </p:cNvPr>
          <p:cNvSpPr txBox="1"/>
          <p:nvPr/>
        </p:nvSpPr>
        <p:spPr>
          <a:xfrm>
            <a:off x="1184828" y="5215158"/>
            <a:ext cx="2961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3:  grant a new device ID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9EAADFF-9505-4BA5-9EDB-64821DE95C1C}"/>
              </a:ext>
            </a:extLst>
          </p:cNvPr>
          <p:cNvSpPr txBox="1"/>
          <p:nvPr/>
        </p:nvSpPr>
        <p:spPr>
          <a:xfrm>
            <a:off x="1995872" y="3730172"/>
            <a:ext cx="2077322" cy="369401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en-US" dirty="0">
                <a:solidFill>
                  <a:schemeClr val="tx2"/>
                </a:solidFill>
              </a:rPr>
              <a:t>Open Auth Req &amp; Resp</a:t>
            </a:r>
          </a:p>
        </p:txBody>
      </p:sp>
    </p:spTree>
    <p:extLst>
      <p:ext uri="{BB962C8B-B14F-4D97-AF65-F5344CB8AC3E}">
        <p14:creationId xmlns:p14="http://schemas.microsoft.com/office/powerpoint/2010/main" val="2229138491"/>
      </p:ext>
    </p:extLst>
  </p:cSld>
  <p:clrMapOvr>
    <a:masterClrMapping/>
  </p:clrMapOvr>
  <p:extLst>
    <p:ext uri="{6950BFC3-D8DA-4A85-94F7-54DA5524770B}">
      <p188:commentRel xmlns="" xmlns:p188="http://schemas.microsoft.com/office/powerpoint/2018/8/main" r:id="rId7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4C76F-87F3-4F98-A803-C145E03DA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approach </a:t>
            </a:r>
            <a:r>
              <a:rPr lang="en-US" altLang="zh-CN" dirty="0"/>
              <a:t>for OWE mode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24720-8A5F-4B31-A910-2033CCC7D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7"/>
            <a:ext cx="10363200" cy="4118804"/>
          </a:xfrm>
        </p:spPr>
        <p:txBody>
          <a:bodyPr/>
          <a:lstStyle/>
          <a:p>
            <a:r>
              <a:rPr lang="en-US" dirty="0"/>
              <a:t>The returned STA should identify the AP before providing its device ID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dirty="0"/>
              <a:t>identify the AP via auth/association request/response frame exchange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66CB5-26E6-4D66-8754-CA87A2EFC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AF3A4100-2E92-4003-BDC9-41E0A3376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11604" y="6492875"/>
            <a:ext cx="2616102" cy="276999"/>
          </a:xfrm>
        </p:spPr>
        <p:txBody>
          <a:bodyPr/>
          <a:lstStyle/>
          <a:p>
            <a:r>
              <a:rPr lang="da-DK" dirty="0"/>
              <a:t>Okan Mutgan, et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722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E7AF1-BF0E-4DA3-A518-313BCBAF6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1BD7B-ED10-4B70-B4E9-83DF6AE4A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7"/>
            <a:ext cx="10363200" cy="42439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you agree the returned STA shall identify AP/ESS in OWE mode via auth/association request/response frame exchange?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7FC53B-A35E-450F-9F65-733132FCC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42D7BDFA-98BA-4C42-82D6-F4206FE0E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11604" y="6492875"/>
            <a:ext cx="2616102" cy="276999"/>
          </a:xfrm>
        </p:spPr>
        <p:txBody>
          <a:bodyPr/>
          <a:lstStyle/>
          <a:p>
            <a:r>
              <a:rPr lang="da-DK" dirty="0"/>
              <a:t>Okan Mutgan, et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71574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12935</TotalTime>
  <Words>409</Words>
  <Application>Microsoft Office PowerPoint</Application>
  <PresentationFormat>Widescreen</PresentationFormat>
  <Paragraphs>78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等线</vt:lpstr>
      <vt:lpstr>Calibri</vt:lpstr>
      <vt:lpstr>Nokia Pure Text Light</vt:lpstr>
      <vt:lpstr>Times New Roman</vt:lpstr>
      <vt:lpstr>Wingdings</vt:lpstr>
      <vt:lpstr>802-11-Submission</vt:lpstr>
      <vt:lpstr>Microsoft Word 97 - 2003 Document</vt:lpstr>
      <vt:lpstr>Use cases discussion</vt:lpstr>
      <vt:lpstr>Background</vt:lpstr>
      <vt:lpstr>Frame exchange in OWE</vt:lpstr>
      <vt:lpstr>PowerPoint Presentation</vt:lpstr>
      <vt:lpstr>Fake AP issue in public place</vt:lpstr>
      <vt:lpstr>PowerPoint Presentation</vt:lpstr>
      <vt:lpstr>Possible approach for OWE mode</vt:lpstr>
      <vt:lpstr>SP1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Zhijie Yang (NSB)</cp:lastModifiedBy>
  <cp:revision>148</cp:revision>
  <dcterms:created xsi:type="dcterms:W3CDTF">2020-11-25T01:30:38Z</dcterms:created>
  <dcterms:modified xsi:type="dcterms:W3CDTF">2023-01-09T11:44:22Z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