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7"/>
  </p:notesMasterIdLst>
  <p:handoutMasterIdLst>
    <p:handoutMasterId r:id="rId18"/>
  </p:handoutMasterIdLst>
  <p:sldIdLst>
    <p:sldId id="269" r:id="rId3"/>
    <p:sldId id="869" r:id="rId4"/>
    <p:sldId id="862" r:id="rId5"/>
    <p:sldId id="476" r:id="rId6"/>
    <p:sldId id="871" r:id="rId7"/>
    <p:sldId id="848" r:id="rId8"/>
    <p:sldId id="868" r:id="rId9"/>
    <p:sldId id="851" r:id="rId10"/>
    <p:sldId id="866" r:id="rId11"/>
    <p:sldId id="867" r:id="rId12"/>
    <p:sldId id="865" r:id="rId13"/>
    <p:sldId id="870" r:id="rId14"/>
    <p:sldId id="850" r:id="rId15"/>
    <p:sldId id="488"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2/26/2023</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2/26/2023</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2/26/2023</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2/26/2023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2/26/2023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2/26/2023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2/26/2023</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2/26/2023</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2/26/2023</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2/26/2023</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2/26/2023</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2/26/2023</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2/26/2023</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2/26/2023</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2/26/2023</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2/26/2023</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2/26/2023</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2/26/2023</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2/26/2023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2/26/2023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2/26/2023</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2/26/2023</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2/26/2023</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2/26/2023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2/26/2023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2/26/2023</a:t>
            </a:fld>
            <a:endParaRPr lang="en-US" dirty="0"/>
          </a:p>
        </p:txBody>
      </p:sp>
      <p:sp>
        <p:nvSpPr>
          <p:cNvPr id="1029" name="Rectangle 5"/>
          <p:cNvSpPr>
            <a:spLocks noGrp="1" noChangeArrowheads="1"/>
          </p:cNvSpPr>
          <p:nvPr>
            <p:ph type="ftr" sz="quarter" idx="3"/>
          </p:nvPr>
        </p:nvSpPr>
        <p:spPr bwMode="auto">
          <a:xfrm>
            <a:off x="6544054" y="6475413"/>
            <a:ext cx="199987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a:t>Hongyuan</a:t>
            </a:r>
            <a:r>
              <a:rPr lang="en-US" dirty="0"/>
              <a:t> Zhang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802.11-23/</a:t>
            </a:r>
            <a:r>
              <a:rPr lang="en-US" altLang="en-US" sz="1800" b="1" kern="1200" dirty="0">
                <a:solidFill>
                  <a:schemeClr val="tx1"/>
                </a:solidFill>
                <a:latin typeface="Times New Roman" pitchFamily="18" charset="0"/>
                <a:ea typeface="+mn-ea"/>
                <a:cs typeface="+mn-cs"/>
              </a:rPr>
              <a:t>0016</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2/26/2023</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Single Radio MLD</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2023-01-03</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01/03/2023</a:t>
            </a:r>
          </a:p>
        </p:txBody>
      </p:sp>
      <p:graphicFrame>
        <p:nvGraphicFramePr>
          <p:cNvPr id="6" name="Table 5"/>
          <p:cNvGraphicFramePr>
            <a:graphicFrameLocks noGrp="1"/>
          </p:cNvGraphicFramePr>
          <p:nvPr>
            <p:extLst>
              <p:ext uri="{D42A27DB-BD31-4B8C-83A1-F6EECF244321}">
                <p14:modId xmlns:p14="http://schemas.microsoft.com/office/powerpoint/2010/main" val="1979022597"/>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94326" y="870219"/>
            <a:ext cx="8955349" cy="597702"/>
          </a:xfrm>
        </p:spPr>
        <p:txBody>
          <a:bodyPr/>
          <a:lstStyle/>
          <a:p>
            <a:r>
              <a:rPr lang="en-US" sz="2100" dirty="0"/>
              <a:t>Frame Exchanges between EMLSR AP MLD and EMLSR non-AP MLD (Cont’d)</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23909" y="1532736"/>
            <a:ext cx="5404725" cy="2912605"/>
          </a:xfrm>
        </p:spPr>
        <p:txBody>
          <a:bodyPr>
            <a:noAutofit/>
          </a:bodyPr>
          <a:lstStyle/>
          <a:p>
            <a:r>
              <a:rPr lang="en-US" sz="1800" dirty="0"/>
              <a:t>EMLSR non-AP MLD behavior option 3:</a:t>
            </a:r>
          </a:p>
          <a:p>
            <a:pPr lvl="1"/>
            <a:r>
              <a:rPr lang="en-US" sz="1800" dirty="0"/>
              <a:t>When all the setup links of an EMLSR non-AP MLD that are capable doing EMLSR frame exchanges are covered by one EMLSR link set of the associated AP MLD, the EMLSR non-AP MLD is not allowed to be in EMLSR mode. Otherwise, an EMLSR non-AP MLD can be in EMLSR mode.</a:t>
            </a:r>
          </a:p>
        </p:txBody>
      </p:sp>
      <p:sp>
        <p:nvSpPr>
          <p:cNvPr id="5" name="Rectangle 4">
            <a:extLst>
              <a:ext uri="{FF2B5EF4-FFF2-40B4-BE49-F238E27FC236}">
                <a16:creationId xmlns:a16="http://schemas.microsoft.com/office/drawing/2014/main" id="{1DD0D840-7DB4-4EA9-97CB-DE6CC10D71C2}"/>
              </a:ext>
            </a:extLst>
          </p:cNvPr>
          <p:cNvSpPr/>
          <p:nvPr/>
        </p:nvSpPr>
        <p:spPr>
          <a:xfrm>
            <a:off x="6237139" y="2614547"/>
            <a:ext cx="1858010" cy="3678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Rectangle 5">
            <a:extLst>
              <a:ext uri="{FF2B5EF4-FFF2-40B4-BE49-F238E27FC236}">
                <a16:creationId xmlns:a16="http://schemas.microsoft.com/office/drawing/2014/main" id="{2EE04DED-66B3-4936-B968-DD339F3380AB}"/>
              </a:ext>
            </a:extLst>
          </p:cNvPr>
          <p:cNvSpPr/>
          <p:nvPr/>
        </p:nvSpPr>
        <p:spPr>
          <a:xfrm>
            <a:off x="6320078" y="2982415"/>
            <a:ext cx="188822" cy="303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 name="Straight Connector 6">
            <a:extLst>
              <a:ext uri="{FF2B5EF4-FFF2-40B4-BE49-F238E27FC236}">
                <a16:creationId xmlns:a16="http://schemas.microsoft.com/office/drawing/2014/main" id="{CA73584B-1C3D-4834-9C92-50E8DA1792BC}"/>
              </a:ext>
            </a:extLst>
          </p:cNvPr>
          <p:cNvCxnSpPr>
            <a:cxnSpLocks/>
          </p:cNvCxnSpPr>
          <p:nvPr/>
        </p:nvCxnSpPr>
        <p:spPr>
          <a:xfrm>
            <a:off x="6414488" y="3485062"/>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E8573359-1030-4E8B-B385-3AE00C68E50A}"/>
              </a:ext>
            </a:extLst>
          </p:cNvPr>
          <p:cNvCxnSpPr>
            <a:stCxn id="6" idx="2"/>
          </p:cNvCxnSpPr>
          <p:nvPr/>
        </p:nvCxnSpPr>
        <p:spPr>
          <a:xfrm flipH="1">
            <a:off x="6414489" y="3286143"/>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6AE61493-4190-43F0-9E6E-669474D896C4}"/>
              </a:ext>
            </a:extLst>
          </p:cNvPr>
          <p:cNvSpPr/>
          <p:nvPr/>
        </p:nvSpPr>
        <p:spPr>
          <a:xfrm>
            <a:off x="7029834" y="2989039"/>
            <a:ext cx="188822" cy="303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0" name="Straight Connector 9">
            <a:extLst>
              <a:ext uri="{FF2B5EF4-FFF2-40B4-BE49-F238E27FC236}">
                <a16:creationId xmlns:a16="http://schemas.microsoft.com/office/drawing/2014/main" id="{509EF509-1B36-4C23-AE34-1C7AC63CB649}"/>
              </a:ext>
            </a:extLst>
          </p:cNvPr>
          <p:cNvCxnSpPr>
            <a:cxnSpLocks/>
          </p:cNvCxnSpPr>
          <p:nvPr/>
        </p:nvCxnSpPr>
        <p:spPr>
          <a:xfrm>
            <a:off x="6987658" y="3491686"/>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C88557F-01DA-4CA9-BEBA-3B3CDC9A8BA5}"/>
              </a:ext>
            </a:extLst>
          </p:cNvPr>
          <p:cNvCxnSpPr>
            <a:stCxn id="9" idx="2"/>
          </p:cNvCxnSpPr>
          <p:nvPr/>
        </p:nvCxnSpPr>
        <p:spPr>
          <a:xfrm flipH="1">
            <a:off x="7124244" y="3292767"/>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8222AFF0-79A1-45E5-A841-6E0FF12E5A66}"/>
              </a:ext>
            </a:extLst>
          </p:cNvPr>
          <p:cNvCxnSpPr>
            <a:cxnSpLocks/>
          </p:cNvCxnSpPr>
          <p:nvPr/>
        </p:nvCxnSpPr>
        <p:spPr>
          <a:xfrm>
            <a:off x="7314061" y="3485062"/>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5E743669-14AD-46C6-BB0C-FE164B0C173D}"/>
              </a:ext>
            </a:extLst>
          </p:cNvPr>
          <p:cNvSpPr/>
          <p:nvPr/>
        </p:nvSpPr>
        <p:spPr>
          <a:xfrm>
            <a:off x="7801150" y="2982325"/>
            <a:ext cx="188822" cy="303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4" name="Straight Connector 13">
            <a:extLst>
              <a:ext uri="{FF2B5EF4-FFF2-40B4-BE49-F238E27FC236}">
                <a16:creationId xmlns:a16="http://schemas.microsoft.com/office/drawing/2014/main" id="{6BC50C55-62D2-472D-8369-ACAB7493D9F5}"/>
              </a:ext>
            </a:extLst>
          </p:cNvPr>
          <p:cNvCxnSpPr>
            <a:cxnSpLocks/>
          </p:cNvCxnSpPr>
          <p:nvPr/>
        </p:nvCxnSpPr>
        <p:spPr>
          <a:xfrm>
            <a:off x="7758974" y="3484972"/>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1E50C10-55EB-4383-B1EB-7C9B78B131E1}"/>
              </a:ext>
            </a:extLst>
          </p:cNvPr>
          <p:cNvCxnSpPr>
            <a:stCxn id="13" idx="2"/>
          </p:cNvCxnSpPr>
          <p:nvPr/>
        </p:nvCxnSpPr>
        <p:spPr>
          <a:xfrm flipH="1">
            <a:off x="7895561" y="3286053"/>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89258EA-84A8-42B3-9897-B19756857E4F}"/>
              </a:ext>
            </a:extLst>
          </p:cNvPr>
          <p:cNvCxnSpPr>
            <a:cxnSpLocks/>
          </p:cNvCxnSpPr>
          <p:nvPr/>
        </p:nvCxnSpPr>
        <p:spPr>
          <a:xfrm>
            <a:off x="8085377" y="3478348"/>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8C775E77-448E-4FBD-88A0-048588B356DE}"/>
              </a:ext>
            </a:extLst>
          </p:cNvPr>
          <p:cNvSpPr txBox="1"/>
          <p:nvPr/>
        </p:nvSpPr>
        <p:spPr>
          <a:xfrm>
            <a:off x="6796420" y="2231825"/>
            <a:ext cx="600164" cy="173348"/>
          </a:xfrm>
          <a:prstGeom prst="rect">
            <a:avLst/>
          </a:prstGeom>
          <a:noFill/>
        </p:spPr>
        <p:txBody>
          <a:bodyPr wrap="none" lIns="68580" tIns="34290" rIns="68580" rtlCol="0" anchor="t">
            <a:noAutofit/>
          </a:bodyPr>
          <a:lstStyle/>
          <a:p>
            <a:r>
              <a:rPr lang="en-US" sz="1050" dirty="0"/>
              <a:t>AP MLD1</a:t>
            </a:r>
          </a:p>
        </p:txBody>
      </p:sp>
      <p:sp>
        <p:nvSpPr>
          <p:cNvPr id="18" name="TextBox 17">
            <a:extLst>
              <a:ext uri="{FF2B5EF4-FFF2-40B4-BE49-F238E27FC236}">
                <a16:creationId xmlns:a16="http://schemas.microsoft.com/office/drawing/2014/main" id="{1DE2A79D-33CE-478E-9BF3-F6940756AEE1}"/>
              </a:ext>
            </a:extLst>
          </p:cNvPr>
          <p:cNvSpPr txBox="1"/>
          <p:nvPr/>
        </p:nvSpPr>
        <p:spPr>
          <a:xfrm>
            <a:off x="6835808" y="3682935"/>
            <a:ext cx="491463" cy="197963"/>
          </a:xfrm>
          <a:prstGeom prst="rect">
            <a:avLst/>
          </a:prstGeom>
          <a:noFill/>
        </p:spPr>
        <p:txBody>
          <a:bodyPr wrap="none" lIns="68580" tIns="34290" rIns="68580" rtlCol="0" anchor="t">
            <a:noAutofit/>
          </a:bodyPr>
          <a:lstStyle/>
          <a:p>
            <a:r>
              <a:rPr lang="en-US" sz="600" dirty="0"/>
              <a:t>Link0</a:t>
            </a:r>
          </a:p>
        </p:txBody>
      </p:sp>
      <p:sp>
        <p:nvSpPr>
          <p:cNvPr id="19" name="TextBox 18">
            <a:extLst>
              <a:ext uri="{FF2B5EF4-FFF2-40B4-BE49-F238E27FC236}">
                <a16:creationId xmlns:a16="http://schemas.microsoft.com/office/drawing/2014/main" id="{93A2B477-377D-452A-86D6-3C04EB5C4927}"/>
              </a:ext>
            </a:extLst>
          </p:cNvPr>
          <p:cNvSpPr txBox="1"/>
          <p:nvPr/>
        </p:nvSpPr>
        <p:spPr>
          <a:xfrm>
            <a:off x="7207955" y="3675488"/>
            <a:ext cx="491463" cy="197963"/>
          </a:xfrm>
          <a:prstGeom prst="rect">
            <a:avLst/>
          </a:prstGeom>
          <a:noFill/>
        </p:spPr>
        <p:txBody>
          <a:bodyPr wrap="none" lIns="68580" tIns="34290" rIns="68580" rtlCol="0" anchor="t">
            <a:noAutofit/>
          </a:bodyPr>
          <a:lstStyle/>
          <a:p>
            <a:r>
              <a:rPr lang="en-US" sz="600" dirty="0"/>
              <a:t>Link1</a:t>
            </a:r>
          </a:p>
        </p:txBody>
      </p:sp>
      <p:sp>
        <p:nvSpPr>
          <p:cNvPr id="20" name="TextBox 19">
            <a:extLst>
              <a:ext uri="{FF2B5EF4-FFF2-40B4-BE49-F238E27FC236}">
                <a16:creationId xmlns:a16="http://schemas.microsoft.com/office/drawing/2014/main" id="{7AAB73D7-90F9-4C38-8C1D-1EF7DF68E5BE}"/>
              </a:ext>
            </a:extLst>
          </p:cNvPr>
          <p:cNvSpPr txBox="1"/>
          <p:nvPr/>
        </p:nvSpPr>
        <p:spPr>
          <a:xfrm>
            <a:off x="7603685" y="3667951"/>
            <a:ext cx="491463" cy="197963"/>
          </a:xfrm>
          <a:prstGeom prst="rect">
            <a:avLst/>
          </a:prstGeom>
          <a:noFill/>
        </p:spPr>
        <p:txBody>
          <a:bodyPr wrap="none" lIns="68580" tIns="34290" rIns="68580" rtlCol="0" anchor="t">
            <a:noAutofit/>
          </a:bodyPr>
          <a:lstStyle/>
          <a:p>
            <a:r>
              <a:rPr lang="en-US" sz="600" dirty="0"/>
              <a:t>Link2</a:t>
            </a:r>
          </a:p>
        </p:txBody>
      </p:sp>
      <p:sp>
        <p:nvSpPr>
          <p:cNvPr id="21" name="TextBox 20">
            <a:extLst>
              <a:ext uri="{FF2B5EF4-FFF2-40B4-BE49-F238E27FC236}">
                <a16:creationId xmlns:a16="http://schemas.microsoft.com/office/drawing/2014/main" id="{50A43074-359B-46E4-924E-457DE2759639}"/>
              </a:ext>
            </a:extLst>
          </p:cNvPr>
          <p:cNvSpPr txBox="1"/>
          <p:nvPr/>
        </p:nvSpPr>
        <p:spPr>
          <a:xfrm>
            <a:off x="8025323" y="3660504"/>
            <a:ext cx="491463" cy="197963"/>
          </a:xfrm>
          <a:prstGeom prst="rect">
            <a:avLst/>
          </a:prstGeom>
          <a:noFill/>
        </p:spPr>
        <p:txBody>
          <a:bodyPr wrap="none" lIns="68580" tIns="34290" rIns="68580" rtlCol="0" anchor="t">
            <a:noAutofit/>
          </a:bodyPr>
          <a:lstStyle/>
          <a:p>
            <a:r>
              <a:rPr lang="en-US" sz="600" dirty="0"/>
              <a:t>Link3</a:t>
            </a:r>
          </a:p>
        </p:txBody>
      </p:sp>
      <p:sp>
        <p:nvSpPr>
          <p:cNvPr id="22" name="TextBox 21">
            <a:extLst>
              <a:ext uri="{FF2B5EF4-FFF2-40B4-BE49-F238E27FC236}">
                <a16:creationId xmlns:a16="http://schemas.microsoft.com/office/drawing/2014/main" id="{09EC31AF-6385-4D8A-AE12-93D7877659A0}"/>
              </a:ext>
            </a:extLst>
          </p:cNvPr>
          <p:cNvSpPr txBox="1"/>
          <p:nvPr/>
        </p:nvSpPr>
        <p:spPr>
          <a:xfrm>
            <a:off x="6263168" y="3702946"/>
            <a:ext cx="491463" cy="197963"/>
          </a:xfrm>
          <a:prstGeom prst="rect">
            <a:avLst/>
          </a:prstGeom>
          <a:noFill/>
        </p:spPr>
        <p:txBody>
          <a:bodyPr wrap="none" lIns="68580" tIns="34290" rIns="68580" rtlCol="0" anchor="t">
            <a:noAutofit/>
          </a:bodyPr>
          <a:lstStyle/>
          <a:p>
            <a:r>
              <a:rPr lang="en-US" sz="600" dirty="0"/>
              <a:t>Link4</a:t>
            </a:r>
          </a:p>
        </p:txBody>
      </p:sp>
      <p:sp>
        <p:nvSpPr>
          <p:cNvPr id="23" name="Right Brace 22">
            <a:extLst>
              <a:ext uri="{FF2B5EF4-FFF2-40B4-BE49-F238E27FC236}">
                <a16:creationId xmlns:a16="http://schemas.microsoft.com/office/drawing/2014/main" id="{7AC4A433-2372-4F5E-841C-62A53B5BE144}"/>
              </a:ext>
            </a:extLst>
          </p:cNvPr>
          <p:cNvSpPr/>
          <p:nvPr/>
        </p:nvSpPr>
        <p:spPr>
          <a:xfrm rot="5400000">
            <a:off x="7114281" y="3676320"/>
            <a:ext cx="100047" cy="49146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24" name="Right Brace 23">
            <a:extLst>
              <a:ext uri="{FF2B5EF4-FFF2-40B4-BE49-F238E27FC236}">
                <a16:creationId xmlns:a16="http://schemas.microsoft.com/office/drawing/2014/main" id="{FC560E88-B124-42BF-A38C-0D2568800D69}"/>
              </a:ext>
            </a:extLst>
          </p:cNvPr>
          <p:cNvSpPr/>
          <p:nvPr/>
        </p:nvSpPr>
        <p:spPr>
          <a:xfrm rot="5400000">
            <a:off x="7884219" y="3670218"/>
            <a:ext cx="100047" cy="49146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25" name="TextBox 24">
            <a:extLst>
              <a:ext uri="{FF2B5EF4-FFF2-40B4-BE49-F238E27FC236}">
                <a16:creationId xmlns:a16="http://schemas.microsoft.com/office/drawing/2014/main" id="{28D1E03E-7A0A-40AA-9EAE-17E8B5B5FBFA}"/>
              </a:ext>
            </a:extLst>
          </p:cNvPr>
          <p:cNvSpPr txBox="1"/>
          <p:nvPr/>
        </p:nvSpPr>
        <p:spPr>
          <a:xfrm>
            <a:off x="6830127" y="3999310"/>
            <a:ext cx="491463" cy="197963"/>
          </a:xfrm>
          <a:prstGeom prst="rect">
            <a:avLst/>
          </a:prstGeom>
          <a:noFill/>
        </p:spPr>
        <p:txBody>
          <a:bodyPr wrap="none" lIns="68580" tIns="34290" rIns="68580" rtlCol="0" anchor="t">
            <a:noAutofit/>
          </a:bodyPr>
          <a:lstStyle/>
          <a:p>
            <a:r>
              <a:rPr lang="en-US" sz="600" dirty="0"/>
              <a:t>EMLSR link set</a:t>
            </a:r>
          </a:p>
        </p:txBody>
      </p:sp>
      <p:sp>
        <p:nvSpPr>
          <p:cNvPr id="26" name="TextBox 25">
            <a:extLst>
              <a:ext uri="{FF2B5EF4-FFF2-40B4-BE49-F238E27FC236}">
                <a16:creationId xmlns:a16="http://schemas.microsoft.com/office/drawing/2014/main" id="{47D777D2-9A98-4678-937A-85D02DF52F7B}"/>
              </a:ext>
            </a:extLst>
          </p:cNvPr>
          <p:cNvSpPr txBox="1"/>
          <p:nvPr/>
        </p:nvSpPr>
        <p:spPr>
          <a:xfrm>
            <a:off x="7688511" y="3972544"/>
            <a:ext cx="491463" cy="197963"/>
          </a:xfrm>
          <a:prstGeom prst="rect">
            <a:avLst/>
          </a:prstGeom>
          <a:noFill/>
        </p:spPr>
        <p:txBody>
          <a:bodyPr wrap="none" lIns="68580" tIns="34290" rIns="68580" rtlCol="0" anchor="t">
            <a:noAutofit/>
          </a:bodyPr>
          <a:lstStyle/>
          <a:p>
            <a:r>
              <a:rPr lang="en-US" sz="600" dirty="0"/>
              <a:t>EMLSR link set</a:t>
            </a:r>
          </a:p>
        </p:txBody>
      </p:sp>
      <p:cxnSp>
        <p:nvCxnSpPr>
          <p:cNvPr id="27" name="Straight Arrow Connector 26">
            <a:extLst>
              <a:ext uri="{FF2B5EF4-FFF2-40B4-BE49-F238E27FC236}">
                <a16:creationId xmlns:a16="http://schemas.microsoft.com/office/drawing/2014/main" id="{7348F7BF-AF97-482F-B560-B1196ABCC8CA}"/>
              </a:ext>
            </a:extLst>
          </p:cNvPr>
          <p:cNvCxnSpPr/>
          <p:nvPr/>
        </p:nvCxnSpPr>
        <p:spPr>
          <a:xfrm flipV="1">
            <a:off x="6586671" y="3660503"/>
            <a:ext cx="331902" cy="5100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20B22D95-C7F6-4984-AD42-37E81CF6F94B}"/>
              </a:ext>
            </a:extLst>
          </p:cNvPr>
          <p:cNvSpPr txBox="1"/>
          <p:nvPr/>
        </p:nvSpPr>
        <p:spPr>
          <a:xfrm>
            <a:off x="6274701" y="4170507"/>
            <a:ext cx="491463" cy="197963"/>
          </a:xfrm>
          <a:prstGeom prst="rect">
            <a:avLst/>
          </a:prstGeom>
          <a:noFill/>
        </p:spPr>
        <p:txBody>
          <a:bodyPr wrap="none" lIns="68580" tIns="34290" rIns="68580" rtlCol="0" anchor="t">
            <a:noAutofit/>
          </a:bodyPr>
          <a:lstStyle/>
          <a:p>
            <a:r>
              <a:rPr lang="en-US" sz="600" dirty="0"/>
              <a:t>Primary link</a:t>
            </a:r>
          </a:p>
        </p:txBody>
      </p:sp>
      <p:cxnSp>
        <p:nvCxnSpPr>
          <p:cNvPr id="29" name="Straight Arrow Connector 28">
            <a:extLst>
              <a:ext uri="{FF2B5EF4-FFF2-40B4-BE49-F238E27FC236}">
                <a16:creationId xmlns:a16="http://schemas.microsoft.com/office/drawing/2014/main" id="{7A94A81D-CAD0-455B-8003-FD94AC9E8231}"/>
              </a:ext>
            </a:extLst>
          </p:cNvPr>
          <p:cNvCxnSpPr>
            <a:cxnSpLocks/>
          </p:cNvCxnSpPr>
          <p:nvPr/>
        </p:nvCxnSpPr>
        <p:spPr>
          <a:xfrm flipH="1" flipV="1">
            <a:off x="8127951" y="3610912"/>
            <a:ext cx="496936" cy="3758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630AD259-CEBE-487C-8AF8-F439F2D81AC5}"/>
              </a:ext>
            </a:extLst>
          </p:cNvPr>
          <p:cNvSpPr txBox="1"/>
          <p:nvPr/>
        </p:nvSpPr>
        <p:spPr>
          <a:xfrm>
            <a:off x="8527196" y="3995908"/>
            <a:ext cx="491463" cy="197963"/>
          </a:xfrm>
          <a:prstGeom prst="rect">
            <a:avLst/>
          </a:prstGeom>
          <a:noFill/>
        </p:spPr>
        <p:txBody>
          <a:bodyPr wrap="none" lIns="68580" tIns="34290" rIns="68580" rtlCol="0" anchor="t">
            <a:noAutofit/>
          </a:bodyPr>
          <a:lstStyle/>
          <a:p>
            <a:r>
              <a:rPr lang="en-US" sz="600" dirty="0"/>
              <a:t>Primary link</a:t>
            </a:r>
          </a:p>
        </p:txBody>
      </p:sp>
      <p:cxnSp>
        <p:nvCxnSpPr>
          <p:cNvPr id="31" name="Straight Arrow Connector 30">
            <a:extLst>
              <a:ext uri="{FF2B5EF4-FFF2-40B4-BE49-F238E27FC236}">
                <a16:creationId xmlns:a16="http://schemas.microsoft.com/office/drawing/2014/main" id="{913BDA72-CCB6-4FA3-B738-DA2A50E8A330}"/>
              </a:ext>
            </a:extLst>
          </p:cNvPr>
          <p:cNvCxnSpPr>
            <a:cxnSpLocks/>
          </p:cNvCxnSpPr>
          <p:nvPr/>
        </p:nvCxnSpPr>
        <p:spPr>
          <a:xfrm flipH="1" flipV="1">
            <a:off x="7303480" y="3746170"/>
            <a:ext cx="300205" cy="4477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9BEFFFD5-C8FF-4923-8720-BA693A08D5E3}"/>
              </a:ext>
            </a:extLst>
          </p:cNvPr>
          <p:cNvCxnSpPr>
            <a:cxnSpLocks/>
          </p:cNvCxnSpPr>
          <p:nvPr/>
        </p:nvCxnSpPr>
        <p:spPr>
          <a:xfrm flipV="1">
            <a:off x="7646258" y="3736070"/>
            <a:ext cx="118977" cy="457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C6CC2827-D9DD-41C3-8373-696FE4597EF3}"/>
              </a:ext>
            </a:extLst>
          </p:cNvPr>
          <p:cNvSpPr txBox="1"/>
          <p:nvPr/>
        </p:nvSpPr>
        <p:spPr>
          <a:xfrm>
            <a:off x="7423080" y="4178677"/>
            <a:ext cx="491463" cy="197963"/>
          </a:xfrm>
          <a:prstGeom prst="rect">
            <a:avLst/>
          </a:prstGeom>
          <a:noFill/>
        </p:spPr>
        <p:txBody>
          <a:bodyPr wrap="none" lIns="68580" tIns="34290" rIns="68580" rtlCol="0" anchor="t">
            <a:noAutofit/>
          </a:bodyPr>
          <a:lstStyle/>
          <a:p>
            <a:r>
              <a:rPr lang="en-US" sz="600" dirty="0"/>
              <a:t>Non-primary link</a:t>
            </a:r>
          </a:p>
        </p:txBody>
      </p:sp>
      <p:cxnSp>
        <p:nvCxnSpPr>
          <p:cNvPr id="34" name="Straight Arrow Connector 33">
            <a:extLst>
              <a:ext uri="{FF2B5EF4-FFF2-40B4-BE49-F238E27FC236}">
                <a16:creationId xmlns:a16="http://schemas.microsoft.com/office/drawing/2014/main" id="{DFD0E06F-5275-4682-A519-EC67DA68521E}"/>
              </a:ext>
            </a:extLst>
          </p:cNvPr>
          <p:cNvCxnSpPr>
            <a:cxnSpLocks/>
          </p:cNvCxnSpPr>
          <p:nvPr/>
        </p:nvCxnSpPr>
        <p:spPr>
          <a:xfrm flipV="1">
            <a:off x="5977908" y="3535395"/>
            <a:ext cx="377024" cy="4605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E7D66523-7DF8-4B80-9374-64F8F39F52ED}"/>
              </a:ext>
            </a:extLst>
          </p:cNvPr>
          <p:cNvSpPr txBox="1"/>
          <p:nvPr/>
        </p:nvSpPr>
        <p:spPr>
          <a:xfrm>
            <a:off x="5451416" y="3995908"/>
            <a:ext cx="491463" cy="197963"/>
          </a:xfrm>
          <a:prstGeom prst="rect">
            <a:avLst/>
          </a:prstGeom>
          <a:noFill/>
        </p:spPr>
        <p:txBody>
          <a:bodyPr wrap="none" lIns="68580" tIns="34290" rIns="68580" rtlCol="0" anchor="t">
            <a:noAutofit/>
          </a:bodyPr>
          <a:lstStyle/>
          <a:p>
            <a:r>
              <a:rPr lang="en-US" sz="600" dirty="0"/>
              <a:t>Non-EMLSR link</a:t>
            </a:r>
          </a:p>
        </p:txBody>
      </p:sp>
      <p:sp>
        <p:nvSpPr>
          <p:cNvPr id="37" name="Rectangle 36">
            <a:extLst>
              <a:ext uri="{FF2B5EF4-FFF2-40B4-BE49-F238E27FC236}">
                <a16:creationId xmlns:a16="http://schemas.microsoft.com/office/drawing/2014/main" id="{B7AFDB6A-0249-412C-AF37-008154938E26}"/>
              </a:ext>
            </a:extLst>
          </p:cNvPr>
          <p:cNvSpPr/>
          <p:nvPr/>
        </p:nvSpPr>
        <p:spPr>
          <a:xfrm>
            <a:off x="6123928" y="2536507"/>
            <a:ext cx="2130814" cy="108961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8" name="Rectangle 37">
            <a:extLst>
              <a:ext uri="{FF2B5EF4-FFF2-40B4-BE49-F238E27FC236}">
                <a16:creationId xmlns:a16="http://schemas.microsoft.com/office/drawing/2014/main" id="{A931B5C4-2A99-4677-BB82-E902D9528114}"/>
              </a:ext>
            </a:extLst>
          </p:cNvPr>
          <p:cNvSpPr/>
          <p:nvPr/>
        </p:nvSpPr>
        <p:spPr>
          <a:xfrm>
            <a:off x="6106647" y="5223934"/>
            <a:ext cx="729161" cy="2456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9" name="TextBox 38">
            <a:extLst>
              <a:ext uri="{FF2B5EF4-FFF2-40B4-BE49-F238E27FC236}">
                <a16:creationId xmlns:a16="http://schemas.microsoft.com/office/drawing/2014/main" id="{8CFF82D3-0A81-4F86-B1B0-8AE1BF36322B}"/>
              </a:ext>
            </a:extLst>
          </p:cNvPr>
          <p:cNvSpPr txBox="1"/>
          <p:nvPr/>
        </p:nvSpPr>
        <p:spPr>
          <a:xfrm>
            <a:off x="5612330" y="5479587"/>
            <a:ext cx="1438254" cy="256553"/>
          </a:xfrm>
          <a:prstGeom prst="rect">
            <a:avLst/>
          </a:prstGeom>
          <a:noFill/>
        </p:spPr>
        <p:txBody>
          <a:bodyPr wrap="none" lIns="68580" tIns="34290" rIns="68580" rtlCol="0" anchor="t">
            <a:noAutofit/>
          </a:bodyPr>
          <a:lstStyle/>
          <a:p>
            <a:r>
              <a:rPr lang="en-US" sz="900" dirty="0"/>
              <a:t>EMLSR Non-AP MLD3 </a:t>
            </a:r>
          </a:p>
          <a:p>
            <a:r>
              <a:rPr lang="en-US" sz="900" dirty="0"/>
              <a:t>in EMLSR mode</a:t>
            </a:r>
          </a:p>
        </p:txBody>
      </p:sp>
      <p:sp>
        <p:nvSpPr>
          <p:cNvPr id="40" name="Rectangle 39">
            <a:extLst>
              <a:ext uri="{FF2B5EF4-FFF2-40B4-BE49-F238E27FC236}">
                <a16:creationId xmlns:a16="http://schemas.microsoft.com/office/drawing/2014/main" id="{E554BD4B-7B19-4F97-A3C5-4A78F4557A59}"/>
              </a:ext>
            </a:extLst>
          </p:cNvPr>
          <p:cNvSpPr/>
          <p:nvPr/>
        </p:nvSpPr>
        <p:spPr>
          <a:xfrm>
            <a:off x="5635805" y="4703873"/>
            <a:ext cx="1438254" cy="80296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1" name="Rectangle 40">
            <a:extLst>
              <a:ext uri="{FF2B5EF4-FFF2-40B4-BE49-F238E27FC236}">
                <a16:creationId xmlns:a16="http://schemas.microsoft.com/office/drawing/2014/main" id="{A66E916F-A0EB-45D3-A633-5E25CD96544E}"/>
              </a:ext>
            </a:extLst>
          </p:cNvPr>
          <p:cNvSpPr/>
          <p:nvPr/>
        </p:nvSpPr>
        <p:spPr>
          <a:xfrm>
            <a:off x="6362786" y="5018123"/>
            <a:ext cx="210222" cy="1999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42" name="Straight Connector 41">
            <a:extLst>
              <a:ext uri="{FF2B5EF4-FFF2-40B4-BE49-F238E27FC236}">
                <a16:creationId xmlns:a16="http://schemas.microsoft.com/office/drawing/2014/main" id="{8CB783E8-A0DF-4D9C-A641-76ECD39D4894}"/>
              </a:ext>
            </a:extLst>
          </p:cNvPr>
          <p:cNvCxnSpPr/>
          <p:nvPr/>
        </p:nvCxnSpPr>
        <p:spPr>
          <a:xfrm flipH="1">
            <a:off x="6462612" y="4831817"/>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F305935-E841-4A3C-9606-1A71F79DBAEC}"/>
              </a:ext>
            </a:extLst>
          </p:cNvPr>
          <p:cNvCxnSpPr>
            <a:cxnSpLocks/>
          </p:cNvCxnSpPr>
          <p:nvPr/>
        </p:nvCxnSpPr>
        <p:spPr>
          <a:xfrm>
            <a:off x="6461930" y="4594653"/>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21ED87F-1863-49E1-ADC9-7928DBF92015}"/>
              </a:ext>
            </a:extLst>
          </p:cNvPr>
          <p:cNvCxnSpPr>
            <a:cxnSpLocks/>
          </p:cNvCxnSpPr>
          <p:nvPr/>
        </p:nvCxnSpPr>
        <p:spPr>
          <a:xfrm>
            <a:off x="6788333" y="4588030"/>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F6DF540A-878A-44E3-8F63-729F648E747F}"/>
              </a:ext>
            </a:extLst>
          </p:cNvPr>
          <p:cNvCxnSpPr>
            <a:cxnSpLocks/>
          </p:cNvCxnSpPr>
          <p:nvPr/>
        </p:nvCxnSpPr>
        <p:spPr>
          <a:xfrm>
            <a:off x="6106646" y="4575545"/>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6D208047-D7F1-49E2-8263-3D924A370BCA}"/>
              </a:ext>
            </a:extLst>
          </p:cNvPr>
          <p:cNvCxnSpPr>
            <a:cxnSpLocks/>
          </p:cNvCxnSpPr>
          <p:nvPr/>
        </p:nvCxnSpPr>
        <p:spPr>
          <a:xfrm flipH="1">
            <a:off x="6110782" y="3697197"/>
            <a:ext cx="291696" cy="9011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98D3E4C-EE0F-479D-8213-78F3A0336DFE}"/>
              </a:ext>
            </a:extLst>
          </p:cNvPr>
          <p:cNvCxnSpPr>
            <a:cxnSpLocks/>
          </p:cNvCxnSpPr>
          <p:nvPr/>
        </p:nvCxnSpPr>
        <p:spPr>
          <a:xfrm flipH="1">
            <a:off x="6465932" y="3677275"/>
            <a:ext cx="524450" cy="9518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C271685D-1F38-4C41-8635-C006F8504745}"/>
              </a:ext>
            </a:extLst>
          </p:cNvPr>
          <p:cNvCxnSpPr>
            <a:cxnSpLocks/>
          </p:cNvCxnSpPr>
          <p:nvPr/>
        </p:nvCxnSpPr>
        <p:spPr>
          <a:xfrm flipH="1">
            <a:off x="6802811" y="3700084"/>
            <a:ext cx="506865" cy="8945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Arc 48">
            <a:extLst>
              <a:ext uri="{FF2B5EF4-FFF2-40B4-BE49-F238E27FC236}">
                <a16:creationId xmlns:a16="http://schemas.microsoft.com/office/drawing/2014/main" id="{C5A2A071-D46B-496A-8C75-B851030CF15D}"/>
              </a:ext>
            </a:extLst>
          </p:cNvPr>
          <p:cNvSpPr/>
          <p:nvPr/>
        </p:nvSpPr>
        <p:spPr>
          <a:xfrm rot="16200000">
            <a:off x="6360814" y="4897221"/>
            <a:ext cx="203597" cy="260747"/>
          </a:xfrm>
          <a:prstGeom prst="arc">
            <a:avLst>
              <a:gd name="adj1" fmla="val 18956279"/>
              <a:gd name="adj2" fmla="val 2732421"/>
            </a:avLst>
          </a:prstGeom>
          <a:noFill/>
          <a:ln w="12700" cap="flat" cmpd="sng" algn="ctr">
            <a:solidFill>
              <a:sysClr val="windowText" lastClr="000000"/>
            </a:solidFill>
            <a:prstDash val="solid"/>
            <a:miter lim="800000"/>
            <a:headEnd type="triangle" w="sm" len="sm"/>
            <a:tailEnd type="triangle" w="sm" len="sm"/>
          </a:ln>
          <a:effectLst/>
        </p:spPr>
        <p:txBody>
          <a:bodyPr rtlCol="0" anchor="ctr"/>
          <a:lstStyle/>
          <a:p>
            <a:pPr algn="ctr" defTabSz="685800" fontAlgn="auto">
              <a:spcBef>
                <a:spcPts val="0"/>
              </a:spcBef>
              <a:spcAft>
                <a:spcPts val="0"/>
              </a:spcAft>
              <a:defRPr/>
            </a:pPr>
            <a:endParaRPr lang="en-US" sz="1350" kern="0">
              <a:solidFill>
                <a:prstClr val="black"/>
              </a:solidFill>
              <a:latin typeface="Calibri" panose="020F0502020204030204"/>
              <a:cs typeface="+mn-cs"/>
            </a:endParaRPr>
          </a:p>
        </p:txBody>
      </p:sp>
      <p:sp>
        <p:nvSpPr>
          <p:cNvPr id="50" name="Arc 49">
            <a:extLst>
              <a:ext uri="{FF2B5EF4-FFF2-40B4-BE49-F238E27FC236}">
                <a16:creationId xmlns:a16="http://schemas.microsoft.com/office/drawing/2014/main" id="{F0AC97B7-5C27-467A-9E1C-D18DF190C209}"/>
              </a:ext>
            </a:extLst>
          </p:cNvPr>
          <p:cNvSpPr/>
          <p:nvPr/>
        </p:nvSpPr>
        <p:spPr>
          <a:xfrm rot="16200000">
            <a:off x="7813507" y="3354451"/>
            <a:ext cx="203597" cy="260747"/>
          </a:xfrm>
          <a:prstGeom prst="arc">
            <a:avLst>
              <a:gd name="adj1" fmla="val 18956279"/>
              <a:gd name="adj2" fmla="val 2732421"/>
            </a:avLst>
          </a:prstGeom>
          <a:noFill/>
          <a:ln w="12700" cap="flat" cmpd="sng" algn="ctr">
            <a:solidFill>
              <a:sysClr val="windowText" lastClr="000000"/>
            </a:solidFill>
            <a:prstDash val="solid"/>
            <a:miter lim="800000"/>
            <a:headEnd type="triangle" w="sm" len="sm"/>
            <a:tailEnd type="triangle" w="sm" len="sm"/>
          </a:ln>
          <a:effectLst/>
        </p:spPr>
        <p:txBody>
          <a:bodyPr rtlCol="0" anchor="ctr"/>
          <a:lstStyle/>
          <a:p>
            <a:pPr algn="ctr" defTabSz="685800" fontAlgn="auto">
              <a:spcBef>
                <a:spcPts val="0"/>
              </a:spcBef>
              <a:spcAft>
                <a:spcPts val="0"/>
              </a:spcAft>
              <a:defRPr/>
            </a:pPr>
            <a:endParaRPr lang="en-US" sz="1350" kern="0">
              <a:solidFill>
                <a:prstClr val="black"/>
              </a:solidFill>
              <a:latin typeface="Calibri" panose="020F0502020204030204"/>
              <a:cs typeface="+mn-cs"/>
            </a:endParaRPr>
          </a:p>
        </p:txBody>
      </p:sp>
      <p:sp>
        <p:nvSpPr>
          <p:cNvPr id="51" name="Arc 50">
            <a:extLst>
              <a:ext uri="{FF2B5EF4-FFF2-40B4-BE49-F238E27FC236}">
                <a16:creationId xmlns:a16="http://schemas.microsoft.com/office/drawing/2014/main" id="{B201BEDC-139D-42D5-A325-5DB19F33BE0E}"/>
              </a:ext>
            </a:extLst>
          </p:cNvPr>
          <p:cNvSpPr/>
          <p:nvPr/>
        </p:nvSpPr>
        <p:spPr>
          <a:xfrm rot="16200000">
            <a:off x="7022446" y="3345186"/>
            <a:ext cx="203597" cy="260747"/>
          </a:xfrm>
          <a:prstGeom prst="arc">
            <a:avLst>
              <a:gd name="adj1" fmla="val 18956279"/>
              <a:gd name="adj2" fmla="val 2732421"/>
            </a:avLst>
          </a:prstGeom>
          <a:noFill/>
          <a:ln w="12700" cap="flat" cmpd="sng" algn="ctr">
            <a:solidFill>
              <a:sysClr val="windowText" lastClr="000000"/>
            </a:solidFill>
            <a:prstDash val="solid"/>
            <a:miter lim="800000"/>
            <a:headEnd type="triangle" w="sm" len="sm"/>
            <a:tailEnd type="triangle" w="sm" len="sm"/>
          </a:ln>
          <a:effectLst/>
        </p:spPr>
        <p:txBody>
          <a:bodyPr rtlCol="0" anchor="ctr"/>
          <a:lstStyle/>
          <a:p>
            <a:pPr algn="ctr" defTabSz="685800" fontAlgn="auto">
              <a:spcBef>
                <a:spcPts val="0"/>
              </a:spcBef>
              <a:spcAft>
                <a:spcPts val="0"/>
              </a:spcAft>
              <a:defRPr/>
            </a:pPr>
            <a:endParaRPr lang="en-US" sz="1350" kern="0">
              <a:solidFill>
                <a:prstClr val="black"/>
              </a:solidFill>
              <a:latin typeface="Calibri" panose="020F0502020204030204"/>
              <a:cs typeface="+mn-cs"/>
            </a:endParaRPr>
          </a:p>
        </p:txBody>
      </p:sp>
      <p:sp>
        <p:nvSpPr>
          <p:cNvPr id="52" name="Rectangle 51">
            <a:extLst>
              <a:ext uri="{FF2B5EF4-FFF2-40B4-BE49-F238E27FC236}">
                <a16:creationId xmlns:a16="http://schemas.microsoft.com/office/drawing/2014/main" id="{039D77B3-98BD-434F-A208-E03E25367334}"/>
              </a:ext>
            </a:extLst>
          </p:cNvPr>
          <p:cNvSpPr/>
          <p:nvPr/>
        </p:nvSpPr>
        <p:spPr>
          <a:xfrm>
            <a:off x="8150177" y="5207315"/>
            <a:ext cx="503033" cy="2456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3" name="TextBox 52">
            <a:extLst>
              <a:ext uri="{FF2B5EF4-FFF2-40B4-BE49-F238E27FC236}">
                <a16:creationId xmlns:a16="http://schemas.microsoft.com/office/drawing/2014/main" id="{6141F6C5-C508-427A-988B-5F626CC8F5C0}"/>
              </a:ext>
            </a:extLst>
          </p:cNvPr>
          <p:cNvSpPr txBox="1"/>
          <p:nvPr/>
        </p:nvSpPr>
        <p:spPr>
          <a:xfrm>
            <a:off x="7705746" y="5481904"/>
            <a:ext cx="1438254" cy="256553"/>
          </a:xfrm>
          <a:prstGeom prst="rect">
            <a:avLst/>
          </a:prstGeom>
          <a:noFill/>
        </p:spPr>
        <p:txBody>
          <a:bodyPr wrap="none" lIns="68580" tIns="34290" rIns="68580" rtlCol="0" anchor="t">
            <a:noAutofit/>
          </a:bodyPr>
          <a:lstStyle/>
          <a:p>
            <a:r>
              <a:rPr lang="en-US" sz="900" dirty="0"/>
              <a:t>EMLSR Non-AP MLD2</a:t>
            </a:r>
          </a:p>
          <a:p>
            <a:r>
              <a:rPr lang="en-US" sz="900" dirty="0"/>
              <a:t> in MLSR mode</a:t>
            </a:r>
          </a:p>
        </p:txBody>
      </p:sp>
      <p:sp>
        <p:nvSpPr>
          <p:cNvPr id="54" name="Rectangle 53">
            <a:extLst>
              <a:ext uri="{FF2B5EF4-FFF2-40B4-BE49-F238E27FC236}">
                <a16:creationId xmlns:a16="http://schemas.microsoft.com/office/drawing/2014/main" id="{0A926C25-347E-461F-9775-9555F7BEA58C}"/>
              </a:ext>
            </a:extLst>
          </p:cNvPr>
          <p:cNvSpPr/>
          <p:nvPr/>
        </p:nvSpPr>
        <p:spPr>
          <a:xfrm>
            <a:off x="7895560" y="4707582"/>
            <a:ext cx="939277" cy="80296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25CA8E93-F7A7-4F15-B35F-801BD0B6FA71}"/>
              </a:ext>
            </a:extLst>
          </p:cNvPr>
          <p:cNvSpPr/>
          <p:nvPr/>
        </p:nvSpPr>
        <p:spPr>
          <a:xfrm>
            <a:off x="8275823" y="5001505"/>
            <a:ext cx="210222" cy="1999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56" name="Straight Connector 55">
            <a:extLst>
              <a:ext uri="{FF2B5EF4-FFF2-40B4-BE49-F238E27FC236}">
                <a16:creationId xmlns:a16="http://schemas.microsoft.com/office/drawing/2014/main" id="{BA969AF4-A3E5-48C5-AF9E-5ACA54ADCB4B}"/>
              </a:ext>
            </a:extLst>
          </p:cNvPr>
          <p:cNvCxnSpPr/>
          <p:nvPr/>
        </p:nvCxnSpPr>
        <p:spPr>
          <a:xfrm flipH="1">
            <a:off x="8375650" y="4815198"/>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532C70C2-75E4-4A64-A9D8-CD67954726C6}"/>
              </a:ext>
            </a:extLst>
          </p:cNvPr>
          <p:cNvCxnSpPr>
            <a:cxnSpLocks/>
          </p:cNvCxnSpPr>
          <p:nvPr/>
        </p:nvCxnSpPr>
        <p:spPr>
          <a:xfrm>
            <a:off x="8222708" y="4598362"/>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E39F73AF-8D2D-46D2-94CF-FB641E34A0A4}"/>
              </a:ext>
            </a:extLst>
          </p:cNvPr>
          <p:cNvCxnSpPr>
            <a:cxnSpLocks/>
          </p:cNvCxnSpPr>
          <p:nvPr/>
        </p:nvCxnSpPr>
        <p:spPr>
          <a:xfrm>
            <a:off x="8549111" y="4591738"/>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Arc 58">
            <a:extLst>
              <a:ext uri="{FF2B5EF4-FFF2-40B4-BE49-F238E27FC236}">
                <a16:creationId xmlns:a16="http://schemas.microsoft.com/office/drawing/2014/main" id="{D6612259-3C32-4125-A14B-7D6AB7B01FA1}"/>
              </a:ext>
            </a:extLst>
          </p:cNvPr>
          <p:cNvSpPr/>
          <p:nvPr/>
        </p:nvSpPr>
        <p:spPr>
          <a:xfrm rot="16200000">
            <a:off x="8273851" y="4880602"/>
            <a:ext cx="203597" cy="260747"/>
          </a:xfrm>
          <a:prstGeom prst="arc">
            <a:avLst>
              <a:gd name="adj1" fmla="val 18956279"/>
              <a:gd name="adj2" fmla="val 2732421"/>
            </a:avLst>
          </a:prstGeom>
          <a:noFill/>
          <a:ln w="12700" cap="flat" cmpd="sng" algn="ctr">
            <a:solidFill>
              <a:sysClr val="windowText" lastClr="000000"/>
            </a:solidFill>
            <a:prstDash val="solid"/>
            <a:miter lim="800000"/>
            <a:headEnd type="triangle" w="sm" len="sm"/>
            <a:tailEnd type="triangle" w="sm" len="sm"/>
          </a:ln>
          <a:effectLst/>
        </p:spPr>
        <p:txBody>
          <a:bodyPr rtlCol="0" anchor="ctr"/>
          <a:lstStyle/>
          <a:p>
            <a:pPr algn="ctr" defTabSz="685800" fontAlgn="auto">
              <a:spcBef>
                <a:spcPts val="0"/>
              </a:spcBef>
              <a:spcAft>
                <a:spcPts val="0"/>
              </a:spcAft>
              <a:defRPr/>
            </a:pPr>
            <a:endParaRPr lang="en-US" sz="1350" kern="0">
              <a:solidFill>
                <a:prstClr val="black"/>
              </a:solidFill>
              <a:latin typeface="Calibri" panose="020F0502020204030204"/>
              <a:cs typeface="+mn-cs"/>
            </a:endParaRPr>
          </a:p>
        </p:txBody>
      </p:sp>
      <p:cxnSp>
        <p:nvCxnSpPr>
          <p:cNvPr id="60" name="Straight Connector 59">
            <a:extLst>
              <a:ext uri="{FF2B5EF4-FFF2-40B4-BE49-F238E27FC236}">
                <a16:creationId xmlns:a16="http://schemas.microsoft.com/office/drawing/2014/main" id="{F17B53BC-3E88-4098-AF32-90AFC64B21A4}"/>
              </a:ext>
            </a:extLst>
          </p:cNvPr>
          <p:cNvCxnSpPr>
            <a:cxnSpLocks/>
          </p:cNvCxnSpPr>
          <p:nvPr/>
        </p:nvCxnSpPr>
        <p:spPr>
          <a:xfrm>
            <a:off x="7757259" y="3694267"/>
            <a:ext cx="464969" cy="9003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C1940933-F0E4-4F18-8D90-90F7AEB71C55}"/>
              </a:ext>
            </a:extLst>
          </p:cNvPr>
          <p:cNvCxnSpPr>
            <a:cxnSpLocks/>
          </p:cNvCxnSpPr>
          <p:nvPr/>
        </p:nvCxnSpPr>
        <p:spPr>
          <a:xfrm>
            <a:off x="8088060" y="3665678"/>
            <a:ext cx="465437" cy="953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Footer Placeholder 4">
            <a:extLst>
              <a:ext uri="{FF2B5EF4-FFF2-40B4-BE49-F238E27FC236}">
                <a16:creationId xmlns:a16="http://schemas.microsoft.com/office/drawing/2014/main" id="{F70108CC-D18F-45BD-A100-64CAB1AD2946}"/>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3" name="Slide Number Placeholder 5">
            <a:extLst>
              <a:ext uri="{FF2B5EF4-FFF2-40B4-BE49-F238E27FC236}">
                <a16:creationId xmlns:a16="http://schemas.microsoft.com/office/drawing/2014/main" id="{D6A31D26-B12A-479C-B0B6-2EF73C1086D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
        <p:nvSpPr>
          <p:cNvPr id="64" name="Date Placeholder 3">
            <a:extLst>
              <a:ext uri="{FF2B5EF4-FFF2-40B4-BE49-F238E27FC236}">
                <a16:creationId xmlns:a16="http://schemas.microsoft.com/office/drawing/2014/main" id="{04D5A280-B61C-427D-A6CB-72E0A5DFF54E}"/>
              </a:ext>
            </a:extLst>
          </p:cNvPr>
          <p:cNvSpPr>
            <a:spLocks noGrp="1"/>
          </p:cNvSpPr>
          <p:nvPr>
            <p:ph type="dt" sz="half" idx="10"/>
          </p:nvPr>
        </p:nvSpPr>
        <p:spPr>
          <a:xfrm>
            <a:off x="696913" y="332601"/>
            <a:ext cx="1051570" cy="276999"/>
          </a:xfrm>
        </p:spPr>
        <p:txBody>
          <a:bodyPr/>
          <a:lstStyle/>
          <a:p>
            <a:pPr>
              <a:defRPr/>
            </a:pPr>
            <a:r>
              <a:rPr lang="en-US" dirty="0"/>
              <a:t>01/03/2023</a:t>
            </a:r>
          </a:p>
        </p:txBody>
      </p:sp>
    </p:spTree>
    <p:extLst>
      <p:ext uri="{BB962C8B-B14F-4D97-AF65-F5344CB8AC3E}">
        <p14:creationId xmlns:p14="http://schemas.microsoft.com/office/powerpoint/2010/main" val="1211136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26" y="870220"/>
            <a:ext cx="8955349" cy="367868"/>
          </a:xfrm>
        </p:spPr>
        <p:txBody>
          <a:bodyPr/>
          <a:lstStyle/>
          <a:p>
            <a:r>
              <a:rPr lang="en-US" sz="2100" dirty="0"/>
              <a:t>MLSR AP MLD</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1" y="1238086"/>
            <a:ext cx="5175295" cy="4857913"/>
          </a:xfrm>
        </p:spPr>
        <p:txBody>
          <a:bodyPr>
            <a:noAutofit/>
          </a:bodyPr>
          <a:lstStyle/>
          <a:p>
            <a:r>
              <a:rPr lang="en-US" sz="1600" b="0" dirty="0"/>
              <a:t>Observation: in 11be, a MLSR non-AP MLD can switch its radio to different link on TXOP basis.</a:t>
            </a:r>
          </a:p>
          <a:p>
            <a:r>
              <a:rPr lang="en-US" sz="1600" b="0" dirty="0"/>
              <a:t>A MLSR AP MLD can define primary link and non-primary link as a MLSR link set</a:t>
            </a:r>
          </a:p>
          <a:p>
            <a:pPr lvl="1"/>
            <a:r>
              <a:rPr lang="en-US" sz="1600" dirty="0">
                <a:solidFill>
                  <a:srgbClr val="000000"/>
                </a:solidFill>
                <a:latin typeface="Calibri" panose="020F0502020204030204" pitchFamily="34" charset="0"/>
                <a:ea typeface="Times New Roman" panose="02020603050405020304" pitchFamily="18" charset="0"/>
              </a:rPr>
              <a:t>The primary link is used to do the fr</a:t>
            </a:r>
            <a:r>
              <a:rPr lang="en-US" sz="1600" dirty="0">
                <a:latin typeface="Calibri" panose="020F0502020204030204" pitchFamily="34" charset="0"/>
                <a:ea typeface="Times New Roman" panose="02020603050405020304" pitchFamily="18" charset="0"/>
              </a:rPr>
              <a:t>ame exchanges, Beaconing, association</a:t>
            </a:r>
            <a:r>
              <a:rPr lang="en-US" sz="1600" dirty="0">
                <a:solidFill>
                  <a:srgbClr val="000000"/>
                </a:solidFill>
                <a:latin typeface="Calibri" panose="020F0502020204030204" pitchFamily="34" charset="0"/>
                <a:ea typeface="Times New Roman" panose="02020603050405020304" pitchFamily="18" charset="0"/>
              </a:rPr>
              <a:t>.</a:t>
            </a:r>
          </a:p>
          <a:p>
            <a:pPr lvl="1"/>
            <a:r>
              <a:rPr lang="en-US" sz="1600" dirty="0">
                <a:latin typeface="Calibri" panose="020F0502020204030204" pitchFamily="34" charset="0"/>
              </a:rPr>
              <a:t>When the primary link is busy because of neighbor BSS’s TXOP, the MLSR AP MLD switches its radio to non-primary link for the frame exchanges.</a:t>
            </a:r>
          </a:p>
          <a:p>
            <a:pPr lvl="2"/>
            <a:r>
              <a:rPr lang="en-US" sz="1600" dirty="0">
                <a:latin typeface="Calibri" panose="020F0502020204030204" pitchFamily="34" charset="0"/>
              </a:rPr>
              <a:t>The non-primary link’s frame exchanges will end at the end of the neighbor BSS’s TXOP in primary link and the MLSR AP MLD switches its radio to the primary link at the end of the neighbor BSS’s TXOP in primary link.</a:t>
            </a:r>
          </a:p>
          <a:p>
            <a:pPr lvl="1"/>
            <a:r>
              <a:rPr lang="en-US" sz="1600" dirty="0"/>
              <a:t>A MLSR AP MLD may have a low cost radio to monitor one link when doing frame exchanges in another link.</a:t>
            </a:r>
          </a:p>
        </p:txBody>
      </p:sp>
      <p:sp>
        <p:nvSpPr>
          <p:cNvPr id="4" name="Rectangle 3">
            <a:extLst>
              <a:ext uri="{FF2B5EF4-FFF2-40B4-BE49-F238E27FC236}">
                <a16:creationId xmlns:a16="http://schemas.microsoft.com/office/drawing/2014/main" id="{FD661BC9-1DED-4B79-B559-60852E449257}"/>
              </a:ext>
            </a:extLst>
          </p:cNvPr>
          <p:cNvSpPr/>
          <p:nvPr/>
        </p:nvSpPr>
        <p:spPr>
          <a:xfrm>
            <a:off x="6032409" y="1807192"/>
            <a:ext cx="1858010" cy="3678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 name="Rectangle 4">
            <a:extLst>
              <a:ext uri="{FF2B5EF4-FFF2-40B4-BE49-F238E27FC236}">
                <a16:creationId xmlns:a16="http://schemas.microsoft.com/office/drawing/2014/main" id="{5EE7A085-B185-43F9-8465-F57DF1ADAF78}"/>
              </a:ext>
            </a:extLst>
          </p:cNvPr>
          <p:cNvSpPr/>
          <p:nvPr/>
        </p:nvSpPr>
        <p:spPr>
          <a:xfrm>
            <a:off x="6115348" y="2175060"/>
            <a:ext cx="188822" cy="303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6" name="Straight Connector 5">
            <a:extLst>
              <a:ext uri="{FF2B5EF4-FFF2-40B4-BE49-F238E27FC236}">
                <a16:creationId xmlns:a16="http://schemas.microsoft.com/office/drawing/2014/main" id="{FFEE1740-D048-46FC-A4FE-AACFD506619B}"/>
              </a:ext>
            </a:extLst>
          </p:cNvPr>
          <p:cNvCxnSpPr>
            <a:cxnSpLocks/>
          </p:cNvCxnSpPr>
          <p:nvPr/>
        </p:nvCxnSpPr>
        <p:spPr>
          <a:xfrm>
            <a:off x="6209759" y="2677707"/>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EF8F71AF-920B-4F57-B01C-0CBC5C51240F}"/>
              </a:ext>
            </a:extLst>
          </p:cNvPr>
          <p:cNvCxnSpPr>
            <a:stCxn id="5" idx="2"/>
          </p:cNvCxnSpPr>
          <p:nvPr/>
        </p:nvCxnSpPr>
        <p:spPr>
          <a:xfrm flipH="1">
            <a:off x="6209759" y="2478788"/>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7744B7BA-AFD6-4031-8E18-ABB994C278D2}"/>
              </a:ext>
            </a:extLst>
          </p:cNvPr>
          <p:cNvSpPr/>
          <p:nvPr/>
        </p:nvSpPr>
        <p:spPr>
          <a:xfrm>
            <a:off x="6825104" y="2181683"/>
            <a:ext cx="188822" cy="303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9" name="Straight Connector 8">
            <a:extLst>
              <a:ext uri="{FF2B5EF4-FFF2-40B4-BE49-F238E27FC236}">
                <a16:creationId xmlns:a16="http://schemas.microsoft.com/office/drawing/2014/main" id="{5CC1A04B-54A9-4430-8380-B0317A9E3E90}"/>
              </a:ext>
            </a:extLst>
          </p:cNvPr>
          <p:cNvCxnSpPr>
            <a:cxnSpLocks/>
          </p:cNvCxnSpPr>
          <p:nvPr/>
        </p:nvCxnSpPr>
        <p:spPr>
          <a:xfrm>
            <a:off x="6782928" y="2684330"/>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14D3BE4-AFF7-4C16-BD42-E4BAE31AD7EB}"/>
              </a:ext>
            </a:extLst>
          </p:cNvPr>
          <p:cNvCxnSpPr>
            <a:stCxn id="8" idx="2"/>
          </p:cNvCxnSpPr>
          <p:nvPr/>
        </p:nvCxnSpPr>
        <p:spPr>
          <a:xfrm flipH="1">
            <a:off x="6919515" y="2485411"/>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A93606A-3E0E-480C-B9A7-2D5E7F85714B}"/>
              </a:ext>
            </a:extLst>
          </p:cNvPr>
          <p:cNvCxnSpPr>
            <a:cxnSpLocks/>
          </p:cNvCxnSpPr>
          <p:nvPr/>
        </p:nvCxnSpPr>
        <p:spPr>
          <a:xfrm>
            <a:off x="7109331" y="2677707"/>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53E974CC-35DA-47AA-A3BF-CDF11794E884}"/>
              </a:ext>
            </a:extLst>
          </p:cNvPr>
          <p:cNvSpPr/>
          <p:nvPr/>
        </p:nvSpPr>
        <p:spPr>
          <a:xfrm>
            <a:off x="7596421" y="2174969"/>
            <a:ext cx="188822" cy="303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3" name="Straight Connector 12">
            <a:extLst>
              <a:ext uri="{FF2B5EF4-FFF2-40B4-BE49-F238E27FC236}">
                <a16:creationId xmlns:a16="http://schemas.microsoft.com/office/drawing/2014/main" id="{38FC6732-0943-4CAA-808F-652C3CBD3537}"/>
              </a:ext>
            </a:extLst>
          </p:cNvPr>
          <p:cNvCxnSpPr>
            <a:cxnSpLocks/>
          </p:cNvCxnSpPr>
          <p:nvPr/>
        </p:nvCxnSpPr>
        <p:spPr>
          <a:xfrm>
            <a:off x="7554245" y="2677616"/>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E42263D-C2F6-409A-8417-12BBBED31CB9}"/>
              </a:ext>
            </a:extLst>
          </p:cNvPr>
          <p:cNvCxnSpPr>
            <a:stCxn id="12" idx="2"/>
          </p:cNvCxnSpPr>
          <p:nvPr/>
        </p:nvCxnSpPr>
        <p:spPr>
          <a:xfrm flipH="1">
            <a:off x="7690831" y="2478697"/>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EDA513E-D47E-44F4-9076-3A3B63AF74D5}"/>
              </a:ext>
            </a:extLst>
          </p:cNvPr>
          <p:cNvCxnSpPr>
            <a:cxnSpLocks/>
          </p:cNvCxnSpPr>
          <p:nvPr/>
        </p:nvCxnSpPr>
        <p:spPr>
          <a:xfrm>
            <a:off x="7880648" y="2670993"/>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3CC7D1C2-54FF-41ED-BA02-835EF9A8B710}"/>
              </a:ext>
            </a:extLst>
          </p:cNvPr>
          <p:cNvSpPr txBox="1"/>
          <p:nvPr/>
        </p:nvSpPr>
        <p:spPr>
          <a:xfrm>
            <a:off x="6591690" y="1424470"/>
            <a:ext cx="600164" cy="173348"/>
          </a:xfrm>
          <a:prstGeom prst="rect">
            <a:avLst/>
          </a:prstGeom>
          <a:noFill/>
        </p:spPr>
        <p:txBody>
          <a:bodyPr wrap="none" lIns="68580" tIns="34290" rIns="68580" rtlCol="0" anchor="t">
            <a:noAutofit/>
          </a:bodyPr>
          <a:lstStyle/>
          <a:p>
            <a:r>
              <a:rPr lang="en-US" sz="1050" dirty="0"/>
              <a:t>AP MLD1</a:t>
            </a:r>
          </a:p>
        </p:txBody>
      </p:sp>
      <p:sp>
        <p:nvSpPr>
          <p:cNvPr id="17" name="TextBox 16">
            <a:extLst>
              <a:ext uri="{FF2B5EF4-FFF2-40B4-BE49-F238E27FC236}">
                <a16:creationId xmlns:a16="http://schemas.microsoft.com/office/drawing/2014/main" id="{59DFDB54-9C34-455B-884A-5564A795AA5B}"/>
              </a:ext>
            </a:extLst>
          </p:cNvPr>
          <p:cNvSpPr txBox="1"/>
          <p:nvPr/>
        </p:nvSpPr>
        <p:spPr>
          <a:xfrm>
            <a:off x="6631078" y="2875579"/>
            <a:ext cx="491463" cy="197963"/>
          </a:xfrm>
          <a:prstGeom prst="rect">
            <a:avLst/>
          </a:prstGeom>
          <a:noFill/>
        </p:spPr>
        <p:txBody>
          <a:bodyPr wrap="none" lIns="68580" tIns="34290" rIns="68580" rtlCol="0" anchor="t">
            <a:noAutofit/>
          </a:bodyPr>
          <a:lstStyle/>
          <a:p>
            <a:r>
              <a:rPr lang="en-US" sz="600" dirty="0"/>
              <a:t>Link0</a:t>
            </a:r>
          </a:p>
        </p:txBody>
      </p:sp>
      <p:sp>
        <p:nvSpPr>
          <p:cNvPr id="18" name="TextBox 17">
            <a:extLst>
              <a:ext uri="{FF2B5EF4-FFF2-40B4-BE49-F238E27FC236}">
                <a16:creationId xmlns:a16="http://schemas.microsoft.com/office/drawing/2014/main" id="{7F24B452-B4B3-4535-84C1-6B373F20C0AB}"/>
              </a:ext>
            </a:extLst>
          </p:cNvPr>
          <p:cNvSpPr txBox="1"/>
          <p:nvPr/>
        </p:nvSpPr>
        <p:spPr>
          <a:xfrm>
            <a:off x="7003225" y="2868133"/>
            <a:ext cx="491463" cy="197963"/>
          </a:xfrm>
          <a:prstGeom prst="rect">
            <a:avLst/>
          </a:prstGeom>
          <a:noFill/>
        </p:spPr>
        <p:txBody>
          <a:bodyPr wrap="none" lIns="68580" tIns="34290" rIns="68580" rtlCol="0" anchor="t">
            <a:noAutofit/>
          </a:bodyPr>
          <a:lstStyle/>
          <a:p>
            <a:r>
              <a:rPr lang="en-US" sz="600" dirty="0"/>
              <a:t>Link1</a:t>
            </a:r>
          </a:p>
        </p:txBody>
      </p:sp>
      <p:sp>
        <p:nvSpPr>
          <p:cNvPr id="19" name="TextBox 18">
            <a:extLst>
              <a:ext uri="{FF2B5EF4-FFF2-40B4-BE49-F238E27FC236}">
                <a16:creationId xmlns:a16="http://schemas.microsoft.com/office/drawing/2014/main" id="{0A98B26B-9973-4466-9F1F-FD4E4CC02DFB}"/>
              </a:ext>
            </a:extLst>
          </p:cNvPr>
          <p:cNvSpPr txBox="1"/>
          <p:nvPr/>
        </p:nvSpPr>
        <p:spPr>
          <a:xfrm>
            <a:off x="7398955" y="2860595"/>
            <a:ext cx="491463" cy="197963"/>
          </a:xfrm>
          <a:prstGeom prst="rect">
            <a:avLst/>
          </a:prstGeom>
          <a:noFill/>
        </p:spPr>
        <p:txBody>
          <a:bodyPr wrap="none" lIns="68580" tIns="34290" rIns="68580" rtlCol="0" anchor="t">
            <a:noAutofit/>
          </a:bodyPr>
          <a:lstStyle/>
          <a:p>
            <a:r>
              <a:rPr lang="en-US" sz="600" dirty="0"/>
              <a:t>Link2</a:t>
            </a:r>
          </a:p>
        </p:txBody>
      </p:sp>
      <p:sp>
        <p:nvSpPr>
          <p:cNvPr id="20" name="TextBox 19">
            <a:extLst>
              <a:ext uri="{FF2B5EF4-FFF2-40B4-BE49-F238E27FC236}">
                <a16:creationId xmlns:a16="http://schemas.microsoft.com/office/drawing/2014/main" id="{F32B315E-5935-45D0-82FC-4E9F2CD80F12}"/>
              </a:ext>
            </a:extLst>
          </p:cNvPr>
          <p:cNvSpPr txBox="1"/>
          <p:nvPr/>
        </p:nvSpPr>
        <p:spPr>
          <a:xfrm>
            <a:off x="7820594" y="2853148"/>
            <a:ext cx="491463" cy="197963"/>
          </a:xfrm>
          <a:prstGeom prst="rect">
            <a:avLst/>
          </a:prstGeom>
          <a:noFill/>
        </p:spPr>
        <p:txBody>
          <a:bodyPr wrap="none" lIns="68580" tIns="34290" rIns="68580" rtlCol="0" anchor="t">
            <a:noAutofit/>
          </a:bodyPr>
          <a:lstStyle/>
          <a:p>
            <a:r>
              <a:rPr lang="en-US" sz="600" dirty="0"/>
              <a:t>Link3</a:t>
            </a:r>
          </a:p>
        </p:txBody>
      </p:sp>
      <p:sp>
        <p:nvSpPr>
          <p:cNvPr id="21" name="TextBox 20">
            <a:extLst>
              <a:ext uri="{FF2B5EF4-FFF2-40B4-BE49-F238E27FC236}">
                <a16:creationId xmlns:a16="http://schemas.microsoft.com/office/drawing/2014/main" id="{30E8AE72-888F-4850-BC18-33ABCFDB39F3}"/>
              </a:ext>
            </a:extLst>
          </p:cNvPr>
          <p:cNvSpPr txBox="1"/>
          <p:nvPr/>
        </p:nvSpPr>
        <p:spPr>
          <a:xfrm>
            <a:off x="6058439" y="2895590"/>
            <a:ext cx="491463" cy="197963"/>
          </a:xfrm>
          <a:prstGeom prst="rect">
            <a:avLst/>
          </a:prstGeom>
          <a:noFill/>
        </p:spPr>
        <p:txBody>
          <a:bodyPr wrap="none" lIns="68580" tIns="34290" rIns="68580" rtlCol="0" anchor="t">
            <a:noAutofit/>
          </a:bodyPr>
          <a:lstStyle/>
          <a:p>
            <a:r>
              <a:rPr lang="en-US" sz="600" dirty="0"/>
              <a:t>Link4</a:t>
            </a:r>
          </a:p>
        </p:txBody>
      </p:sp>
      <p:sp>
        <p:nvSpPr>
          <p:cNvPr id="22" name="Right Brace 21">
            <a:extLst>
              <a:ext uri="{FF2B5EF4-FFF2-40B4-BE49-F238E27FC236}">
                <a16:creationId xmlns:a16="http://schemas.microsoft.com/office/drawing/2014/main" id="{5C932B11-C710-4BA0-AEF1-6FD17CCC3622}"/>
              </a:ext>
            </a:extLst>
          </p:cNvPr>
          <p:cNvSpPr/>
          <p:nvPr/>
        </p:nvSpPr>
        <p:spPr>
          <a:xfrm rot="5400000">
            <a:off x="6909551" y="2868965"/>
            <a:ext cx="100047" cy="49146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23" name="Right Brace 22">
            <a:extLst>
              <a:ext uri="{FF2B5EF4-FFF2-40B4-BE49-F238E27FC236}">
                <a16:creationId xmlns:a16="http://schemas.microsoft.com/office/drawing/2014/main" id="{C255D6EC-7AFC-44D9-BC31-AA88E0CB8BD0}"/>
              </a:ext>
            </a:extLst>
          </p:cNvPr>
          <p:cNvSpPr/>
          <p:nvPr/>
        </p:nvSpPr>
        <p:spPr>
          <a:xfrm rot="5400000">
            <a:off x="7679489" y="2862863"/>
            <a:ext cx="100047" cy="49146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24" name="TextBox 23">
            <a:extLst>
              <a:ext uri="{FF2B5EF4-FFF2-40B4-BE49-F238E27FC236}">
                <a16:creationId xmlns:a16="http://schemas.microsoft.com/office/drawing/2014/main" id="{6EF828A3-D59C-4457-9FD0-22E9321339EE}"/>
              </a:ext>
            </a:extLst>
          </p:cNvPr>
          <p:cNvSpPr txBox="1"/>
          <p:nvPr/>
        </p:nvSpPr>
        <p:spPr>
          <a:xfrm>
            <a:off x="6625397" y="3191955"/>
            <a:ext cx="491463" cy="197963"/>
          </a:xfrm>
          <a:prstGeom prst="rect">
            <a:avLst/>
          </a:prstGeom>
          <a:noFill/>
        </p:spPr>
        <p:txBody>
          <a:bodyPr wrap="none" lIns="68580" tIns="34290" rIns="68580" rtlCol="0" anchor="t">
            <a:noAutofit/>
          </a:bodyPr>
          <a:lstStyle/>
          <a:p>
            <a:r>
              <a:rPr lang="en-US" sz="600" dirty="0"/>
              <a:t>MLSR link set</a:t>
            </a:r>
          </a:p>
        </p:txBody>
      </p:sp>
      <p:sp>
        <p:nvSpPr>
          <p:cNvPr id="25" name="TextBox 24">
            <a:extLst>
              <a:ext uri="{FF2B5EF4-FFF2-40B4-BE49-F238E27FC236}">
                <a16:creationId xmlns:a16="http://schemas.microsoft.com/office/drawing/2014/main" id="{0CF214E3-D3DB-4F0F-BCEE-A8FBE8B78B21}"/>
              </a:ext>
            </a:extLst>
          </p:cNvPr>
          <p:cNvSpPr txBox="1"/>
          <p:nvPr/>
        </p:nvSpPr>
        <p:spPr>
          <a:xfrm>
            <a:off x="7483781" y="3165188"/>
            <a:ext cx="491463" cy="197963"/>
          </a:xfrm>
          <a:prstGeom prst="rect">
            <a:avLst/>
          </a:prstGeom>
          <a:noFill/>
        </p:spPr>
        <p:txBody>
          <a:bodyPr wrap="none" lIns="68580" tIns="34290" rIns="68580" rtlCol="0" anchor="t">
            <a:noAutofit/>
          </a:bodyPr>
          <a:lstStyle/>
          <a:p>
            <a:r>
              <a:rPr lang="en-US" sz="600" dirty="0"/>
              <a:t>MLSR link set</a:t>
            </a:r>
          </a:p>
        </p:txBody>
      </p:sp>
      <p:cxnSp>
        <p:nvCxnSpPr>
          <p:cNvPr id="26" name="Straight Arrow Connector 25">
            <a:extLst>
              <a:ext uri="{FF2B5EF4-FFF2-40B4-BE49-F238E27FC236}">
                <a16:creationId xmlns:a16="http://schemas.microsoft.com/office/drawing/2014/main" id="{593CE202-312D-4B34-BEB1-20B392A6EE6B}"/>
              </a:ext>
            </a:extLst>
          </p:cNvPr>
          <p:cNvCxnSpPr/>
          <p:nvPr/>
        </p:nvCxnSpPr>
        <p:spPr>
          <a:xfrm flipV="1">
            <a:off x="6381941" y="2853148"/>
            <a:ext cx="331902" cy="5100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2B8807D1-BA02-4845-A2DC-FAF1DCF50639}"/>
              </a:ext>
            </a:extLst>
          </p:cNvPr>
          <p:cNvSpPr txBox="1"/>
          <p:nvPr/>
        </p:nvSpPr>
        <p:spPr>
          <a:xfrm>
            <a:off x="6069971" y="3363151"/>
            <a:ext cx="491463" cy="197963"/>
          </a:xfrm>
          <a:prstGeom prst="rect">
            <a:avLst/>
          </a:prstGeom>
          <a:noFill/>
        </p:spPr>
        <p:txBody>
          <a:bodyPr wrap="none" lIns="68580" tIns="34290" rIns="68580" rtlCol="0" anchor="t">
            <a:noAutofit/>
          </a:bodyPr>
          <a:lstStyle/>
          <a:p>
            <a:r>
              <a:rPr lang="en-US" sz="600" dirty="0"/>
              <a:t>Primary link</a:t>
            </a:r>
          </a:p>
        </p:txBody>
      </p:sp>
      <p:cxnSp>
        <p:nvCxnSpPr>
          <p:cNvPr id="28" name="Straight Arrow Connector 27">
            <a:extLst>
              <a:ext uri="{FF2B5EF4-FFF2-40B4-BE49-F238E27FC236}">
                <a16:creationId xmlns:a16="http://schemas.microsoft.com/office/drawing/2014/main" id="{218EB131-A9D5-4DA4-BA17-65EFA6BC94D7}"/>
              </a:ext>
            </a:extLst>
          </p:cNvPr>
          <p:cNvCxnSpPr>
            <a:cxnSpLocks/>
          </p:cNvCxnSpPr>
          <p:nvPr/>
        </p:nvCxnSpPr>
        <p:spPr>
          <a:xfrm flipH="1" flipV="1">
            <a:off x="7923222" y="2803557"/>
            <a:ext cx="496936" cy="3758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9AE3E63D-03FF-4B06-B638-A2733CDB51CE}"/>
              </a:ext>
            </a:extLst>
          </p:cNvPr>
          <p:cNvSpPr txBox="1"/>
          <p:nvPr/>
        </p:nvSpPr>
        <p:spPr>
          <a:xfrm>
            <a:off x="8322466" y="3188552"/>
            <a:ext cx="491463" cy="197963"/>
          </a:xfrm>
          <a:prstGeom prst="rect">
            <a:avLst/>
          </a:prstGeom>
          <a:noFill/>
        </p:spPr>
        <p:txBody>
          <a:bodyPr wrap="none" lIns="68580" tIns="34290" rIns="68580" rtlCol="0" anchor="t">
            <a:noAutofit/>
          </a:bodyPr>
          <a:lstStyle/>
          <a:p>
            <a:r>
              <a:rPr lang="en-US" sz="600" dirty="0"/>
              <a:t>Primary link</a:t>
            </a:r>
          </a:p>
        </p:txBody>
      </p:sp>
      <p:cxnSp>
        <p:nvCxnSpPr>
          <p:cNvPr id="30" name="Straight Arrow Connector 29">
            <a:extLst>
              <a:ext uri="{FF2B5EF4-FFF2-40B4-BE49-F238E27FC236}">
                <a16:creationId xmlns:a16="http://schemas.microsoft.com/office/drawing/2014/main" id="{143CA1D3-9B69-4CF1-AF6B-E9AA7611E193}"/>
              </a:ext>
            </a:extLst>
          </p:cNvPr>
          <p:cNvCxnSpPr>
            <a:cxnSpLocks/>
          </p:cNvCxnSpPr>
          <p:nvPr/>
        </p:nvCxnSpPr>
        <p:spPr>
          <a:xfrm flipH="1" flipV="1">
            <a:off x="7098750" y="2938814"/>
            <a:ext cx="300205" cy="4477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482F0533-BD44-49D6-9508-69AE60406531}"/>
              </a:ext>
            </a:extLst>
          </p:cNvPr>
          <p:cNvCxnSpPr>
            <a:cxnSpLocks/>
          </p:cNvCxnSpPr>
          <p:nvPr/>
        </p:nvCxnSpPr>
        <p:spPr>
          <a:xfrm flipV="1">
            <a:off x="7441528" y="2928715"/>
            <a:ext cx="118977" cy="457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FEEA3D74-F768-4FAE-814D-1BB822773880}"/>
              </a:ext>
            </a:extLst>
          </p:cNvPr>
          <p:cNvSpPr txBox="1"/>
          <p:nvPr/>
        </p:nvSpPr>
        <p:spPr>
          <a:xfrm>
            <a:off x="7218350" y="3371321"/>
            <a:ext cx="491463" cy="197963"/>
          </a:xfrm>
          <a:prstGeom prst="rect">
            <a:avLst/>
          </a:prstGeom>
          <a:noFill/>
        </p:spPr>
        <p:txBody>
          <a:bodyPr wrap="none" lIns="68580" tIns="34290" rIns="68580" rtlCol="0" anchor="t">
            <a:noAutofit/>
          </a:bodyPr>
          <a:lstStyle/>
          <a:p>
            <a:r>
              <a:rPr lang="en-US" sz="600" dirty="0"/>
              <a:t>Non-primary link</a:t>
            </a:r>
          </a:p>
        </p:txBody>
      </p:sp>
      <p:cxnSp>
        <p:nvCxnSpPr>
          <p:cNvPr id="33" name="Straight Arrow Connector 32">
            <a:extLst>
              <a:ext uri="{FF2B5EF4-FFF2-40B4-BE49-F238E27FC236}">
                <a16:creationId xmlns:a16="http://schemas.microsoft.com/office/drawing/2014/main" id="{8ED54B12-337F-4033-9937-C1361AC37C4E}"/>
              </a:ext>
            </a:extLst>
          </p:cNvPr>
          <p:cNvCxnSpPr>
            <a:cxnSpLocks/>
          </p:cNvCxnSpPr>
          <p:nvPr/>
        </p:nvCxnSpPr>
        <p:spPr>
          <a:xfrm flipV="1">
            <a:off x="5773178" y="2728039"/>
            <a:ext cx="377024" cy="4605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6AC57E52-9C98-4EB3-919B-3625BBF433F4}"/>
              </a:ext>
            </a:extLst>
          </p:cNvPr>
          <p:cNvSpPr txBox="1"/>
          <p:nvPr/>
        </p:nvSpPr>
        <p:spPr>
          <a:xfrm>
            <a:off x="5246686" y="3188552"/>
            <a:ext cx="491463" cy="197963"/>
          </a:xfrm>
          <a:prstGeom prst="rect">
            <a:avLst/>
          </a:prstGeom>
          <a:noFill/>
        </p:spPr>
        <p:txBody>
          <a:bodyPr wrap="none" lIns="68580" tIns="34290" rIns="68580" rtlCol="0" anchor="t">
            <a:noAutofit/>
          </a:bodyPr>
          <a:lstStyle/>
          <a:p>
            <a:r>
              <a:rPr lang="en-US" sz="600" dirty="0"/>
              <a:t>Non-EMLSR link</a:t>
            </a:r>
          </a:p>
        </p:txBody>
      </p:sp>
      <p:sp>
        <p:nvSpPr>
          <p:cNvPr id="35" name="Rectangle 34">
            <a:extLst>
              <a:ext uri="{FF2B5EF4-FFF2-40B4-BE49-F238E27FC236}">
                <a16:creationId xmlns:a16="http://schemas.microsoft.com/office/drawing/2014/main" id="{E6F9C4CF-FF67-4F19-9501-CC8B0B8AAEE4}"/>
              </a:ext>
            </a:extLst>
          </p:cNvPr>
          <p:cNvSpPr/>
          <p:nvPr/>
        </p:nvSpPr>
        <p:spPr>
          <a:xfrm>
            <a:off x="5919198" y="1729152"/>
            <a:ext cx="2130814" cy="108961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7" name="Rectangle 36">
            <a:extLst>
              <a:ext uri="{FF2B5EF4-FFF2-40B4-BE49-F238E27FC236}">
                <a16:creationId xmlns:a16="http://schemas.microsoft.com/office/drawing/2014/main" id="{E8FEFAC6-5F83-40A3-AB16-BA36784B49C3}"/>
              </a:ext>
            </a:extLst>
          </p:cNvPr>
          <p:cNvSpPr/>
          <p:nvPr/>
        </p:nvSpPr>
        <p:spPr>
          <a:xfrm>
            <a:off x="5919198" y="4428733"/>
            <a:ext cx="711880" cy="2456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8" name="TextBox 37">
            <a:extLst>
              <a:ext uri="{FF2B5EF4-FFF2-40B4-BE49-F238E27FC236}">
                <a16:creationId xmlns:a16="http://schemas.microsoft.com/office/drawing/2014/main" id="{E3DB8056-5035-4706-9E04-C51CC8E5C3CC}"/>
              </a:ext>
            </a:extLst>
          </p:cNvPr>
          <p:cNvSpPr txBox="1"/>
          <p:nvPr/>
        </p:nvSpPr>
        <p:spPr>
          <a:xfrm>
            <a:off x="5596576" y="4710952"/>
            <a:ext cx="1438254" cy="256553"/>
          </a:xfrm>
          <a:prstGeom prst="rect">
            <a:avLst/>
          </a:prstGeom>
          <a:noFill/>
        </p:spPr>
        <p:txBody>
          <a:bodyPr wrap="none" lIns="68580" tIns="34290" rIns="68580" rtlCol="0" anchor="t">
            <a:noAutofit/>
          </a:bodyPr>
          <a:lstStyle/>
          <a:p>
            <a:r>
              <a:rPr lang="en-US" sz="1050" dirty="0"/>
              <a:t>MLSR Non-AP MLD3</a:t>
            </a:r>
          </a:p>
        </p:txBody>
      </p:sp>
      <p:sp>
        <p:nvSpPr>
          <p:cNvPr id="39" name="Rectangle 38">
            <a:extLst>
              <a:ext uri="{FF2B5EF4-FFF2-40B4-BE49-F238E27FC236}">
                <a16:creationId xmlns:a16="http://schemas.microsoft.com/office/drawing/2014/main" id="{E627D870-31C4-4402-8E7A-E864A7B63128}"/>
              </a:ext>
            </a:extLst>
          </p:cNvPr>
          <p:cNvSpPr/>
          <p:nvPr/>
        </p:nvSpPr>
        <p:spPr>
          <a:xfrm>
            <a:off x="5705253" y="3903160"/>
            <a:ext cx="1131179" cy="80296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0" name="Rectangle 39">
            <a:extLst>
              <a:ext uri="{FF2B5EF4-FFF2-40B4-BE49-F238E27FC236}">
                <a16:creationId xmlns:a16="http://schemas.microsoft.com/office/drawing/2014/main" id="{EBF4757F-9B39-49B3-A1A9-A49B86E40628}"/>
              </a:ext>
            </a:extLst>
          </p:cNvPr>
          <p:cNvSpPr/>
          <p:nvPr/>
        </p:nvSpPr>
        <p:spPr>
          <a:xfrm>
            <a:off x="6158056" y="4222026"/>
            <a:ext cx="210222" cy="1999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41" name="Straight Connector 40">
            <a:extLst>
              <a:ext uri="{FF2B5EF4-FFF2-40B4-BE49-F238E27FC236}">
                <a16:creationId xmlns:a16="http://schemas.microsoft.com/office/drawing/2014/main" id="{4BE2C26B-3620-4487-8B04-F0CC21E4AECE}"/>
              </a:ext>
            </a:extLst>
          </p:cNvPr>
          <p:cNvCxnSpPr/>
          <p:nvPr/>
        </p:nvCxnSpPr>
        <p:spPr>
          <a:xfrm flipH="1">
            <a:off x="6257883" y="4035720"/>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291672A8-3A99-438E-A0F9-789782AAE527}"/>
              </a:ext>
            </a:extLst>
          </p:cNvPr>
          <p:cNvCxnSpPr>
            <a:cxnSpLocks/>
          </p:cNvCxnSpPr>
          <p:nvPr/>
        </p:nvCxnSpPr>
        <p:spPr>
          <a:xfrm>
            <a:off x="6257200" y="3787297"/>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97966C21-897C-44FA-B30C-5BE737200C77}"/>
              </a:ext>
            </a:extLst>
          </p:cNvPr>
          <p:cNvCxnSpPr>
            <a:cxnSpLocks/>
          </p:cNvCxnSpPr>
          <p:nvPr/>
        </p:nvCxnSpPr>
        <p:spPr>
          <a:xfrm>
            <a:off x="6583603" y="3780674"/>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D2671F5-4977-43D1-8D21-167DC8816B71}"/>
              </a:ext>
            </a:extLst>
          </p:cNvPr>
          <p:cNvCxnSpPr>
            <a:cxnSpLocks/>
          </p:cNvCxnSpPr>
          <p:nvPr/>
        </p:nvCxnSpPr>
        <p:spPr>
          <a:xfrm flipH="1">
            <a:off x="6261202" y="2869919"/>
            <a:ext cx="524450" cy="9518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1ABDC330-36C7-4A1C-995E-43D4EC4DC44B}"/>
              </a:ext>
            </a:extLst>
          </p:cNvPr>
          <p:cNvCxnSpPr>
            <a:cxnSpLocks/>
          </p:cNvCxnSpPr>
          <p:nvPr/>
        </p:nvCxnSpPr>
        <p:spPr>
          <a:xfrm flipH="1">
            <a:off x="6580497" y="2892728"/>
            <a:ext cx="524450" cy="9518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Arc 45">
            <a:extLst>
              <a:ext uri="{FF2B5EF4-FFF2-40B4-BE49-F238E27FC236}">
                <a16:creationId xmlns:a16="http://schemas.microsoft.com/office/drawing/2014/main" id="{86651143-ED5F-45CE-8903-132992C017D4}"/>
              </a:ext>
            </a:extLst>
          </p:cNvPr>
          <p:cNvSpPr/>
          <p:nvPr/>
        </p:nvSpPr>
        <p:spPr>
          <a:xfrm rot="16200000">
            <a:off x="7608778" y="2547096"/>
            <a:ext cx="203597" cy="260747"/>
          </a:xfrm>
          <a:prstGeom prst="arc">
            <a:avLst>
              <a:gd name="adj1" fmla="val 18956279"/>
              <a:gd name="adj2" fmla="val 2732421"/>
            </a:avLst>
          </a:prstGeom>
          <a:noFill/>
          <a:ln w="12700" cap="flat" cmpd="sng" algn="ctr">
            <a:solidFill>
              <a:sysClr val="windowText" lastClr="000000"/>
            </a:solidFill>
            <a:prstDash val="solid"/>
            <a:miter lim="800000"/>
            <a:headEnd type="triangle" w="sm" len="sm"/>
            <a:tailEnd type="triangle" w="sm" len="sm"/>
          </a:ln>
          <a:effectLst/>
        </p:spPr>
        <p:txBody>
          <a:bodyPr rtlCol="0" anchor="ctr"/>
          <a:lstStyle/>
          <a:p>
            <a:pPr algn="ctr" defTabSz="685800" fontAlgn="auto">
              <a:spcBef>
                <a:spcPts val="0"/>
              </a:spcBef>
              <a:spcAft>
                <a:spcPts val="0"/>
              </a:spcAft>
              <a:defRPr/>
            </a:pPr>
            <a:endParaRPr lang="en-US" sz="1350" kern="0">
              <a:solidFill>
                <a:prstClr val="black"/>
              </a:solidFill>
              <a:latin typeface="Calibri" panose="020F0502020204030204"/>
              <a:cs typeface="+mn-cs"/>
            </a:endParaRPr>
          </a:p>
        </p:txBody>
      </p:sp>
      <p:sp>
        <p:nvSpPr>
          <p:cNvPr id="47" name="Arc 46">
            <a:extLst>
              <a:ext uri="{FF2B5EF4-FFF2-40B4-BE49-F238E27FC236}">
                <a16:creationId xmlns:a16="http://schemas.microsoft.com/office/drawing/2014/main" id="{BBD9EF6B-1290-4CD8-9B93-3B9035FC4E4D}"/>
              </a:ext>
            </a:extLst>
          </p:cNvPr>
          <p:cNvSpPr/>
          <p:nvPr/>
        </p:nvSpPr>
        <p:spPr>
          <a:xfrm rot="16200000">
            <a:off x="6817716" y="2537830"/>
            <a:ext cx="203597" cy="260747"/>
          </a:xfrm>
          <a:prstGeom prst="arc">
            <a:avLst>
              <a:gd name="adj1" fmla="val 18956279"/>
              <a:gd name="adj2" fmla="val 2732421"/>
            </a:avLst>
          </a:prstGeom>
          <a:noFill/>
          <a:ln w="12700" cap="flat" cmpd="sng" algn="ctr">
            <a:solidFill>
              <a:sysClr val="windowText" lastClr="000000"/>
            </a:solidFill>
            <a:prstDash val="solid"/>
            <a:miter lim="800000"/>
            <a:headEnd type="triangle" w="sm" len="sm"/>
            <a:tailEnd type="triangle" w="sm" len="sm"/>
          </a:ln>
          <a:effectLst/>
        </p:spPr>
        <p:txBody>
          <a:bodyPr rtlCol="0" anchor="ctr"/>
          <a:lstStyle/>
          <a:p>
            <a:pPr algn="ctr" defTabSz="685800" fontAlgn="auto">
              <a:spcBef>
                <a:spcPts val="0"/>
              </a:spcBef>
              <a:spcAft>
                <a:spcPts val="0"/>
              </a:spcAft>
              <a:defRPr/>
            </a:pPr>
            <a:endParaRPr lang="en-US" sz="1350" kern="0">
              <a:solidFill>
                <a:prstClr val="black"/>
              </a:solidFill>
              <a:latin typeface="Calibri" panose="020F0502020204030204"/>
              <a:cs typeface="+mn-cs"/>
            </a:endParaRPr>
          </a:p>
        </p:txBody>
      </p:sp>
      <p:cxnSp>
        <p:nvCxnSpPr>
          <p:cNvPr id="48" name="Straight Connector 47">
            <a:extLst>
              <a:ext uri="{FF2B5EF4-FFF2-40B4-BE49-F238E27FC236}">
                <a16:creationId xmlns:a16="http://schemas.microsoft.com/office/drawing/2014/main" id="{B9D6FE7B-B8E4-43F2-8B50-55E8E5767DC6}"/>
              </a:ext>
            </a:extLst>
          </p:cNvPr>
          <p:cNvCxnSpPr>
            <a:cxnSpLocks/>
          </p:cNvCxnSpPr>
          <p:nvPr/>
        </p:nvCxnSpPr>
        <p:spPr>
          <a:xfrm>
            <a:off x="7552529" y="2886911"/>
            <a:ext cx="464969" cy="9003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F1DD1A2D-BE6D-4E6F-AC38-532F5A45B5AE}"/>
              </a:ext>
            </a:extLst>
          </p:cNvPr>
          <p:cNvCxnSpPr>
            <a:cxnSpLocks/>
          </p:cNvCxnSpPr>
          <p:nvPr/>
        </p:nvCxnSpPr>
        <p:spPr>
          <a:xfrm>
            <a:off x="7883330" y="2858322"/>
            <a:ext cx="465437" cy="953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0180E01D-5F51-4360-AF47-F53D5A29FE80}"/>
              </a:ext>
            </a:extLst>
          </p:cNvPr>
          <p:cNvSpPr/>
          <p:nvPr/>
        </p:nvSpPr>
        <p:spPr>
          <a:xfrm>
            <a:off x="7819813" y="4399608"/>
            <a:ext cx="729161" cy="2456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3" name="Rectangle 52">
            <a:extLst>
              <a:ext uri="{FF2B5EF4-FFF2-40B4-BE49-F238E27FC236}">
                <a16:creationId xmlns:a16="http://schemas.microsoft.com/office/drawing/2014/main" id="{C0BA8F2C-AE54-4347-AA01-057DABFD754C}"/>
              </a:ext>
            </a:extLst>
          </p:cNvPr>
          <p:cNvSpPr/>
          <p:nvPr/>
        </p:nvSpPr>
        <p:spPr>
          <a:xfrm>
            <a:off x="7686108" y="3927319"/>
            <a:ext cx="950131" cy="80296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4" name="Rectangle 53">
            <a:extLst>
              <a:ext uri="{FF2B5EF4-FFF2-40B4-BE49-F238E27FC236}">
                <a16:creationId xmlns:a16="http://schemas.microsoft.com/office/drawing/2014/main" id="{3DE8E10A-864E-43B4-A604-672008D70A7F}"/>
              </a:ext>
            </a:extLst>
          </p:cNvPr>
          <p:cNvSpPr/>
          <p:nvPr/>
        </p:nvSpPr>
        <p:spPr>
          <a:xfrm>
            <a:off x="7918301" y="4192901"/>
            <a:ext cx="210222" cy="1999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56" name="Straight Connector 55">
            <a:extLst>
              <a:ext uri="{FF2B5EF4-FFF2-40B4-BE49-F238E27FC236}">
                <a16:creationId xmlns:a16="http://schemas.microsoft.com/office/drawing/2014/main" id="{0C55BE32-EEE7-431C-AD72-C02BA14CD447}"/>
              </a:ext>
            </a:extLst>
          </p:cNvPr>
          <p:cNvCxnSpPr>
            <a:cxnSpLocks/>
          </p:cNvCxnSpPr>
          <p:nvPr/>
        </p:nvCxnSpPr>
        <p:spPr>
          <a:xfrm>
            <a:off x="8024111" y="3818099"/>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5FEE3BEA-7CEE-43A0-A502-44E53D1A9304}"/>
              </a:ext>
            </a:extLst>
          </p:cNvPr>
          <p:cNvCxnSpPr>
            <a:cxnSpLocks/>
          </p:cNvCxnSpPr>
          <p:nvPr/>
        </p:nvCxnSpPr>
        <p:spPr>
          <a:xfrm>
            <a:off x="8350514" y="3811476"/>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1D3F3B26-F4AE-491E-A2A2-180A90DBCB02}"/>
              </a:ext>
            </a:extLst>
          </p:cNvPr>
          <p:cNvCxnSpPr/>
          <p:nvPr/>
        </p:nvCxnSpPr>
        <p:spPr>
          <a:xfrm flipH="1">
            <a:off x="8023413" y="4014569"/>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77433005-D192-47EC-A625-0827E0150AFE}"/>
              </a:ext>
            </a:extLst>
          </p:cNvPr>
          <p:cNvCxnSpPr>
            <a:cxnSpLocks/>
          </p:cNvCxnSpPr>
          <p:nvPr/>
        </p:nvCxnSpPr>
        <p:spPr>
          <a:xfrm>
            <a:off x="5958836" y="3797536"/>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61F51215-4759-45B3-9606-B7686D672520}"/>
              </a:ext>
            </a:extLst>
          </p:cNvPr>
          <p:cNvCxnSpPr>
            <a:cxnSpLocks/>
          </p:cNvCxnSpPr>
          <p:nvPr/>
        </p:nvCxnSpPr>
        <p:spPr>
          <a:xfrm flipH="1">
            <a:off x="5966055" y="2881655"/>
            <a:ext cx="262225" cy="9120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226B21D3-8E2B-417C-9D3E-47B114A0F772}"/>
              </a:ext>
            </a:extLst>
          </p:cNvPr>
          <p:cNvSpPr txBox="1"/>
          <p:nvPr/>
        </p:nvSpPr>
        <p:spPr>
          <a:xfrm>
            <a:off x="7516034" y="4763507"/>
            <a:ext cx="1438254" cy="256553"/>
          </a:xfrm>
          <a:prstGeom prst="rect">
            <a:avLst/>
          </a:prstGeom>
          <a:noFill/>
        </p:spPr>
        <p:txBody>
          <a:bodyPr wrap="none" lIns="68580" tIns="34290" rIns="68580" rtlCol="0" anchor="t">
            <a:noAutofit/>
          </a:bodyPr>
          <a:lstStyle/>
          <a:p>
            <a:r>
              <a:rPr lang="en-US" sz="1050" dirty="0"/>
              <a:t>NSTR Non-AP MLD2</a:t>
            </a:r>
          </a:p>
        </p:txBody>
      </p:sp>
      <p:sp>
        <p:nvSpPr>
          <p:cNvPr id="64" name="Rectangle 63">
            <a:extLst>
              <a:ext uri="{FF2B5EF4-FFF2-40B4-BE49-F238E27FC236}">
                <a16:creationId xmlns:a16="http://schemas.microsoft.com/office/drawing/2014/main" id="{7ADB8D5D-A82E-47B5-B1A8-D2714AF80C74}"/>
              </a:ext>
            </a:extLst>
          </p:cNvPr>
          <p:cNvSpPr/>
          <p:nvPr/>
        </p:nvSpPr>
        <p:spPr>
          <a:xfrm>
            <a:off x="8244690" y="4201630"/>
            <a:ext cx="210222" cy="1999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65" name="Straight Connector 64">
            <a:extLst>
              <a:ext uri="{FF2B5EF4-FFF2-40B4-BE49-F238E27FC236}">
                <a16:creationId xmlns:a16="http://schemas.microsoft.com/office/drawing/2014/main" id="{4AAA1F64-B83C-4AC7-BD9C-0C87848507C9}"/>
              </a:ext>
            </a:extLst>
          </p:cNvPr>
          <p:cNvCxnSpPr/>
          <p:nvPr/>
        </p:nvCxnSpPr>
        <p:spPr>
          <a:xfrm flipH="1">
            <a:off x="8349801" y="4023298"/>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Arc 65">
            <a:extLst>
              <a:ext uri="{FF2B5EF4-FFF2-40B4-BE49-F238E27FC236}">
                <a16:creationId xmlns:a16="http://schemas.microsoft.com/office/drawing/2014/main" id="{FA012819-3BAD-4C2A-9244-803564C333D6}"/>
              </a:ext>
            </a:extLst>
          </p:cNvPr>
          <p:cNvSpPr/>
          <p:nvPr/>
        </p:nvSpPr>
        <p:spPr>
          <a:xfrm rot="16200000">
            <a:off x="6149769" y="4072548"/>
            <a:ext cx="203597" cy="260747"/>
          </a:xfrm>
          <a:prstGeom prst="arc">
            <a:avLst>
              <a:gd name="adj1" fmla="val 18956279"/>
              <a:gd name="adj2" fmla="val 2732421"/>
            </a:avLst>
          </a:prstGeom>
          <a:noFill/>
          <a:ln w="12700" cap="flat" cmpd="sng" algn="ctr">
            <a:solidFill>
              <a:sysClr val="windowText" lastClr="000000"/>
            </a:solidFill>
            <a:prstDash val="solid"/>
            <a:miter lim="800000"/>
            <a:headEnd type="triangle" w="sm" len="sm"/>
            <a:tailEnd type="triangle" w="sm" len="sm"/>
          </a:ln>
          <a:effectLst/>
        </p:spPr>
        <p:txBody>
          <a:bodyPr rtlCol="0" anchor="ctr"/>
          <a:lstStyle/>
          <a:p>
            <a:pPr algn="ctr" defTabSz="685800" fontAlgn="auto">
              <a:spcBef>
                <a:spcPts val="0"/>
              </a:spcBef>
              <a:spcAft>
                <a:spcPts val="0"/>
              </a:spcAft>
              <a:defRPr/>
            </a:pPr>
            <a:endParaRPr lang="en-US" sz="1350" kern="0">
              <a:solidFill>
                <a:prstClr val="black"/>
              </a:solidFill>
              <a:latin typeface="Calibri" panose="020F0502020204030204"/>
              <a:cs typeface="+mn-cs"/>
            </a:endParaRPr>
          </a:p>
        </p:txBody>
      </p:sp>
      <p:sp>
        <p:nvSpPr>
          <p:cNvPr id="67" name="Footer Placeholder 4">
            <a:extLst>
              <a:ext uri="{FF2B5EF4-FFF2-40B4-BE49-F238E27FC236}">
                <a16:creationId xmlns:a16="http://schemas.microsoft.com/office/drawing/2014/main" id="{E45E37F6-B7A9-4615-8FB4-3EA1632BDF42}"/>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8" name="Slide Number Placeholder 5">
            <a:extLst>
              <a:ext uri="{FF2B5EF4-FFF2-40B4-BE49-F238E27FC236}">
                <a16:creationId xmlns:a16="http://schemas.microsoft.com/office/drawing/2014/main" id="{1C015C85-5C44-4C47-8F06-606A400E3F8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
        <p:nvSpPr>
          <p:cNvPr id="69" name="Date Placeholder 3">
            <a:extLst>
              <a:ext uri="{FF2B5EF4-FFF2-40B4-BE49-F238E27FC236}">
                <a16:creationId xmlns:a16="http://schemas.microsoft.com/office/drawing/2014/main" id="{B2ED17A5-9B92-4577-B841-CBF1CF35C6BF}"/>
              </a:ext>
            </a:extLst>
          </p:cNvPr>
          <p:cNvSpPr>
            <a:spLocks noGrp="1"/>
          </p:cNvSpPr>
          <p:nvPr>
            <p:ph type="dt" sz="half" idx="10"/>
          </p:nvPr>
        </p:nvSpPr>
        <p:spPr>
          <a:xfrm>
            <a:off x="696913" y="332601"/>
            <a:ext cx="1051570" cy="276999"/>
          </a:xfrm>
        </p:spPr>
        <p:txBody>
          <a:bodyPr/>
          <a:lstStyle/>
          <a:p>
            <a:pPr>
              <a:defRPr/>
            </a:pPr>
            <a:r>
              <a:rPr lang="en-US" dirty="0"/>
              <a:t>01/03/2023</a:t>
            </a:r>
          </a:p>
        </p:txBody>
      </p:sp>
    </p:spTree>
    <p:extLst>
      <p:ext uri="{BB962C8B-B14F-4D97-AF65-F5344CB8AC3E}">
        <p14:creationId xmlns:p14="http://schemas.microsoft.com/office/powerpoint/2010/main" val="2505411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26" y="870220"/>
            <a:ext cx="8955349" cy="367868"/>
          </a:xfrm>
        </p:spPr>
        <p:txBody>
          <a:bodyPr/>
          <a:lstStyle/>
          <a:p>
            <a:r>
              <a:rPr lang="en-US" sz="2100" dirty="0"/>
              <a:t>Throughput Improvement with non-AP MLSR MLD</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1" y="1424470"/>
            <a:ext cx="5175295" cy="4671529"/>
          </a:xfrm>
        </p:spPr>
        <p:txBody>
          <a:bodyPr>
            <a:noAutofit/>
          </a:bodyPr>
          <a:lstStyle/>
          <a:p>
            <a:r>
              <a:rPr lang="en-US" sz="1600" b="0" dirty="0"/>
              <a:t>Observation: in 11be, a MLSR non-AP MLD can switch its radio to different link on TXOP basis.</a:t>
            </a:r>
          </a:p>
          <a:p>
            <a:r>
              <a:rPr lang="en-US" sz="1600" b="0" dirty="0"/>
              <a:t>A AP MLD can define primary link and non-primary link for MLSR non-AP MLDs</a:t>
            </a:r>
          </a:p>
          <a:p>
            <a:pPr lvl="1"/>
            <a:r>
              <a:rPr lang="en-US" sz="1600" dirty="0">
                <a:latin typeface="Calibri" panose="020F0502020204030204" pitchFamily="34" charset="0"/>
              </a:rPr>
              <a:t>When the primary link is busy because of neighbor BSS’s TXOP, the MLSR non-AP MLD switches its radio to non-primary link for the frame exchanges.</a:t>
            </a:r>
          </a:p>
          <a:p>
            <a:pPr lvl="2"/>
            <a:r>
              <a:rPr lang="en-US" sz="1600" dirty="0">
                <a:latin typeface="Calibri" panose="020F0502020204030204" pitchFamily="34" charset="0"/>
              </a:rPr>
              <a:t>The non-primary link’s frame exchanges will end at the end of the neighbor BSS’s TXOP in primary link and the MLSR non-AP MLD switches its radio to the primary link at the end of the neighbor BSS’s TXOP in primary link.</a:t>
            </a:r>
          </a:p>
          <a:p>
            <a:pPr lvl="1"/>
            <a:r>
              <a:rPr lang="en-US" sz="1600" dirty="0"/>
              <a:t>A MLSR non-AP MLD may have a low cost radio to monitor one link when doing frame exchanges in another link.</a:t>
            </a:r>
          </a:p>
        </p:txBody>
      </p:sp>
      <p:sp>
        <p:nvSpPr>
          <p:cNvPr id="4" name="Rectangle 3">
            <a:extLst>
              <a:ext uri="{FF2B5EF4-FFF2-40B4-BE49-F238E27FC236}">
                <a16:creationId xmlns:a16="http://schemas.microsoft.com/office/drawing/2014/main" id="{FD661BC9-1DED-4B79-B559-60852E449257}"/>
              </a:ext>
            </a:extLst>
          </p:cNvPr>
          <p:cNvSpPr/>
          <p:nvPr/>
        </p:nvSpPr>
        <p:spPr>
          <a:xfrm>
            <a:off x="6032409" y="1807192"/>
            <a:ext cx="1858010" cy="3678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 name="Rectangle 4">
            <a:extLst>
              <a:ext uri="{FF2B5EF4-FFF2-40B4-BE49-F238E27FC236}">
                <a16:creationId xmlns:a16="http://schemas.microsoft.com/office/drawing/2014/main" id="{5EE7A085-B185-43F9-8465-F57DF1ADAF78}"/>
              </a:ext>
            </a:extLst>
          </p:cNvPr>
          <p:cNvSpPr/>
          <p:nvPr/>
        </p:nvSpPr>
        <p:spPr>
          <a:xfrm>
            <a:off x="6115348" y="2175060"/>
            <a:ext cx="188822" cy="303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6" name="Straight Connector 5">
            <a:extLst>
              <a:ext uri="{FF2B5EF4-FFF2-40B4-BE49-F238E27FC236}">
                <a16:creationId xmlns:a16="http://schemas.microsoft.com/office/drawing/2014/main" id="{FFEE1740-D048-46FC-A4FE-AACFD506619B}"/>
              </a:ext>
            </a:extLst>
          </p:cNvPr>
          <p:cNvCxnSpPr>
            <a:cxnSpLocks/>
          </p:cNvCxnSpPr>
          <p:nvPr/>
        </p:nvCxnSpPr>
        <p:spPr>
          <a:xfrm>
            <a:off x="6209759" y="2677707"/>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EF8F71AF-920B-4F57-B01C-0CBC5C51240F}"/>
              </a:ext>
            </a:extLst>
          </p:cNvPr>
          <p:cNvCxnSpPr>
            <a:stCxn id="5" idx="2"/>
          </p:cNvCxnSpPr>
          <p:nvPr/>
        </p:nvCxnSpPr>
        <p:spPr>
          <a:xfrm flipH="1">
            <a:off x="6209759" y="2478788"/>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7744B7BA-AFD6-4031-8E18-ABB994C278D2}"/>
              </a:ext>
            </a:extLst>
          </p:cNvPr>
          <p:cNvSpPr/>
          <p:nvPr/>
        </p:nvSpPr>
        <p:spPr>
          <a:xfrm>
            <a:off x="6825104" y="2181683"/>
            <a:ext cx="188822" cy="303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0" name="Straight Connector 9">
            <a:extLst>
              <a:ext uri="{FF2B5EF4-FFF2-40B4-BE49-F238E27FC236}">
                <a16:creationId xmlns:a16="http://schemas.microsoft.com/office/drawing/2014/main" id="{414D3BE4-AFF7-4C16-BD42-E4BAE31AD7EB}"/>
              </a:ext>
            </a:extLst>
          </p:cNvPr>
          <p:cNvCxnSpPr>
            <a:stCxn id="8" idx="2"/>
          </p:cNvCxnSpPr>
          <p:nvPr/>
        </p:nvCxnSpPr>
        <p:spPr>
          <a:xfrm flipH="1">
            <a:off x="6919515" y="2485411"/>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A93606A-3E0E-480C-B9A7-2D5E7F85714B}"/>
              </a:ext>
            </a:extLst>
          </p:cNvPr>
          <p:cNvCxnSpPr>
            <a:cxnSpLocks/>
          </p:cNvCxnSpPr>
          <p:nvPr/>
        </p:nvCxnSpPr>
        <p:spPr>
          <a:xfrm>
            <a:off x="6934200" y="2677707"/>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53E974CC-35DA-47AA-A3BF-CDF11794E884}"/>
              </a:ext>
            </a:extLst>
          </p:cNvPr>
          <p:cNvSpPr/>
          <p:nvPr/>
        </p:nvSpPr>
        <p:spPr>
          <a:xfrm>
            <a:off x="7596421" y="2174969"/>
            <a:ext cx="188822" cy="303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3" name="Straight Connector 12">
            <a:extLst>
              <a:ext uri="{FF2B5EF4-FFF2-40B4-BE49-F238E27FC236}">
                <a16:creationId xmlns:a16="http://schemas.microsoft.com/office/drawing/2014/main" id="{38FC6732-0943-4CAA-808F-652C3CBD3537}"/>
              </a:ext>
            </a:extLst>
          </p:cNvPr>
          <p:cNvCxnSpPr>
            <a:cxnSpLocks/>
          </p:cNvCxnSpPr>
          <p:nvPr/>
        </p:nvCxnSpPr>
        <p:spPr>
          <a:xfrm>
            <a:off x="7696200" y="2677616"/>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E42263D-C2F6-409A-8417-12BBBED31CB9}"/>
              </a:ext>
            </a:extLst>
          </p:cNvPr>
          <p:cNvCxnSpPr>
            <a:stCxn id="12" idx="2"/>
          </p:cNvCxnSpPr>
          <p:nvPr/>
        </p:nvCxnSpPr>
        <p:spPr>
          <a:xfrm flipH="1">
            <a:off x="7690831" y="2478697"/>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3CC7D1C2-54FF-41ED-BA02-835EF9A8B710}"/>
              </a:ext>
            </a:extLst>
          </p:cNvPr>
          <p:cNvSpPr txBox="1"/>
          <p:nvPr/>
        </p:nvSpPr>
        <p:spPr>
          <a:xfrm>
            <a:off x="6591690" y="1424470"/>
            <a:ext cx="600164" cy="173348"/>
          </a:xfrm>
          <a:prstGeom prst="rect">
            <a:avLst/>
          </a:prstGeom>
          <a:noFill/>
        </p:spPr>
        <p:txBody>
          <a:bodyPr wrap="none" lIns="68580" tIns="34290" rIns="68580" rtlCol="0" anchor="t">
            <a:noAutofit/>
          </a:bodyPr>
          <a:lstStyle/>
          <a:p>
            <a:r>
              <a:rPr lang="en-US" sz="1050" dirty="0"/>
              <a:t>AP MLD1</a:t>
            </a:r>
          </a:p>
        </p:txBody>
      </p:sp>
      <p:sp>
        <p:nvSpPr>
          <p:cNvPr id="17" name="TextBox 16">
            <a:extLst>
              <a:ext uri="{FF2B5EF4-FFF2-40B4-BE49-F238E27FC236}">
                <a16:creationId xmlns:a16="http://schemas.microsoft.com/office/drawing/2014/main" id="{59DFDB54-9C34-455B-884A-5564A795AA5B}"/>
              </a:ext>
            </a:extLst>
          </p:cNvPr>
          <p:cNvSpPr txBox="1"/>
          <p:nvPr/>
        </p:nvSpPr>
        <p:spPr>
          <a:xfrm>
            <a:off x="6631078" y="2875579"/>
            <a:ext cx="491463" cy="197963"/>
          </a:xfrm>
          <a:prstGeom prst="rect">
            <a:avLst/>
          </a:prstGeom>
          <a:noFill/>
        </p:spPr>
        <p:txBody>
          <a:bodyPr wrap="none" lIns="68580" tIns="34290" rIns="68580" rtlCol="0" anchor="t">
            <a:noAutofit/>
          </a:bodyPr>
          <a:lstStyle/>
          <a:p>
            <a:r>
              <a:rPr lang="en-US" sz="600" dirty="0"/>
              <a:t>Link0</a:t>
            </a:r>
          </a:p>
        </p:txBody>
      </p:sp>
      <p:sp>
        <p:nvSpPr>
          <p:cNvPr id="21" name="TextBox 20">
            <a:extLst>
              <a:ext uri="{FF2B5EF4-FFF2-40B4-BE49-F238E27FC236}">
                <a16:creationId xmlns:a16="http://schemas.microsoft.com/office/drawing/2014/main" id="{30E8AE72-888F-4850-BC18-33ABCFDB39F3}"/>
              </a:ext>
            </a:extLst>
          </p:cNvPr>
          <p:cNvSpPr txBox="1"/>
          <p:nvPr/>
        </p:nvSpPr>
        <p:spPr>
          <a:xfrm>
            <a:off x="6058439" y="2895590"/>
            <a:ext cx="491463" cy="197963"/>
          </a:xfrm>
          <a:prstGeom prst="rect">
            <a:avLst/>
          </a:prstGeom>
          <a:noFill/>
        </p:spPr>
        <p:txBody>
          <a:bodyPr wrap="none" lIns="68580" tIns="34290" rIns="68580" rtlCol="0" anchor="t">
            <a:noAutofit/>
          </a:bodyPr>
          <a:lstStyle/>
          <a:p>
            <a:r>
              <a:rPr lang="en-US" sz="600" dirty="0"/>
              <a:t>Link4</a:t>
            </a:r>
          </a:p>
        </p:txBody>
      </p:sp>
      <p:sp>
        <p:nvSpPr>
          <p:cNvPr id="35" name="Rectangle 34">
            <a:extLst>
              <a:ext uri="{FF2B5EF4-FFF2-40B4-BE49-F238E27FC236}">
                <a16:creationId xmlns:a16="http://schemas.microsoft.com/office/drawing/2014/main" id="{E6F9C4CF-FF67-4F19-9501-CC8B0B8AAEE4}"/>
              </a:ext>
            </a:extLst>
          </p:cNvPr>
          <p:cNvSpPr/>
          <p:nvPr/>
        </p:nvSpPr>
        <p:spPr>
          <a:xfrm>
            <a:off x="5919198" y="1729152"/>
            <a:ext cx="2130814" cy="108961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7" name="Rectangle 36">
            <a:extLst>
              <a:ext uri="{FF2B5EF4-FFF2-40B4-BE49-F238E27FC236}">
                <a16:creationId xmlns:a16="http://schemas.microsoft.com/office/drawing/2014/main" id="{E8FEFAC6-5F83-40A3-AB16-BA36784B49C3}"/>
              </a:ext>
            </a:extLst>
          </p:cNvPr>
          <p:cNvSpPr/>
          <p:nvPr/>
        </p:nvSpPr>
        <p:spPr>
          <a:xfrm>
            <a:off x="5919198" y="4428733"/>
            <a:ext cx="711880" cy="2456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8" name="TextBox 37">
            <a:extLst>
              <a:ext uri="{FF2B5EF4-FFF2-40B4-BE49-F238E27FC236}">
                <a16:creationId xmlns:a16="http://schemas.microsoft.com/office/drawing/2014/main" id="{E3DB8056-5035-4706-9E04-C51CC8E5C3CC}"/>
              </a:ext>
            </a:extLst>
          </p:cNvPr>
          <p:cNvSpPr txBox="1"/>
          <p:nvPr/>
        </p:nvSpPr>
        <p:spPr>
          <a:xfrm>
            <a:off x="5596576" y="4710952"/>
            <a:ext cx="1438254" cy="256553"/>
          </a:xfrm>
          <a:prstGeom prst="rect">
            <a:avLst/>
          </a:prstGeom>
          <a:noFill/>
        </p:spPr>
        <p:txBody>
          <a:bodyPr wrap="none" lIns="68580" tIns="34290" rIns="68580" rtlCol="0" anchor="t">
            <a:noAutofit/>
          </a:bodyPr>
          <a:lstStyle/>
          <a:p>
            <a:r>
              <a:rPr lang="en-US" sz="1050" dirty="0"/>
              <a:t>MLSR Non-AP MLD2</a:t>
            </a:r>
          </a:p>
        </p:txBody>
      </p:sp>
      <p:sp>
        <p:nvSpPr>
          <p:cNvPr id="39" name="Rectangle 38">
            <a:extLst>
              <a:ext uri="{FF2B5EF4-FFF2-40B4-BE49-F238E27FC236}">
                <a16:creationId xmlns:a16="http://schemas.microsoft.com/office/drawing/2014/main" id="{E627D870-31C4-4402-8E7A-E864A7B63128}"/>
              </a:ext>
            </a:extLst>
          </p:cNvPr>
          <p:cNvSpPr/>
          <p:nvPr/>
        </p:nvSpPr>
        <p:spPr>
          <a:xfrm>
            <a:off x="5705253" y="3903160"/>
            <a:ext cx="1131179" cy="80296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0" name="Rectangle 39">
            <a:extLst>
              <a:ext uri="{FF2B5EF4-FFF2-40B4-BE49-F238E27FC236}">
                <a16:creationId xmlns:a16="http://schemas.microsoft.com/office/drawing/2014/main" id="{EBF4757F-9B39-49B3-A1A9-A49B86E40628}"/>
              </a:ext>
            </a:extLst>
          </p:cNvPr>
          <p:cNvSpPr/>
          <p:nvPr/>
        </p:nvSpPr>
        <p:spPr>
          <a:xfrm>
            <a:off x="6158056" y="4222026"/>
            <a:ext cx="210222" cy="1999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41" name="Straight Connector 40">
            <a:extLst>
              <a:ext uri="{FF2B5EF4-FFF2-40B4-BE49-F238E27FC236}">
                <a16:creationId xmlns:a16="http://schemas.microsoft.com/office/drawing/2014/main" id="{4BE2C26B-3620-4487-8B04-F0CC21E4AECE}"/>
              </a:ext>
            </a:extLst>
          </p:cNvPr>
          <p:cNvCxnSpPr/>
          <p:nvPr/>
        </p:nvCxnSpPr>
        <p:spPr>
          <a:xfrm flipH="1">
            <a:off x="6257883" y="4035720"/>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97966C21-897C-44FA-B30C-5BE737200C77}"/>
              </a:ext>
            </a:extLst>
          </p:cNvPr>
          <p:cNvCxnSpPr>
            <a:cxnSpLocks/>
          </p:cNvCxnSpPr>
          <p:nvPr/>
        </p:nvCxnSpPr>
        <p:spPr>
          <a:xfrm>
            <a:off x="6583603" y="3780674"/>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D2671F5-4977-43D1-8D21-167DC8816B71}"/>
              </a:ext>
            </a:extLst>
          </p:cNvPr>
          <p:cNvCxnSpPr>
            <a:cxnSpLocks/>
            <a:stCxn id="17" idx="0"/>
          </p:cNvCxnSpPr>
          <p:nvPr/>
        </p:nvCxnSpPr>
        <p:spPr>
          <a:xfrm flipH="1">
            <a:off x="5958836" y="2875579"/>
            <a:ext cx="917974" cy="9219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1ABDC330-36C7-4A1C-995E-43D4EC4DC44B}"/>
              </a:ext>
            </a:extLst>
          </p:cNvPr>
          <p:cNvCxnSpPr>
            <a:cxnSpLocks/>
          </p:cNvCxnSpPr>
          <p:nvPr/>
        </p:nvCxnSpPr>
        <p:spPr>
          <a:xfrm flipH="1">
            <a:off x="6580497" y="2869919"/>
            <a:ext cx="1110334" cy="9746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77433005-D192-47EC-A625-0827E0150AFE}"/>
              </a:ext>
            </a:extLst>
          </p:cNvPr>
          <p:cNvCxnSpPr>
            <a:cxnSpLocks/>
          </p:cNvCxnSpPr>
          <p:nvPr/>
        </p:nvCxnSpPr>
        <p:spPr>
          <a:xfrm>
            <a:off x="5958836" y="3797536"/>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Arc 65">
            <a:extLst>
              <a:ext uri="{FF2B5EF4-FFF2-40B4-BE49-F238E27FC236}">
                <a16:creationId xmlns:a16="http://schemas.microsoft.com/office/drawing/2014/main" id="{FA012819-3BAD-4C2A-9244-803564C333D6}"/>
              </a:ext>
            </a:extLst>
          </p:cNvPr>
          <p:cNvSpPr/>
          <p:nvPr/>
        </p:nvSpPr>
        <p:spPr>
          <a:xfrm rot="16200000">
            <a:off x="6149769" y="4072548"/>
            <a:ext cx="203597" cy="260747"/>
          </a:xfrm>
          <a:prstGeom prst="arc">
            <a:avLst>
              <a:gd name="adj1" fmla="val 18956279"/>
              <a:gd name="adj2" fmla="val 2732421"/>
            </a:avLst>
          </a:prstGeom>
          <a:noFill/>
          <a:ln w="12700" cap="flat" cmpd="sng" algn="ctr">
            <a:solidFill>
              <a:sysClr val="windowText" lastClr="000000"/>
            </a:solidFill>
            <a:prstDash val="solid"/>
            <a:miter lim="800000"/>
            <a:headEnd type="triangle" w="sm" len="sm"/>
            <a:tailEnd type="triangle" w="sm" len="sm"/>
          </a:ln>
          <a:effectLst/>
        </p:spPr>
        <p:txBody>
          <a:bodyPr rtlCol="0" anchor="ctr"/>
          <a:lstStyle/>
          <a:p>
            <a:pPr algn="ctr" defTabSz="685800" fontAlgn="auto">
              <a:spcBef>
                <a:spcPts val="0"/>
              </a:spcBef>
              <a:spcAft>
                <a:spcPts val="0"/>
              </a:spcAft>
              <a:defRPr/>
            </a:pPr>
            <a:endParaRPr lang="en-US" sz="1350" kern="0">
              <a:solidFill>
                <a:prstClr val="black"/>
              </a:solidFill>
              <a:latin typeface="Calibri" panose="020F0502020204030204"/>
              <a:cs typeface="+mn-cs"/>
            </a:endParaRPr>
          </a:p>
        </p:txBody>
      </p:sp>
      <p:sp>
        <p:nvSpPr>
          <p:cNvPr id="67" name="Footer Placeholder 4">
            <a:extLst>
              <a:ext uri="{FF2B5EF4-FFF2-40B4-BE49-F238E27FC236}">
                <a16:creationId xmlns:a16="http://schemas.microsoft.com/office/drawing/2014/main" id="{E45E37F6-B7A9-4615-8FB4-3EA1632BDF42}"/>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8" name="Slide Number Placeholder 5">
            <a:extLst>
              <a:ext uri="{FF2B5EF4-FFF2-40B4-BE49-F238E27FC236}">
                <a16:creationId xmlns:a16="http://schemas.microsoft.com/office/drawing/2014/main" id="{1C015C85-5C44-4C47-8F06-606A400E3F8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12</a:t>
            </a:fld>
            <a:endParaRPr lang="en-US"/>
          </a:p>
        </p:txBody>
      </p:sp>
      <p:sp>
        <p:nvSpPr>
          <p:cNvPr id="69" name="Date Placeholder 3">
            <a:extLst>
              <a:ext uri="{FF2B5EF4-FFF2-40B4-BE49-F238E27FC236}">
                <a16:creationId xmlns:a16="http://schemas.microsoft.com/office/drawing/2014/main" id="{B2ED17A5-9B92-4577-B841-CBF1CF35C6BF}"/>
              </a:ext>
            </a:extLst>
          </p:cNvPr>
          <p:cNvSpPr>
            <a:spLocks noGrp="1"/>
          </p:cNvSpPr>
          <p:nvPr>
            <p:ph type="dt" sz="half" idx="10"/>
          </p:nvPr>
        </p:nvSpPr>
        <p:spPr>
          <a:xfrm>
            <a:off x="696913" y="332601"/>
            <a:ext cx="1051570" cy="276999"/>
          </a:xfrm>
        </p:spPr>
        <p:txBody>
          <a:bodyPr/>
          <a:lstStyle/>
          <a:p>
            <a:pPr>
              <a:defRPr/>
            </a:pPr>
            <a:r>
              <a:rPr lang="en-US" dirty="0"/>
              <a:t>01/03/2023</a:t>
            </a:r>
          </a:p>
        </p:txBody>
      </p:sp>
    </p:spTree>
    <p:extLst>
      <p:ext uri="{BB962C8B-B14F-4D97-AF65-F5344CB8AC3E}">
        <p14:creationId xmlns:p14="http://schemas.microsoft.com/office/powerpoint/2010/main" val="2484780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94326" y="870219"/>
            <a:ext cx="8955349" cy="646198"/>
          </a:xfrm>
        </p:spPr>
        <p:txBody>
          <a:bodyPr/>
          <a:lstStyle/>
          <a:p>
            <a:r>
              <a:rPr lang="en-US" sz="2100" dirty="0"/>
              <a:t>Frame Exchanges between non-AP MLD and Mobile NSTR AP MLD</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0" y="1600200"/>
            <a:ext cx="9144000" cy="2120100"/>
          </a:xfrm>
        </p:spPr>
        <p:txBody>
          <a:bodyPr>
            <a:normAutofit/>
          </a:bodyPr>
          <a:lstStyle/>
          <a:p>
            <a:r>
              <a:rPr lang="en-US" sz="2000" b="0" dirty="0"/>
              <a:t>When the primary link is busy because of the TXOP of neighbor BSS/P2P, both the mobile AP MLD and its associated non-AP MLD can use the non-primary link to do the frame exchanges.</a:t>
            </a:r>
          </a:p>
          <a:p>
            <a:pPr lvl="1"/>
            <a:r>
              <a:rPr lang="en-US" dirty="0"/>
              <a:t>The frame exchanges need to be finished before the end of the TXOP of neighbor BSS/P2P. </a:t>
            </a:r>
          </a:p>
          <a:p>
            <a:endParaRPr lang="en-US" sz="1200" dirty="0"/>
          </a:p>
        </p:txBody>
      </p:sp>
      <p:sp>
        <p:nvSpPr>
          <p:cNvPr id="5" name="Footer Placeholder 4">
            <a:extLst>
              <a:ext uri="{FF2B5EF4-FFF2-40B4-BE49-F238E27FC236}">
                <a16:creationId xmlns:a16="http://schemas.microsoft.com/office/drawing/2014/main" id="{72E64985-0F64-4BB3-87F0-86D06AB7A98B}"/>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a:extLst>
              <a:ext uri="{FF2B5EF4-FFF2-40B4-BE49-F238E27FC236}">
                <a16:creationId xmlns:a16="http://schemas.microsoft.com/office/drawing/2014/main" id="{96C5D62D-7094-48C7-ABAE-900F404833E3}"/>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13</a:t>
            </a:fld>
            <a:endParaRPr lang="en-US"/>
          </a:p>
        </p:txBody>
      </p:sp>
      <p:sp>
        <p:nvSpPr>
          <p:cNvPr id="7" name="Date Placeholder 3">
            <a:extLst>
              <a:ext uri="{FF2B5EF4-FFF2-40B4-BE49-F238E27FC236}">
                <a16:creationId xmlns:a16="http://schemas.microsoft.com/office/drawing/2014/main" id="{CC81D223-78D8-4603-8A7B-B478C9342408}"/>
              </a:ext>
            </a:extLst>
          </p:cNvPr>
          <p:cNvSpPr>
            <a:spLocks noGrp="1"/>
          </p:cNvSpPr>
          <p:nvPr>
            <p:ph type="dt" sz="half" idx="10"/>
          </p:nvPr>
        </p:nvSpPr>
        <p:spPr>
          <a:xfrm>
            <a:off x="696913" y="332601"/>
            <a:ext cx="1051570" cy="276999"/>
          </a:xfrm>
        </p:spPr>
        <p:txBody>
          <a:bodyPr/>
          <a:lstStyle/>
          <a:p>
            <a:pPr>
              <a:defRPr/>
            </a:pPr>
            <a:r>
              <a:rPr lang="en-US" dirty="0"/>
              <a:t>01/03/2023</a:t>
            </a:r>
          </a:p>
        </p:txBody>
      </p:sp>
    </p:spTree>
    <p:extLst>
      <p:ext uri="{BB962C8B-B14F-4D97-AF65-F5344CB8AC3E}">
        <p14:creationId xmlns:p14="http://schemas.microsoft.com/office/powerpoint/2010/main" val="4043574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609600"/>
          </a:xfrm>
        </p:spPr>
        <p:txBody>
          <a:bodyPr/>
          <a:lstStyle/>
          <a:p>
            <a:r>
              <a:rPr lang="en-US" sz="2400" dirty="0"/>
              <a:t>Reference</a:t>
            </a:r>
            <a:endParaRPr lang="en-US" sz="2400" b="0" dirty="0"/>
          </a:p>
        </p:txBody>
      </p:sp>
      <p:sp>
        <p:nvSpPr>
          <p:cNvPr id="3" name="Content Placeholder 2"/>
          <p:cNvSpPr>
            <a:spLocks noGrp="1"/>
          </p:cNvSpPr>
          <p:nvPr>
            <p:ph idx="1"/>
          </p:nvPr>
        </p:nvSpPr>
        <p:spPr>
          <a:xfrm>
            <a:off x="0" y="1295400"/>
            <a:ext cx="9144000" cy="3505200"/>
          </a:xfrm>
        </p:spPr>
        <p:txBody>
          <a:bodyPr/>
          <a:lstStyle/>
          <a:p>
            <a:pPr marL="0" indent="0">
              <a:buClr>
                <a:srgbClr val="FF0000"/>
              </a:buClr>
              <a:buNone/>
            </a:pPr>
            <a:r>
              <a:rPr lang="en-US" sz="2000" b="0" dirty="0"/>
              <a:t>[1</a:t>
            </a:r>
            <a:r>
              <a:rPr lang="en-US" sz="2000" b="0"/>
              <a:t>] 11-22/2203 </a:t>
            </a:r>
            <a:r>
              <a:rPr lang="en-US" sz="1600" b="0" i="0">
                <a:solidFill>
                  <a:srgbClr val="000000"/>
                </a:solidFill>
                <a:effectLst/>
                <a:latin typeface="Verdana" panose="020B0604030504040204" pitchFamily="34" charset="0"/>
              </a:rPr>
              <a:t>EMLSR AP/mobile AP operation</a:t>
            </a:r>
            <a:endParaRPr lang="en-US" sz="2000" b="0" dirty="0"/>
          </a:p>
          <a:p>
            <a:pPr>
              <a:buClr>
                <a:srgbClr val="FF0000"/>
              </a:buClr>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01/03/2023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2945604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b="0" dirty="0"/>
              <a:t>Recap: EMLSR non-AP MLD</a:t>
            </a:r>
          </a:p>
        </p:txBody>
      </p:sp>
      <p:sp>
        <p:nvSpPr>
          <p:cNvPr id="3" name="Content Placeholder 2"/>
          <p:cNvSpPr>
            <a:spLocks noGrp="1"/>
          </p:cNvSpPr>
          <p:nvPr>
            <p:ph idx="1"/>
          </p:nvPr>
        </p:nvSpPr>
        <p:spPr>
          <a:xfrm>
            <a:off x="0" y="1233101"/>
            <a:ext cx="9144000" cy="5015300"/>
          </a:xfrm>
        </p:spPr>
        <p:txBody>
          <a:bodyPr/>
          <a:lstStyle/>
          <a:p>
            <a:r>
              <a:rPr lang="en-US" sz="1800" b="0" dirty="0"/>
              <a:t>EMLSR non-AP MLD is proposed to</a:t>
            </a:r>
          </a:p>
          <a:p>
            <a:pPr lvl="1"/>
            <a:r>
              <a:rPr lang="en-US" sz="1800" dirty="0"/>
              <a:t>Increase the throughput where a non-AP MLD has one full functional radio and multiple links.</a:t>
            </a:r>
          </a:p>
          <a:p>
            <a:pPr lvl="1"/>
            <a:r>
              <a:rPr lang="en-US" sz="1800" b="0" dirty="0"/>
              <a:t>Save power </a:t>
            </a:r>
            <a:r>
              <a:rPr lang="en-US" sz="1800" dirty="0"/>
              <a:t>through listening with single RF chain.</a:t>
            </a:r>
          </a:p>
          <a:p>
            <a:pPr lvl="1"/>
            <a:endParaRPr lang="en-US" sz="1400" b="0" dirty="0"/>
          </a:p>
          <a:p>
            <a:r>
              <a:rPr lang="en-US" sz="1800" b="0" dirty="0"/>
              <a:t>In 11be, some members propose EMLSR to be extended to AP MLD and P2P.</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01/03/2023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770498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94325" y="697767"/>
            <a:ext cx="8955349" cy="367868"/>
          </a:xfrm>
        </p:spPr>
        <p:txBody>
          <a:bodyPr/>
          <a:lstStyle/>
          <a:p>
            <a:r>
              <a:rPr lang="en-US" sz="2100" dirty="0"/>
              <a:t>Recap: NSTR AP MLD</a:t>
            </a:r>
            <a:endParaRPr lang="en-US" sz="2100" baseline="30000" dirty="0"/>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1" y="1367791"/>
            <a:ext cx="9144000" cy="4063679"/>
          </a:xfrm>
        </p:spPr>
        <p:txBody>
          <a:bodyPr>
            <a:normAutofit/>
          </a:bodyPr>
          <a:lstStyle/>
          <a:p>
            <a:r>
              <a:rPr lang="en-US" sz="1800" b="0" dirty="0"/>
              <a:t>Primary link and non-primary link are defined.</a:t>
            </a:r>
          </a:p>
          <a:p>
            <a:r>
              <a:rPr lang="en-US" sz="1800" b="0" dirty="0"/>
              <a:t>The mobile AP MLD can use the non-primary link for the frame exchange with a non-AP MLD only when the primary link is used for the frame exchanges with the non-AP MLD.</a:t>
            </a:r>
          </a:p>
          <a:p>
            <a:pPr lvl="1"/>
            <a:r>
              <a:rPr lang="en-US" sz="1800" dirty="0"/>
              <a:t>When the backoff counters on both primary link and non-primary link are 0, the primary link and non-primary link can be used for the frame exchanges. </a:t>
            </a:r>
          </a:p>
          <a:p>
            <a:r>
              <a:rPr lang="en-US" sz="1800" b="0" dirty="0"/>
              <a:t>A multi-radio non-AP MLD can use the non-primary link for the frame exchange with a NSTR mobile AP MLD only when the primary link is used for the frame exchanges with the mobile AP MLD.</a:t>
            </a:r>
          </a:p>
          <a:p>
            <a:pPr lvl="1"/>
            <a:r>
              <a:rPr lang="en-US" sz="1800" dirty="0"/>
              <a:t>When the backoff counters on both primary link and non-primary link are 0, the primary link and non-primary link can be used for the frame exchanges. </a:t>
            </a:r>
          </a:p>
          <a:p>
            <a:endParaRPr lang="en-US" sz="1800" b="0" dirty="0"/>
          </a:p>
          <a:p>
            <a:pPr lvl="1"/>
            <a:endParaRPr lang="en-US" sz="1200" dirty="0"/>
          </a:p>
        </p:txBody>
      </p:sp>
      <p:sp>
        <p:nvSpPr>
          <p:cNvPr id="5" name="Footer Placeholder 4">
            <a:extLst>
              <a:ext uri="{FF2B5EF4-FFF2-40B4-BE49-F238E27FC236}">
                <a16:creationId xmlns:a16="http://schemas.microsoft.com/office/drawing/2014/main" id="{27214055-8EAE-4C26-9A37-BB1F929E5D45}"/>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a:extLst>
              <a:ext uri="{FF2B5EF4-FFF2-40B4-BE49-F238E27FC236}">
                <a16:creationId xmlns:a16="http://schemas.microsoft.com/office/drawing/2014/main" id="{ED8F7645-6906-4E30-8806-D5F26083C6E3}"/>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7" name="Date Placeholder 3">
            <a:extLst>
              <a:ext uri="{FF2B5EF4-FFF2-40B4-BE49-F238E27FC236}">
                <a16:creationId xmlns:a16="http://schemas.microsoft.com/office/drawing/2014/main" id="{FC49B255-2059-419B-9CC9-08FB86138393}"/>
              </a:ext>
            </a:extLst>
          </p:cNvPr>
          <p:cNvSpPr>
            <a:spLocks noGrp="1"/>
          </p:cNvSpPr>
          <p:nvPr>
            <p:ph type="dt" sz="half" idx="10"/>
          </p:nvPr>
        </p:nvSpPr>
        <p:spPr>
          <a:xfrm>
            <a:off x="685800" y="304800"/>
            <a:ext cx="1051570" cy="276999"/>
          </a:xfrm>
        </p:spPr>
        <p:txBody>
          <a:bodyPr/>
          <a:lstStyle/>
          <a:p>
            <a:pPr>
              <a:defRPr/>
            </a:pPr>
            <a:r>
              <a:rPr lang="en-US" dirty="0"/>
              <a:t>01/03/2023</a:t>
            </a:r>
          </a:p>
        </p:txBody>
      </p:sp>
    </p:spTree>
    <p:extLst>
      <p:ext uri="{BB962C8B-B14F-4D97-AF65-F5344CB8AC3E}">
        <p14:creationId xmlns:p14="http://schemas.microsoft.com/office/powerpoint/2010/main" val="1461234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b="0" dirty="0"/>
              <a:t>Recap: EMLSR AP MLD and EMLSR TDLS MLDs</a:t>
            </a:r>
          </a:p>
        </p:txBody>
      </p:sp>
      <p:sp>
        <p:nvSpPr>
          <p:cNvPr id="3" name="Content Placeholder 2"/>
          <p:cNvSpPr>
            <a:spLocks noGrp="1"/>
          </p:cNvSpPr>
          <p:nvPr>
            <p:ph idx="1"/>
          </p:nvPr>
        </p:nvSpPr>
        <p:spPr>
          <a:xfrm>
            <a:off x="0" y="1233101"/>
            <a:ext cx="9144000" cy="5015300"/>
          </a:xfrm>
        </p:spPr>
        <p:txBody>
          <a:bodyPr/>
          <a:lstStyle/>
          <a:p>
            <a:r>
              <a:rPr lang="en-US" sz="1800" b="0" dirty="0"/>
              <a:t>In [1]</a:t>
            </a:r>
          </a:p>
          <a:p>
            <a:pPr lvl="1"/>
            <a:r>
              <a:rPr lang="en-US" sz="1600" dirty="0"/>
              <a:t>The EMLSR link used for the Beacon transmission and association are primary link. </a:t>
            </a:r>
          </a:p>
          <a:p>
            <a:pPr lvl="1"/>
            <a:r>
              <a:rPr lang="en-US" sz="1600" dirty="0"/>
              <a:t>When the primary link is busy, the EMLSR AP MLD and its associated multi-link non-AP MLDs can use non-primary link (EMLSR link that is not used for Beacon transmission, association) to do frame exchanges until the end of the primary link’s TXOP.</a:t>
            </a:r>
          </a:p>
          <a:p>
            <a:pPr lvl="2"/>
            <a:r>
              <a:rPr lang="en-US" sz="1400" dirty="0"/>
              <a:t>With this, the medium synchronization operation in non-primary link can be avoided.</a:t>
            </a:r>
          </a:p>
          <a:p>
            <a:pPr lvl="2"/>
            <a:endParaRPr lang="en-US" sz="1400" dirty="0"/>
          </a:p>
          <a:p>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01/03/2023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2543157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b="0" dirty="0"/>
              <a:t>EMLSR AP MLD and P2P EMLSR non-AP MLD</a:t>
            </a:r>
          </a:p>
        </p:txBody>
      </p:sp>
      <p:sp>
        <p:nvSpPr>
          <p:cNvPr id="3" name="Content Placeholder 2"/>
          <p:cNvSpPr>
            <a:spLocks noGrp="1"/>
          </p:cNvSpPr>
          <p:nvPr>
            <p:ph idx="1"/>
          </p:nvPr>
        </p:nvSpPr>
        <p:spPr>
          <a:xfrm>
            <a:off x="-76200" y="1179359"/>
            <a:ext cx="4821577" cy="5242312"/>
          </a:xfrm>
        </p:spPr>
        <p:txBody>
          <a:bodyPr/>
          <a:lstStyle/>
          <a:p>
            <a:r>
              <a:rPr lang="en-US" sz="1600" b="0" dirty="0"/>
              <a:t>When both peer P2P device support EMLSR mode, </a:t>
            </a:r>
            <a:r>
              <a:rPr lang="en-US" sz="1400" b="0" dirty="0"/>
              <a:t>the multiple links of the P2P connection can be in EMLSR mode.</a:t>
            </a:r>
          </a:p>
          <a:p>
            <a:pPr lvl="1"/>
            <a:r>
              <a:rPr lang="en-US" sz="1400" dirty="0"/>
              <a:t>Medium access and frame exchange method 1:	</a:t>
            </a:r>
          </a:p>
          <a:p>
            <a:pPr lvl="2"/>
            <a:r>
              <a:rPr lang="en-US" sz="1400" b="0" dirty="0"/>
              <a:t>When both peer MLDs are MLDs with links in EMLSR mode, each TXOP in the links with EMLSR mode enabled is initiated by MU-RTS/CTS handshake for the radio switch.</a:t>
            </a:r>
          </a:p>
          <a:p>
            <a:pPr lvl="2"/>
            <a:r>
              <a:rPr lang="en-US" sz="1400" dirty="0"/>
              <a:t>The returning to listening mode is same as the DL frame exchanges of EMLSR operation in 11be.</a:t>
            </a:r>
            <a:endParaRPr lang="en-US" sz="1400" b="0" dirty="0"/>
          </a:p>
          <a:p>
            <a:pPr lvl="1"/>
            <a:r>
              <a:rPr lang="en-US" sz="1400" dirty="0"/>
              <a:t>Medium access and frame exchange method 2:	</a:t>
            </a:r>
          </a:p>
          <a:p>
            <a:pPr lvl="2"/>
            <a:r>
              <a:rPr lang="en-US" sz="1400" b="0" dirty="0"/>
              <a:t>Primary link and non-primary link are defined where the non-primary link is used when the primary link is busy</a:t>
            </a:r>
            <a:r>
              <a:rPr lang="en-US" sz="1400" dirty="0"/>
              <a:t>. </a:t>
            </a:r>
          </a:p>
          <a:p>
            <a:pPr lvl="2"/>
            <a:r>
              <a:rPr lang="en-US" sz="1400" dirty="0"/>
              <a:t>Two MLDs switch back to the primary link no later than the time when OBSS’s TXOP in primary link ends.</a:t>
            </a:r>
            <a:endParaRPr lang="en-US" sz="1400" b="0" dirty="0"/>
          </a:p>
          <a:p>
            <a:pPr lvl="2"/>
            <a:r>
              <a:rPr lang="en-US" sz="1400" dirty="0"/>
              <a:t>With method 2, the EMLSR support may not be required.</a:t>
            </a:r>
            <a:endParaRPr lang="en-US" sz="1400" b="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01/03/2023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9" name="Rectangle 8">
            <a:extLst>
              <a:ext uri="{FF2B5EF4-FFF2-40B4-BE49-F238E27FC236}">
                <a16:creationId xmlns:a16="http://schemas.microsoft.com/office/drawing/2014/main" id="{8CD09241-D58D-8FAD-747E-1860784E4703}"/>
              </a:ext>
            </a:extLst>
          </p:cNvPr>
          <p:cNvSpPr/>
          <p:nvPr/>
        </p:nvSpPr>
        <p:spPr>
          <a:xfrm>
            <a:off x="5978867" y="1533968"/>
            <a:ext cx="1858010" cy="3678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74676E62-5924-07CE-C929-5D877907B6D6}"/>
              </a:ext>
            </a:extLst>
          </p:cNvPr>
          <p:cNvSpPr/>
          <p:nvPr/>
        </p:nvSpPr>
        <p:spPr>
          <a:xfrm>
            <a:off x="6061807" y="1901836"/>
            <a:ext cx="188822" cy="303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1" name="Straight Connector 10">
            <a:extLst>
              <a:ext uri="{FF2B5EF4-FFF2-40B4-BE49-F238E27FC236}">
                <a16:creationId xmlns:a16="http://schemas.microsoft.com/office/drawing/2014/main" id="{E0D11B9F-09B2-9211-0C8B-C305E5AEC6AB}"/>
              </a:ext>
            </a:extLst>
          </p:cNvPr>
          <p:cNvCxnSpPr>
            <a:cxnSpLocks/>
          </p:cNvCxnSpPr>
          <p:nvPr/>
        </p:nvCxnSpPr>
        <p:spPr>
          <a:xfrm>
            <a:off x="6156217" y="2404483"/>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824CEA2-056F-386B-C883-1AC59A338D62}"/>
              </a:ext>
            </a:extLst>
          </p:cNvPr>
          <p:cNvCxnSpPr>
            <a:stCxn id="10" idx="2"/>
          </p:cNvCxnSpPr>
          <p:nvPr/>
        </p:nvCxnSpPr>
        <p:spPr>
          <a:xfrm flipH="1">
            <a:off x="6156217" y="2205564"/>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E39FBF61-0CB1-F66D-BF9C-B4D000F96FD1}"/>
              </a:ext>
            </a:extLst>
          </p:cNvPr>
          <p:cNvSpPr/>
          <p:nvPr/>
        </p:nvSpPr>
        <p:spPr>
          <a:xfrm>
            <a:off x="6771563" y="1908460"/>
            <a:ext cx="188822" cy="303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4" name="Straight Connector 13">
            <a:extLst>
              <a:ext uri="{FF2B5EF4-FFF2-40B4-BE49-F238E27FC236}">
                <a16:creationId xmlns:a16="http://schemas.microsoft.com/office/drawing/2014/main" id="{77DC15B5-AB34-6716-6D6B-4F5002AFD3B0}"/>
              </a:ext>
            </a:extLst>
          </p:cNvPr>
          <p:cNvCxnSpPr>
            <a:stCxn id="13" idx="2"/>
          </p:cNvCxnSpPr>
          <p:nvPr/>
        </p:nvCxnSpPr>
        <p:spPr>
          <a:xfrm flipH="1">
            <a:off x="6865973" y="2212188"/>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E34A0F2-8162-23E3-A9B1-E2A456ADDA0E}"/>
              </a:ext>
            </a:extLst>
          </p:cNvPr>
          <p:cNvCxnSpPr>
            <a:cxnSpLocks/>
          </p:cNvCxnSpPr>
          <p:nvPr/>
        </p:nvCxnSpPr>
        <p:spPr>
          <a:xfrm>
            <a:off x="6865973" y="2396946"/>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6CA0CE1-1D72-2CC7-BE1B-D34D69284DDC}"/>
              </a:ext>
            </a:extLst>
          </p:cNvPr>
          <p:cNvSpPr/>
          <p:nvPr/>
        </p:nvSpPr>
        <p:spPr>
          <a:xfrm>
            <a:off x="7542879" y="1901746"/>
            <a:ext cx="188822" cy="303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7" name="Straight Connector 16">
            <a:extLst>
              <a:ext uri="{FF2B5EF4-FFF2-40B4-BE49-F238E27FC236}">
                <a16:creationId xmlns:a16="http://schemas.microsoft.com/office/drawing/2014/main" id="{B87C1F5E-16D6-90D5-DD26-B6A5473432BC}"/>
              </a:ext>
            </a:extLst>
          </p:cNvPr>
          <p:cNvCxnSpPr>
            <a:stCxn id="16" idx="2"/>
          </p:cNvCxnSpPr>
          <p:nvPr/>
        </p:nvCxnSpPr>
        <p:spPr>
          <a:xfrm flipH="1">
            <a:off x="7637290" y="2205474"/>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9DEF567-6499-97B5-D174-675534768FDF}"/>
              </a:ext>
            </a:extLst>
          </p:cNvPr>
          <p:cNvCxnSpPr>
            <a:cxnSpLocks/>
          </p:cNvCxnSpPr>
          <p:nvPr/>
        </p:nvCxnSpPr>
        <p:spPr>
          <a:xfrm>
            <a:off x="7647330" y="2397769"/>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3926BA07-2FED-12E3-B272-F09596F77622}"/>
              </a:ext>
            </a:extLst>
          </p:cNvPr>
          <p:cNvSpPr txBox="1"/>
          <p:nvPr/>
        </p:nvSpPr>
        <p:spPr>
          <a:xfrm>
            <a:off x="6538148" y="1151246"/>
            <a:ext cx="600164" cy="173348"/>
          </a:xfrm>
          <a:prstGeom prst="rect">
            <a:avLst/>
          </a:prstGeom>
          <a:noFill/>
        </p:spPr>
        <p:txBody>
          <a:bodyPr wrap="none" lIns="68580" tIns="34290" rIns="68580" rtlCol="0" anchor="t">
            <a:noAutofit/>
          </a:bodyPr>
          <a:lstStyle/>
          <a:p>
            <a:r>
              <a:rPr lang="en-US" sz="1050" dirty="0"/>
              <a:t>AP MLD1</a:t>
            </a:r>
          </a:p>
        </p:txBody>
      </p:sp>
      <p:sp>
        <p:nvSpPr>
          <p:cNvPr id="20" name="TextBox 19">
            <a:extLst>
              <a:ext uri="{FF2B5EF4-FFF2-40B4-BE49-F238E27FC236}">
                <a16:creationId xmlns:a16="http://schemas.microsoft.com/office/drawing/2014/main" id="{4F123FA8-ACAC-C898-1F1F-11E09D72BDC7}"/>
              </a:ext>
            </a:extLst>
          </p:cNvPr>
          <p:cNvSpPr txBox="1"/>
          <p:nvPr/>
        </p:nvSpPr>
        <p:spPr>
          <a:xfrm>
            <a:off x="6714653" y="2555216"/>
            <a:ext cx="491463" cy="197963"/>
          </a:xfrm>
          <a:prstGeom prst="rect">
            <a:avLst/>
          </a:prstGeom>
          <a:noFill/>
        </p:spPr>
        <p:txBody>
          <a:bodyPr wrap="none" lIns="68580" tIns="34290" rIns="68580" rtlCol="0" anchor="t">
            <a:noAutofit/>
          </a:bodyPr>
          <a:lstStyle/>
          <a:p>
            <a:r>
              <a:rPr lang="en-US" sz="600" dirty="0"/>
              <a:t>Link1</a:t>
            </a:r>
          </a:p>
        </p:txBody>
      </p:sp>
      <p:sp>
        <p:nvSpPr>
          <p:cNvPr id="21" name="TextBox 20">
            <a:extLst>
              <a:ext uri="{FF2B5EF4-FFF2-40B4-BE49-F238E27FC236}">
                <a16:creationId xmlns:a16="http://schemas.microsoft.com/office/drawing/2014/main" id="{25BCA8D6-28DF-5B6E-F507-CA94AC371AD4}"/>
              </a:ext>
            </a:extLst>
          </p:cNvPr>
          <p:cNvSpPr txBox="1"/>
          <p:nvPr/>
        </p:nvSpPr>
        <p:spPr>
          <a:xfrm>
            <a:off x="7527350" y="2579925"/>
            <a:ext cx="491463" cy="197963"/>
          </a:xfrm>
          <a:prstGeom prst="rect">
            <a:avLst/>
          </a:prstGeom>
          <a:noFill/>
        </p:spPr>
        <p:txBody>
          <a:bodyPr wrap="none" lIns="68580" tIns="34290" rIns="68580" rtlCol="0" anchor="t">
            <a:noAutofit/>
          </a:bodyPr>
          <a:lstStyle/>
          <a:p>
            <a:r>
              <a:rPr lang="en-US" sz="600" dirty="0"/>
              <a:t>Link2</a:t>
            </a:r>
          </a:p>
        </p:txBody>
      </p:sp>
      <p:sp>
        <p:nvSpPr>
          <p:cNvPr id="22" name="TextBox 21">
            <a:extLst>
              <a:ext uri="{FF2B5EF4-FFF2-40B4-BE49-F238E27FC236}">
                <a16:creationId xmlns:a16="http://schemas.microsoft.com/office/drawing/2014/main" id="{8E637898-BC2A-ADC5-1F08-F24F52A5388F}"/>
              </a:ext>
            </a:extLst>
          </p:cNvPr>
          <p:cNvSpPr txBox="1"/>
          <p:nvPr/>
        </p:nvSpPr>
        <p:spPr>
          <a:xfrm>
            <a:off x="6004897" y="2622367"/>
            <a:ext cx="491463" cy="197963"/>
          </a:xfrm>
          <a:prstGeom prst="rect">
            <a:avLst/>
          </a:prstGeom>
          <a:noFill/>
        </p:spPr>
        <p:txBody>
          <a:bodyPr wrap="none" lIns="68580" tIns="34290" rIns="68580" rtlCol="0" anchor="t">
            <a:noAutofit/>
          </a:bodyPr>
          <a:lstStyle/>
          <a:p>
            <a:r>
              <a:rPr lang="en-US" sz="600" dirty="0"/>
              <a:t>Link3</a:t>
            </a:r>
          </a:p>
        </p:txBody>
      </p:sp>
      <p:sp>
        <p:nvSpPr>
          <p:cNvPr id="23" name="TextBox 22">
            <a:extLst>
              <a:ext uri="{FF2B5EF4-FFF2-40B4-BE49-F238E27FC236}">
                <a16:creationId xmlns:a16="http://schemas.microsoft.com/office/drawing/2014/main" id="{251FA7F7-9565-6616-20F5-E9B81A5D764A}"/>
              </a:ext>
            </a:extLst>
          </p:cNvPr>
          <p:cNvSpPr txBox="1"/>
          <p:nvPr/>
        </p:nvSpPr>
        <p:spPr>
          <a:xfrm>
            <a:off x="6571856" y="2918731"/>
            <a:ext cx="491463" cy="197963"/>
          </a:xfrm>
          <a:prstGeom prst="rect">
            <a:avLst/>
          </a:prstGeom>
          <a:noFill/>
        </p:spPr>
        <p:txBody>
          <a:bodyPr wrap="none" lIns="68580" tIns="34290" rIns="68580" rtlCol="0" anchor="t">
            <a:noAutofit/>
          </a:bodyPr>
          <a:lstStyle/>
          <a:p>
            <a:r>
              <a:rPr lang="en-US" sz="600" dirty="0"/>
              <a:t>EMLSR link set</a:t>
            </a:r>
          </a:p>
        </p:txBody>
      </p:sp>
      <p:sp>
        <p:nvSpPr>
          <p:cNvPr id="24" name="TextBox 23">
            <a:extLst>
              <a:ext uri="{FF2B5EF4-FFF2-40B4-BE49-F238E27FC236}">
                <a16:creationId xmlns:a16="http://schemas.microsoft.com/office/drawing/2014/main" id="{83001DD1-5388-501D-D29B-6038BE3BF5E2}"/>
              </a:ext>
            </a:extLst>
          </p:cNvPr>
          <p:cNvSpPr txBox="1"/>
          <p:nvPr/>
        </p:nvSpPr>
        <p:spPr>
          <a:xfrm>
            <a:off x="7430240" y="2891965"/>
            <a:ext cx="491463" cy="197963"/>
          </a:xfrm>
          <a:prstGeom prst="rect">
            <a:avLst/>
          </a:prstGeom>
          <a:noFill/>
        </p:spPr>
        <p:txBody>
          <a:bodyPr wrap="none" lIns="68580" tIns="34290" rIns="68580" rtlCol="0" anchor="t">
            <a:noAutofit/>
          </a:bodyPr>
          <a:lstStyle/>
          <a:p>
            <a:r>
              <a:rPr lang="en-US" sz="600" dirty="0"/>
              <a:t>EMLSR link set</a:t>
            </a:r>
          </a:p>
        </p:txBody>
      </p:sp>
      <p:cxnSp>
        <p:nvCxnSpPr>
          <p:cNvPr id="25" name="Straight Arrow Connector 24">
            <a:extLst>
              <a:ext uri="{FF2B5EF4-FFF2-40B4-BE49-F238E27FC236}">
                <a16:creationId xmlns:a16="http://schemas.microsoft.com/office/drawing/2014/main" id="{731F3198-52BF-EC6A-F905-B37661963A2D}"/>
              </a:ext>
            </a:extLst>
          </p:cNvPr>
          <p:cNvCxnSpPr>
            <a:cxnSpLocks/>
          </p:cNvCxnSpPr>
          <p:nvPr/>
        </p:nvCxnSpPr>
        <p:spPr>
          <a:xfrm flipH="1" flipV="1">
            <a:off x="6241447" y="3645691"/>
            <a:ext cx="448888" cy="10846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89654BF7-D697-EF07-E8FA-503866E1D346}"/>
              </a:ext>
            </a:extLst>
          </p:cNvPr>
          <p:cNvSpPr txBox="1"/>
          <p:nvPr/>
        </p:nvSpPr>
        <p:spPr>
          <a:xfrm>
            <a:off x="6436175" y="4713937"/>
            <a:ext cx="491463" cy="197963"/>
          </a:xfrm>
          <a:prstGeom prst="rect">
            <a:avLst/>
          </a:prstGeom>
          <a:noFill/>
        </p:spPr>
        <p:txBody>
          <a:bodyPr wrap="none" lIns="68580" tIns="34290" rIns="68580" rtlCol="0" anchor="t">
            <a:noAutofit/>
          </a:bodyPr>
          <a:lstStyle/>
          <a:p>
            <a:r>
              <a:rPr lang="en-US" sz="600" dirty="0"/>
              <a:t>Primary link</a:t>
            </a:r>
          </a:p>
        </p:txBody>
      </p:sp>
      <p:cxnSp>
        <p:nvCxnSpPr>
          <p:cNvPr id="27" name="Straight Arrow Connector 26">
            <a:extLst>
              <a:ext uri="{FF2B5EF4-FFF2-40B4-BE49-F238E27FC236}">
                <a16:creationId xmlns:a16="http://schemas.microsoft.com/office/drawing/2014/main" id="{BCC56908-9025-C345-706B-09F58EE8146A}"/>
              </a:ext>
            </a:extLst>
          </p:cNvPr>
          <p:cNvCxnSpPr>
            <a:cxnSpLocks/>
          </p:cNvCxnSpPr>
          <p:nvPr/>
        </p:nvCxnSpPr>
        <p:spPr>
          <a:xfrm flipH="1" flipV="1">
            <a:off x="6604163" y="3593947"/>
            <a:ext cx="1200002" cy="11199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A7728B52-F7DC-4B6F-3261-A48CD1EE31F1}"/>
              </a:ext>
            </a:extLst>
          </p:cNvPr>
          <p:cNvSpPr txBox="1"/>
          <p:nvPr/>
        </p:nvSpPr>
        <p:spPr>
          <a:xfrm>
            <a:off x="7467808" y="4667206"/>
            <a:ext cx="432913" cy="244694"/>
          </a:xfrm>
          <a:prstGeom prst="rect">
            <a:avLst/>
          </a:prstGeom>
          <a:noFill/>
        </p:spPr>
        <p:txBody>
          <a:bodyPr wrap="none" lIns="68580" tIns="34290" rIns="68580" rtlCol="0" anchor="t">
            <a:noAutofit/>
          </a:bodyPr>
          <a:lstStyle/>
          <a:p>
            <a:r>
              <a:rPr lang="en-US" sz="600" dirty="0"/>
              <a:t>Non-Primary link</a:t>
            </a:r>
          </a:p>
        </p:txBody>
      </p:sp>
      <p:sp>
        <p:nvSpPr>
          <p:cNvPr id="29" name="TextBox 28">
            <a:extLst>
              <a:ext uri="{FF2B5EF4-FFF2-40B4-BE49-F238E27FC236}">
                <a16:creationId xmlns:a16="http://schemas.microsoft.com/office/drawing/2014/main" id="{765798CE-05C9-710A-BE70-C4F01360539A}"/>
              </a:ext>
            </a:extLst>
          </p:cNvPr>
          <p:cNvSpPr txBox="1"/>
          <p:nvPr/>
        </p:nvSpPr>
        <p:spPr>
          <a:xfrm>
            <a:off x="7164809" y="3098098"/>
            <a:ext cx="491463" cy="197963"/>
          </a:xfrm>
          <a:prstGeom prst="rect">
            <a:avLst/>
          </a:prstGeom>
          <a:noFill/>
        </p:spPr>
        <p:txBody>
          <a:bodyPr wrap="none" lIns="68580" tIns="34290" rIns="68580" rtlCol="0" anchor="t">
            <a:noAutofit/>
          </a:bodyPr>
          <a:lstStyle/>
          <a:p>
            <a:r>
              <a:rPr lang="en-US" sz="600" dirty="0"/>
              <a:t>Non-primary link</a:t>
            </a:r>
          </a:p>
        </p:txBody>
      </p:sp>
      <p:sp>
        <p:nvSpPr>
          <p:cNvPr id="30" name="Rectangle 29">
            <a:extLst>
              <a:ext uri="{FF2B5EF4-FFF2-40B4-BE49-F238E27FC236}">
                <a16:creationId xmlns:a16="http://schemas.microsoft.com/office/drawing/2014/main" id="{E770FE36-7FA7-F9D2-03E4-E0B1CDC1B7B0}"/>
              </a:ext>
            </a:extLst>
          </p:cNvPr>
          <p:cNvSpPr/>
          <p:nvPr/>
        </p:nvSpPr>
        <p:spPr>
          <a:xfrm>
            <a:off x="5848932" y="1441442"/>
            <a:ext cx="2130814" cy="108961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1" name="Rectangle 30">
            <a:extLst>
              <a:ext uri="{FF2B5EF4-FFF2-40B4-BE49-F238E27FC236}">
                <a16:creationId xmlns:a16="http://schemas.microsoft.com/office/drawing/2014/main" id="{C5B55EA5-A709-1784-AA8E-656C544BBBDB}"/>
              </a:ext>
            </a:extLst>
          </p:cNvPr>
          <p:cNvSpPr/>
          <p:nvPr/>
        </p:nvSpPr>
        <p:spPr>
          <a:xfrm>
            <a:off x="5848376" y="4143355"/>
            <a:ext cx="729161" cy="2456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2" name="TextBox 31">
            <a:extLst>
              <a:ext uri="{FF2B5EF4-FFF2-40B4-BE49-F238E27FC236}">
                <a16:creationId xmlns:a16="http://schemas.microsoft.com/office/drawing/2014/main" id="{ED94C1E5-1EB3-ECF0-BF76-D0A9A7EA636C}"/>
              </a:ext>
            </a:extLst>
          </p:cNvPr>
          <p:cNvSpPr txBox="1"/>
          <p:nvPr/>
        </p:nvSpPr>
        <p:spPr>
          <a:xfrm>
            <a:off x="5354059" y="4399008"/>
            <a:ext cx="1438254" cy="256553"/>
          </a:xfrm>
          <a:prstGeom prst="rect">
            <a:avLst/>
          </a:prstGeom>
          <a:noFill/>
        </p:spPr>
        <p:txBody>
          <a:bodyPr wrap="none" lIns="68580" tIns="34290" rIns="68580" rtlCol="0" anchor="t">
            <a:noAutofit/>
          </a:bodyPr>
          <a:lstStyle/>
          <a:p>
            <a:r>
              <a:rPr lang="en-US" sz="1050" dirty="0"/>
              <a:t>(E)MLSR Non-AP MLD3</a:t>
            </a:r>
          </a:p>
        </p:txBody>
      </p:sp>
      <p:sp>
        <p:nvSpPr>
          <p:cNvPr id="33" name="Rectangle 32">
            <a:extLst>
              <a:ext uri="{FF2B5EF4-FFF2-40B4-BE49-F238E27FC236}">
                <a16:creationId xmlns:a16="http://schemas.microsoft.com/office/drawing/2014/main" id="{7F03A62C-4BD8-9A04-6197-ECCDFC9569D2}"/>
              </a:ext>
            </a:extLst>
          </p:cNvPr>
          <p:cNvSpPr/>
          <p:nvPr/>
        </p:nvSpPr>
        <p:spPr>
          <a:xfrm>
            <a:off x="5377533" y="3623294"/>
            <a:ext cx="1438254" cy="80296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4" name="Rectangle 33">
            <a:extLst>
              <a:ext uri="{FF2B5EF4-FFF2-40B4-BE49-F238E27FC236}">
                <a16:creationId xmlns:a16="http://schemas.microsoft.com/office/drawing/2014/main" id="{BD0D69D4-36C0-62AF-272E-0EA5CFB94235}"/>
              </a:ext>
            </a:extLst>
          </p:cNvPr>
          <p:cNvSpPr/>
          <p:nvPr/>
        </p:nvSpPr>
        <p:spPr>
          <a:xfrm>
            <a:off x="6104514" y="3937544"/>
            <a:ext cx="210222" cy="1999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35" name="Straight Connector 34">
            <a:extLst>
              <a:ext uri="{FF2B5EF4-FFF2-40B4-BE49-F238E27FC236}">
                <a16:creationId xmlns:a16="http://schemas.microsoft.com/office/drawing/2014/main" id="{62AC6CCA-1CB7-9550-CB86-FD46E7C1D1E1}"/>
              </a:ext>
            </a:extLst>
          </p:cNvPr>
          <p:cNvCxnSpPr/>
          <p:nvPr/>
        </p:nvCxnSpPr>
        <p:spPr>
          <a:xfrm flipH="1">
            <a:off x="6204341" y="3751238"/>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6D6D8B19-96F0-4BD6-B16D-0B5F738B985D}"/>
              </a:ext>
            </a:extLst>
          </p:cNvPr>
          <p:cNvCxnSpPr>
            <a:cxnSpLocks/>
          </p:cNvCxnSpPr>
          <p:nvPr/>
        </p:nvCxnSpPr>
        <p:spPr>
          <a:xfrm>
            <a:off x="6203658" y="3514074"/>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A531BDA4-B468-3EE8-916F-A20B62BCA04A}"/>
              </a:ext>
            </a:extLst>
          </p:cNvPr>
          <p:cNvCxnSpPr>
            <a:cxnSpLocks/>
          </p:cNvCxnSpPr>
          <p:nvPr/>
        </p:nvCxnSpPr>
        <p:spPr>
          <a:xfrm>
            <a:off x="6530061" y="3507451"/>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D7552E0D-6FD8-4F2F-B025-B7D6220F8458}"/>
              </a:ext>
            </a:extLst>
          </p:cNvPr>
          <p:cNvCxnSpPr>
            <a:cxnSpLocks/>
          </p:cNvCxnSpPr>
          <p:nvPr/>
        </p:nvCxnSpPr>
        <p:spPr>
          <a:xfrm>
            <a:off x="5848375" y="3494966"/>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B42F7245-9EBE-99DE-658E-A20F467F1AC8}"/>
              </a:ext>
            </a:extLst>
          </p:cNvPr>
          <p:cNvCxnSpPr>
            <a:cxnSpLocks/>
          </p:cNvCxnSpPr>
          <p:nvPr/>
        </p:nvCxnSpPr>
        <p:spPr>
          <a:xfrm flipH="1">
            <a:off x="5852511" y="2616618"/>
            <a:ext cx="291696" cy="9011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8363241-83B0-7E06-3BA1-301B10BDF0DD}"/>
              </a:ext>
            </a:extLst>
          </p:cNvPr>
          <p:cNvCxnSpPr>
            <a:cxnSpLocks/>
          </p:cNvCxnSpPr>
          <p:nvPr/>
        </p:nvCxnSpPr>
        <p:spPr>
          <a:xfrm flipH="1">
            <a:off x="6207661" y="2602355"/>
            <a:ext cx="646398" cy="94619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41C57E73-FBC9-110A-BB23-3D32BA8EA35E}"/>
              </a:ext>
            </a:extLst>
          </p:cNvPr>
          <p:cNvCxnSpPr>
            <a:cxnSpLocks/>
          </p:cNvCxnSpPr>
          <p:nvPr/>
        </p:nvCxnSpPr>
        <p:spPr>
          <a:xfrm flipH="1">
            <a:off x="6544540" y="2604911"/>
            <a:ext cx="1062198" cy="9091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Arc 41">
            <a:extLst>
              <a:ext uri="{FF2B5EF4-FFF2-40B4-BE49-F238E27FC236}">
                <a16:creationId xmlns:a16="http://schemas.microsoft.com/office/drawing/2014/main" id="{1D6A4B61-5348-CF82-881B-91402804737F}"/>
              </a:ext>
            </a:extLst>
          </p:cNvPr>
          <p:cNvSpPr/>
          <p:nvPr/>
        </p:nvSpPr>
        <p:spPr>
          <a:xfrm rot="16200000">
            <a:off x="6102542" y="3816642"/>
            <a:ext cx="203597" cy="260747"/>
          </a:xfrm>
          <a:prstGeom prst="arc">
            <a:avLst>
              <a:gd name="adj1" fmla="val 18956279"/>
              <a:gd name="adj2" fmla="val 2732421"/>
            </a:avLst>
          </a:prstGeom>
          <a:noFill/>
          <a:ln w="12700" cap="flat" cmpd="sng" algn="ctr">
            <a:solidFill>
              <a:sysClr val="windowText" lastClr="000000"/>
            </a:solidFill>
            <a:prstDash val="solid"/>
            <a:miter lim="800000"/>
            <a:headEnd type="triangle" w="sm" len="sm"/>
            <a:tailEnd type="triangle" w="sm" len="sm"/>
          </a:ln>
          <a:effectLst/>
        </p:spPr>
        <p:txBody>
          <a:bodyPr rtlCol="0" anchor="ctr"/>
          <a:lstStyle/>
          <a:p>
            <a:pPr algn="ctr" defTabSz="685800" fontAlgn="auto">
              <a:spcBef>
                <a:spcPts val="0"/>
              </a:spcBef>
              <a:spcAft>
                <a:spcPts val="0"/>
              </a:spcAft>
              <a:defRPr/>
            </a:pPr>
            <a:endParaRPr lang="en-US" sz="1350" kern="0">
              <a:solidFill>
                <a:prstClr val="black"/>
              </a:solidFill>
              <a:latin typeface="Calibri" panose="020F0502020204030204"/>
              <a:cs typeface="+mn-cs"/>
            </a:endParaRPr>
          </a:p>
        </p:txBody>
      </p:sp>
      <p:sp>
        <p:nvSpPr>
          <p:cNvPr id="43" name="Rectangle 42">
            <a:extLst>
              <a:ext uri="{FF2B5EF4-FFF2-40B4-BE49-F238E27FC236}">
                <a16:creationId xmlns:a16="http://schemas.microsoft.com/office/drawing/2014/main" id="{A2652449-F6F4-D402-A544-93E91426F0F9}"/>
              </a:ext>
            </a:extLst>
          </p:cNvPr>
          <p:cNvSpPr/>
          <p:nvPr/>
        </p:nvSpPr>
        <p:spPr>
          <a:xfrm>
            <a:off x="7891906" y="4126736"/>
            <a:ext cx="503033" cy="2456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4" name="TextBox 43">
            <a:extLst>
              <a:ext uri="{FF2B5EF4-FFF2-40B4-BE49-F238E27FC236}">
                <a16:creationId xmlns:a16="http://schemas.microsoft.com/office/drawing/2014/main" id="{4F8D916C-FB46-9F7E-C230-90E784582D08}"/>
              </a:ext>
            </a:extLst>
          </p:cNvPr>
          <p:cNvSpPr txBox="1"/>
          <p:nvPr/>
        </p:nvSpPr>
        <p:spPr>
          <a:xfrm>
            <a:off x="7447475" y="4401325"/>
            <a:ext cx="1438254" cy="256553"/>
          </a:xfrm>
          <a:prstGeom prst="rect">
            <a:avLst/>
          </a:prstGeom>
          <a:noFill/>
        </p:spPr>
        <p:txBody>
          <a:bodyPr wrap="none" lIns="68580" tIns="34290" rIns="68580" rtlCol="0" anchor="t">
            <a:noAutofit/>
          </a:bodyPr>
          <a:lstStyle/>
          <a:p>
            <a:r>
              <a:rPr lang="en-US" sz="1050" dirty="0"/>
              <a:t>(E)MLSR Non-AP MLD2</a:t>
            </a:r>
          </a:p>
        </p:txBody>
      </p:sp>
      <p:sp>
        <p:nvSpPr>
          <p:cNvPr id="45" name="Rectangle 44">
            <a:extLst>
              <a:ext uri="{FF2B5EF4-FFF2-40B4-BE49-F238E27FC236}">
                <a16:creationId xmlns:a16="http://schemas.microsoft.com/office/drawing/2014/main" id="{516A2B76-7EC4-78FD-CECA-E876DBE2FADC}"/>
              </a:ext>
            </a:extLst>
          </p:cNvPr>
          <p:cNvSpPr/>
          <p:nvPr/>
        </p:nvSpPr>
        <p:spPr>
          <a:xfrm>
            <a:off x="7637289" y="3627003"/>
            <a:ext cx="939277" cy="80296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Rectangle 45">
            <a:extLst>
              <a:ext uri="{FF2B5EF4-FFF2-40B4-BE49-F238E27FC236}">
                <a16:creationId xmlns:a16="http://schemas.microsoft.com/office/drawing/2014/main" id="{37AB769E-E7E7-24C4-44E1-5333388EB32F}"/>
              </a:ext>
            </a:extLst>
          </p:cNvPr>
          <p:cNvSpPr/>
          <p:nvPr/>
        </p:nvSpPr>
        <p:spPr>
          <a:xfrm>
            <a:off x="8017552" y="3920926"/>
            <a:ext cx="210222" cy="1999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47" name="Straight Connector 46">
            <a:extLst>
              <a:ext uri="{FF2B5EF4-FFF2-40B4-BE49-F238E27FC236}">
                <a16:creationId xmlns:a16="http://schemas.microsoft.com/office/drawing/2014/main" id="{FF18B2B0-71B5-5DF5-5576-CAF1457DE99D}"/>
              </a:ext>
            </a:extLst>
          </p:cNvPr>
          <p:cNvCxnSpPr/>
          <p:nvPr/>
        </p:nvCxnSpPr>
        <p:spPr>
          <a:xfrm flipH="1">
            <a:off x="8117379" y="3734619"/>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94D66713-3006-CADD-C55A-B0451265678E}"/>
              </a:ext>
            </a:extLst>
          </p:cNvPr>
          <p:cNvCxnSpPr>
            <a:cxnSpLocks/>
          </p:cNvCxnSpPr>
          <p:nvPr/>
        </p:nvCxnSpPr>
        <p:spPr>
          <a:xfrm>
            <a:off x="7964437" y="3517783"/>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0026606-7BBA-9132-88FF-D7B921D046EA}"/>
              </a:ext>
            </a:extLst>
          </p:cNvPr>
          <p:cNvCxnSpPr>
            <a:cxnSpLocks/>
          </p:cNvCxnSpPr>
          <p:nvPr/>
        </p:nvCxnSpPr>
        <p:spPr>
          <a:xfrm>
            <a:off x="8290840" y="3511159"/>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Arc 49">
            <a:extLst>
              <a:ext uri="{FF2B5EF4-FFF2-40B4-BE49-F238E27FC236}">
                <a16:creationId xmlns:a16="http://schemas.microsoft.com/office/drawing/2014/main" id="{CE5085B8-B825-499E-7190-314B773DBE47}"/>
              </a:ext>
            </a:extLst>
          </p:cNvPr>
          <p:cNvSpPr/>
          <p:nvPr/>
        </p:nvSpPr>
        <p:spPr>
          <a:xfrm rot="16200000">
            <a:off x="8015580" y="3800023"/>
            <a:ext cx="203597" cy="260747"/>
          </a:xfrm>
          <a:prstGeom prst="arc">
            <a:avLst>
              <a:gd name="adj1" fmla="val 18956279"/>
              <a:gd name="adj2" fmla="val 2732421"/>
            </a:avLst>
          </a:prstGeom>
          <a:noFill/>
          <a:ln w="12700" cap="flat" cmpd="sng" algn="ctr">
            <a:solidFill>
              <a:sysClr val="windowText" lastClr="000000"/>
            </a:solidFill>
            <a:prstDash val="solid"/>
            <a:miter lim="800000"/>
            <a:headEnd type="triangle" w="sm" len="sm"/>
            <a:tailEnd type="triangle" w="sm" len="sm"/>
          </a:ln>
          <a:effectLst/>
        </p:spPr>
        <p:txBody>
          <a:bodyPr rtlCol="0" anchor="ctr"/>
          <a:lstStyle/>
          <a:p>
            <a:pPr algn="ctr" defTabSz="685800" fontAlgn="auto">
              <a:spcBef>
                <a:spcPts val="0"/>
              </a:spcBef>
              <a:spcAft>
                <a:spcPts val="0"/>
              </a:spcAft>
              <a:defRPr/>
            </a:pPr>
            <a:endParaRPr lang="en-US" sz="1350" kern="0">
              <a:solidFill>
                <a:prstClr val="black"/>
              </a:solidFill>
              <a:latin typeface="Calibri" panose="020F0502020204030204"/>
              <a:cs typeface="+mn-cs"/>
            </a:endParaRPr>
          </a:p>
        </p:txBody>
      </p:sp>
      <p:cxnSp>
        <p:nvCxnSpPr>
          <p:cNvPr id="51" name="Straight Connector 50">
            <a:extLst>
              <a:ext uri="{FF2B5EF4-FFF2-40B4-BE49-F238E27FC236}">
                <a16:creationId xmlns:a16="http://schemas.microsoft.com/office/drawing/2014/main" id="{C2274BA0-523E-D5C5-F792-1D6D96A62018}"/>
              </a:ext>
            </a:extLst>
          </p:cNvPr>
          <p:cNvCxnSpPr>
            <a:cxnSpLocks/>
          </p:cNvCxnSpPr>
          <p:nvPr/>
        </p:nvCxnSpPr>
        <p:spPr>
          <a:xfrm>
            <a:off x="6927638" y="2654050"/>
            <a:ext cx="1036319" cy="860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DEC3A98F-BE72-0C5D-A7BF-1D0F5E2BAF2E}"/>
              </a:ext>
            </a:extLst>
          </p:cNvPr>
          <p:cNvCxnSpPr>
            <a:cxnSpLocks/>
          </p:cNvCxnSpPr>
          <p:nvPr/>
        </p:nvCxnSpPr>
        <p:spPr>
          <a:xfrm>
            <a:off x="7684265" y="2622366"/>
            <a:ext cx="610961" cy="9158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Arrow: Curved Down 52">
            <a:extLst>
              <a:ext uri="{FF2B5EF4-FFF2-40B4-BE49-F238E27FC236}">
                <a16:creationId xmlns:a16="http://schemas.microsoft.com/office/drawing/2014/main" id="{862D5885-63C9-A913-8DBB-CDF239C94906}"/>
              </a:ext>
            </a:extLst>
          </p:cNvPr>
          <p:cNvSpPr/>
          <p:nvPr/>
        </p:nvSpPr>
        <p:spPr>
          <a:xfrm>
            <a:off x="6172200" y="3017839"/>
            <a:ext cx="2194414" cy="479609"/>
          </a:xfrm>
          <a:prstGeom prst="curvedDown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54" name="Arrow: Curved Down 53">
            <a:extLst>
              <a:ext uri="{FF2B5EF4-FFF2-40B4-BE49-F238E27FC236}">
                <a16:creationId xmlns:a16="http://schemas.microsoft.com/office/drawing/2014/main" id="{3239698F-03F0-5A4A-EB3D-4963AE0FF5F3}"/>
              </a:ext>
            </a:extLst>
          </p:cNvPr>
          <p:cNvSpPr/>
          <p:nvPr/>
        </p:nvSpPr>
        <p:spPr>
          <a:xfrm>
            <a:off x="6577537" y="3257644"/>
            <a:ext cx="1438255" cy="246361"/>
          </a:xfrm>
          <a:prstGeom prst="curvedDown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cxnSp>
        <p:nvCxnSpPr>
          <p:cNvPr id="55" name="Straight Arrow Connector 54">
            <a:extLst>
              <a:ext uri="{FF2B5EF4-FFF2-40B4-BE49-F238E27FC236}">
                <a16:creationId xmlns:a16="http://schemas.microsoft.com/office/drawing/2014/main" id="{876A1FE2-7ADC-DE69-14D1-2FCD28C27450}"/>
              </a:ext>
            </a:extLst>
          </p:cNvPr>
          <p:cNvCxnSpPr>
            <a:cxnSpLocks/>
          </p:cNvCxnSpPr>
          <p:nvPr/>
        </p:nvCxnSpPr>
        <p:spPr>
          <a:xfrm flipV="1">
            <a:off x="7804165" y="3565980"/>
            <a:ext cx="466633" cy="12245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00D77CD3-18F3-8BBD-F78C-391A7356BCA4}"/>
              </a:ext>
            </a:extLst>
          </p:cNvPr>
          <p:cNvCxnSpPr>
            <a:cxnSpLocks/>
          </p:cNvCxnSpPr>
          <p:nvPr/>
        </p:nvCxnSpPr>
        <p:spPr>
          <a:xfrm flipV="1">
            <a:off x="6792313" y="3690286"/>
            <a:ext cx="1155015" cy="10400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73" name="Group 72">
            <a:extLst>
              <a:ext uri="{FF2B5EF4-FFF2-40B4-BE49-F238E27FC236}">
                <a16:creationId xmlns:a16="http://schemas.microsoft.com/office/drawing/2014/main" id="{2D6BB733-D0AA-C9C6-291F-BC7BA659B5CB}"/>
              </a:ext>
            </a:extLst>
          </p:cNvPr>
          <p:cNvGrpSpPr/>
          <p:nvPr/>
        </p:nvGrpSpPr>
        <p:grpSpPr>
          <a:xfrm rot="5400000">
            <a:off x="5210299" y="5091263"/>
            <a:ext cx="1438254" cy="1146719"/>
            <a:chOff x="5165909" y="5064629"/>
            <a:chExt cx="1438254" cy="1146719"/>
          </a:xfrm>
        </p:grpSpPr>
        <p:sp>
          <p:nvSpPr>
            <p:cNvPr id="60" name="Rectangle 59">
              <a:extLst>
                <a:ext uri="{FF2B5EF4-FFF2-40B4-BE49-F238E27FC236}">
                  <a16:creationId xmlns:a16="http://schemas.microsoft.com/office/drawing/2014/main" id="{651E70EF-8A38-E54A-0AB9-11ED7365F412}"/>
                </a:ext>
              </a:extLst>
            </p:cNvPr>
            <p:cNvSpPr/>
            <p:nvPr/>
          </p:nvSpPr>
          <p:spPr>
            <a:xfrm>
              <a:off x="5610340" y="5680206"/>
              <a:ext cx="503033" cy="2456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1" name="TextBox 60">
              <a:extLst>
                <a:ext uri="{FF2B5EF4-FFF2-40B4-BE49-F238E27FC236}">
                  <a16:creationId xmlns:a16="http://schemas.microsoft.com/office/drawing/2014/main" id="{178D3B13-399B-0FBA-9AE4-F6CEC2505BCB}"/>
                </a:ext>
              </a:extLst>
            </p:cNvPr>
            <p:cNvSpPr txBox="1"/>
            <p:nvPr/>
          </p:nvSpPr>
          <p:spPr>
            <a:xfrm>
              <a:off x="5165909" y="5954795"/>
              <a:ext cx="1438254" cy="256553"/>
            </a:xfrm>
            <a:prstGeom prst="rect">
              <a:avLst/>
            </a:prstGeom>
            <a:noFill/>
          </p:spPr>
          <p:txBody>
            <a:bodyPr wrap="none" lIns="68580" tIns="34290" rIns="68580" rtlCol="0" anchor="t">
              <a:noAutofit/>
            </a:bodyPr>
            <a:lstStyle/>
            <a:p>
              <a:r>
                <a:rPr lang="en-US" sz="1050" dirty="0"/>
                <a:t>EMLSR Non-AP MLD</a:t>
              </a:r>
            </a:p>
          </p:txBody>
        </p:sp>
        <p:sp>
          <p:nvSpPr>
            <p:cNvPr id="62" name="Rectangle 61">
              <a:extLst>
                <a:ext uri="{FF2B5EF4-FFF2-40B4-BE49-F238E27FC236}">
                  <a16:creationId xmlns:a16="http://schemas.microsoft.com/office/drawing/2014/main" id="{04D20CF7-8435-5E19-72A4-A81BCBE11F6E}"/>
                </a:ext>
              </a:extLst>
            </p:cNvPr>
            <p:cNvSpPr/>
            <p:nvPr/>
          </p:nvSpPr>
          <p:spPr>
            <a:xfrm>
              <a:off x="5355723" y="5180473"/>
              <a:ext cx="939277" cy="80296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3" name="Rectangle 62">
              <a:extLst>
                <a:ext uri="{FF2B5EF4-FFF2-40B4-BE49-F238E27FC236}">
                  <a16:creationId xmlns:a16="http://schemas.microsoft.com/office/drawing/2014/main" id="{5BC1D72A-0ADF-FC92-AB1F-57CB0C3F22EB}"/>
                </a:ext>
              </a:extLst>
            </p:cNvPr>
            <p:cNvSpPr/>
            <p:nvPr/>
          </p:nvSpPr>
          <p:spPr>
            <a:xfrm>
              <a:off x="5735986" y="5474396"/>
              <a:ext cx="210222" cy="1999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64" name="Straight Connector 63">
              <a:extLst>
                <a:ext uri="{FF2B5EF4-FFF2-40B4-BE49-F238E27FC236}">
                  <a16:creationId xmlns:a16="http://schemas.microsoft.com/office/drawing/2014/main" id="{E0922A9B-EAD8-D512-F2AA-5E57DD251EAF}"/>
                </a:ext>
              </a:extLst>
            </p:cNvPr>
            <p:cNvCxnSpPr>
              <a:cxnSpLocks/>
            </p:cNvCxnSpPr>
            <p:nvPr/>
          </p:nvCxnSpPr>
          <p:spPr>
            <a:xfrm flipH="1">
              <a:off x="5835813" y="5288089"/>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531615E0-0047-DA6F-E7DE-06BB2C6F947B}"/>
                </a:ext>
              </a:extLst>
            </p:cNvPr>
            <p:cNvCxnSpPr>
              <a:cxnSpLocks/>
            </p:cNvCxnSpPr>
            <p:nvPr/>
          </p:nvCxnSpPr>
          <p:spPr>
            <a:xfrm>
              <a:off x="5682871" y="5071253"/>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3E5F935B-1BC6-7683-6F4E-692B96967109}"/>
                </a:ext>
              </a:extLst>
            </p:cNvPr>
            <p:cNvCxnSpPr>
              <a:cxnSpLocks/>
            </p:cNvCxnSpPr>
            <p:nvPr/>
          </p:nvCxnSpPr>
          <p:spPr>
            <a:xfrm>
              <a:off x="6009274" y="5064629"/>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Arc 66">
              <a:extLst>
                <a:ext uri="{FF2B5EF4-FFF2-40B4-BE49-F238E27FC236}">
                  <a16:creationId xmlns:a16="http://schemas.microsoft.com/office/drawing/2014/main" id="{7272D020-3676-096F-FB8B-41CFF6D508D5}"/>
                </a:ext>
              </a:extLst>
            </p:cNvPr>
            <p:cNvSpPr/>
            <p:nvPr/>
          </p:nvSpPr>
          <p:spPr>
            <a:xfrm rot="16200000">
              <a:off x="5734014" y="5353493"/>
              <a:ext cx="203597" cy="260747"/>
            </a:xfrm>
            <a:prstGeom prst="arc">
              <a:avLst>
                <a:gd name="adj1" fmla="val 18956279"/>
                <a:gd name="adj2" fmla="val 2732421"/>
              </a:avLst>
            </a:prstGeom>
            <a:noFill/>
            <a:ln w="12700" cap="flat" cmpd="sng" algn="ctr">
              <a:solidFill>
                <a:sysClr val="windowText" lastClr="000000"/>
              </a:solidFill>
              <a:prstDash val="solid"/>
              <a:miter lim="800000"/>
              <a:headEnd type="triangle" w="sm" len="sm"/>
              <a:tailEnd type="triangle" w="sm" len="sm"/>
            </a:ln>
            <a:effectLst/>
          </p:spPr>
          <p:txBody>
            <a:bodyPr rtlCol="0" anchor="ctr"/>
            <a:lstStyle/>
            <a:p>
              <a:pPr algn="ctr" defTabSz="685800" fontAlgn="auto">
                <a:spcBef>
                  <a:spcPts val="0"/>
                </a:spcBef>
                <a:spcAft>
                  <a:spcPts val="0"/>
                </a:spcAft>
                <a:defRPr/>
              </a:pPr>
              <a:endParaRPr lang="en-US" sz="1350" kern="0">
                <a:solidFill>
                  <a:prstClr val="black"/>
                </a:solidFill>
                <a:latin typeface="Calibri" panose="020F0502020204030204"/>
                <a:cs typeface="+mn-cs"/>
              </a:endParaRPr>
            </a:p>
          </p:txBody>
        </p:sp>
      </p:grpSp>
      <p:sp>
        <p:nvSpPr>
          <p:cNvPr id="75" name="Rectangle 74">
            <a:extLst>
              <a:ext uri="{FF2B5EF4-FFF2-40B4-BE49-F238E27FC236}">
                <a16:creationId xmlns:a16="http://schemas.microsoft.com/office/drawing/2014/main" id="{6D0413AF-3CD8-9282-C006-38B444A9F28D}"/>
              </a:ext>
            </a:extLst>
          </p:cNvPr>
          <p:cNvSpPr/>
          <p:nvPr/>
        </p:nvSpPr>
        <p:spPr>
          <a:xfrm rot="16200000">
            <a:off x="7805433" y="5485900"/>
            <a:ext cx="503033" cy="2456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6" name="TextBox 75">
            <a:extLst>
              <a:ext uri="{FF2B5EF4-FFF2-40B4-BE49-F238E27FC236}">
                <a16:creationId xmlns:a16="http://schemas.microsoft.com/office/drawing/2014/main" id="{2473C510-B801-97E6-193D-92471EB16DB8}"/>
              </a:ext>
            </a:extLst>
          </p:cNvPr>
          <p:cNvSpPr txBox="1"/>
          <p:nvPr/>
        </p:nvSpPr>
        <p:spPr>
          <a:xfrm rot="5400000">
            <a:off x="7675811" y="5674277"/>
            <a:ext cx="1438254" cy="256553"/>
          </a:xfrm>
          <a:prstGeom prst="rect">
            <a:avLst/>
          </a:prstGeom>
          <a:noFill/>
        </p:spPr>
        <p:txBody>
          <a:bodyPr wrap="none" lIns="68580" tIns="34290" rIns="68580" rtlCol="0" anchor="t">
            <a:noAutofit/>
          </a:bodyPr>
          <a:lstStyle/>
          <a:p>
            <a:r>
              <a:rPr lang="en-US" sz="1050" dirty="0"/>
              <a:t>EMLSR AP MLD</a:t>
            </a:r>
          </a:p>
        </p:txBody>
      </p:sp>
      <p:sp>
        <p:nvSpPr>
          <p:cNvPr id="77" name="Rectangle 76">
            <a:extLst>
              <a:ext uri="{FF2B5EF4-FFF2-40B4-BE49-F238E27FC236}">
                <a16:creationId xmlns:a16="http://schemas.microsoft.com/office/drawing/2014/main" id="{4838D415-0845-9B68-6240-5E92FBFA2309}"/>
              </a:ext>
            </a:extLst>
          </p:cNvPr>
          <p:cNvSpPr/>
          <p:nvPr/>
        </p:nvSpPr>
        <p:spPr>
          <a:xfrm rot="16200000">
            <a:off x="7366236" y="5243737"/>
            <a:ext cx="939277" cy="80296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E0BA58E7-0CF9-A2D2-82D8-D716F83C9A56}"/>
              </a:ext>
            </a:extLst>
          </p:cNvPr>
          <p:cNvSpPr/>
          <p:nvPr/>
        </p:nvSpPr>
        <p:spPr>
          <a:xfrm rot="16200000">
            <a:off x="7723183" y="5529505"/>
            <a:ext cx="210222" cy="1999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9" name="Straight Connector 78">
            <a:extLst>
              <a:ext uri="{FF2B5EF4-FFF2-40B4-BE49-F238E27FC236}">
                <a16:creationId xmlns:a16="http://schemas.microsoft.com/office/drawing/2014/main" id="{B4434D92-F45D-6A61-1340-5D3FFC4571C9}"/>
              </a:ext>
            </a:extLst>
          </p:cNvPr>
          <p:cNvCxnSpPr>
            <a:cxnSpLocks/>
          </p:cNvCxnSpPr>
          <p:nvPr/>
        </p:nvCxnSpPr>
        <p:spPr>
          <a:xfrm rot="16200000" flipH="1">
            <a:off x="7641466" y="5535309"/>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A9A74F78-88D5-3160-1CAB-5B7503F4D5F9}"/>
              </a:ext>
            </a:extLst>
          </p:cNvPr>
          <p:cNvCxnSpPr>
            <a:cxnSpLocks/>
          </p:cNvCxnSpPr>
          <p:nvPr/>
        </p:nvCxnSpPr>
        <p:spPr>
          <a:xfrm rot="16200000">
            <a:off x="7424152" y="5688730"/>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A8D6C198-1F53-B4B1-3341-61DBD4743DEA}"/>
              </a:ext>
            </a:extLst>
          </p:cNvPr>
          <p:cNvCxnSpPr>
            <a:cxnSpLocks/>
          </p:cNvCxnSpPr>
          <p:nvPr/>
        </p:nvCxnSpPr>
        <p:spPr>
          <a:xfrm rot="16200000">
            <a:off x="7417528" y="5362327"/>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2" name="Arc 81">
            <a:extLst>
              <a:ext uri="{FF2B5EF4-FFF2-40B4-BE49-F238E27FC236}">
                <a16:creationId xmlns:a16="http://schemas.microsoft.com/office/drawing/2014/main" id="{8AD1F714-2A66-5803-1C5E-98A1CEF6921D}"/>
              </a:ext>
            </a:extLst>
          </p:cNvPr>
          <p:cNvSpPr/>
          <p:nvPr/>
        </p:nvSpPr>
        <p:spPr>
          <a:xfrm rot="10800000">
            <a:off x="7635986" y="5504396"/>
            <a:ext cx="203597" cy="260747"/>
          </a:xfrm>
          <a:prstGeom prst="arc">
            <a:avLst>
              <a:gd name="adj1" fmla="val 18956279"/>
              <a:gd name="adj2" fmla="val 2732421"/>
            </a:avLst>
          </a:prstGeom>
          <a:noFill/>
          <a:ln w="12700" cap="flat" cmpd="sng" algn="ctr">
            <a:solidFill>
              <a:sysClr val="windowText" lastClr="000000"/>
            </a:solidFill>
            <a:prstDash val="solid"/>
            <a:miter lim="800000"/>
            <a:headEnd type="triangle" w="sm" len="sm"/>
            <a:tailEnd type="triangle" w="sm" len="sm"/>
          </a:ln>
          <a:effectLst/>
        </p:spPr>
        <p:txBody>
          <a:bodyPr rtlCol="0" anchor="ctr"/>
          <a:lstStyle/>
          <a:p>
            <a:pPr algn="ctr" defTabSz="685800" fontAlgn="auto">
              <a:spcBef>
                <a:spcPts val="0"/>
              </a:spcBef>
              <a:spcAft>
                <a:spcPts val="0"/>
              </a:spcAft>
              <a:defRPr/>
            </a:pPr>
            <a:endParaRPr lang="en-US" sz="1350" kern="0">
              <a:solidFill>
                <a:prstClr val="black"/>
              </a:solidFill>
              <a:latin typeface="Calibri" panose="020F0502020204030204"/>
              <a:cs typeface="+mn-cs"/>
            </a:endParaRPr>
          </a:p>
        </p:txBody>
      </p:sp>
      <p:cxnSp>
        <p:nvCxnSpPr>
          <p:cNvPr id="83" name="Straight Connector 82">
            <a:extLst>
              <a:ext uri="{FF2B5EF4-FFF2-40B4-BE49-F238E27FC236}">
                <a16:creationId xmlns:a16="http://schemas.microsoft.com/office/drawing/2014/main" id="{7326FA36-480A-3D3C-D0EA-5F7A7D75791D}"/>
              </a:ext>
            </a:extLst>
          </p:cNvPr>
          <p:cNvCxnSpPr>
            <a:cxnSpLocks/>
          </p:cNvCxnSpPr>
          <p:nvPr/>
        </p:nvCxnSpPr>
        <p:spPr>
          <a:xfrm flipH="1" flipV="1">
            <a:off x="6510228" y="5456826"/>
            <a:ext cx="800820" cy="208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51906398-4F5D-67DC-8DEC-E112FAF8720F}"/>
              </a:ext>
            </a:extLst>
          </p:cNvPr>
          <p:cNvCxnSpPr>
            <a:cxnSpLocks/>
          </p:cNvCxnSpPr>
          <p:nvPr/>
        </p:nvCxnSpPr>
        <p:spPr>
          <a:xfrm flipH="1" flipV="1">
            <a:off x="6511036" y="5787711"/>
            <a:ext cx="800820" cy="208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4939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94326" y="870220"/>
            <a:ext cx="8955349" cy="367868"/>
          </a:xfrm>
        </p:spPr>
        <p:txBody>
          <a:bodyPr/>
          <a:lstStyle/>
          <a:p>
            <a:r>
              <a:rPr lang="en-US" sz="2100" dirty="0"/>
              <a:t>Blindness of Non-Primary Link Medium Access</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0" y="1367791"/>
            <a:ext cx="9144000" cy="3550994"/>
          </a:xfrm>
        </p:spPr>
        <p:txBody>
          <a:bodyPr>
            <a:normAutofit/>
          </a:bodyPr>
          <a:lstStyle/>
          <a:p>
            <a:r>
              <a:rPr lang="en-US" sz="1800" b="0" dirty="0"/>
              <a:t>With EMLSR AP MLD or P2P EMLSR non-AP MLD, for non-primary link, blindness at one side may happen while another side still has the medium usage information.</a:t>
            </a:r>
          </a:p>
          <a:p>
            <a:pPr lvl="1"/>
            <a:r>
              <a:rPr lang="en-US" sz="1800" dirty="0"/>
              <a:t>Under this case, the medium synchronization defined by 11be can be used.</a:t>
            </a:r>
            <a:endParaRPr lang="en-US" sz="1800" b="0" dirty="0"/>
          </a:p>
          <a:p>
            <a:r>
              <a:rPr lang="en-US" sz="1800" b="0" dirty="0"/>
              <a:t>When the EMLSR AP MLD as the TXOP holder does frame exchanges for DL Data/Management frames with an EMLSR non-AP MLD in primary link and the EMLSR non-AP MLD can’t do CCA in non-primary link, both the AP MLD and the non-AP MLD lose the medium synchronization information in non-primary link.</a:t>
            </a:r>
          </a:p>
          <a:p>
            <a:r>
              <a:rPr lang="en-US" sz="1800" b="0" dirty="0"/>
              <a:t>When the EMLSR AP MLD as the TXOP holder does frame exchanges with an EMLSR non-AP MLD in primary link with DL Data/Management frames and UL Data/Management frames in a TXOP, both the AP MLD and the non-AP MLD lose the medium synchronization information in non-primary link.</a:t>
            </a:r>
          </a:p>
        </p:txBody>
      </p:sp>
      <p:sp>
        <p:nvSpPr>
          <p:cNvPr id="5" name="Date Placeholder 3">
            <a:extLst>
              <a:ext uri="{FF2B5EF4-FFF2-40B4-BE49-F238E27FC236}">
                <a16:creationId xmlns:a16="http://schemas.microsoft.com/office/drawing/2014/main" id="{7D9BD3E5-DEA6-46EC-B7C1-359F0B5CED53}"/>
              </a:ext>
            </a:extLst>
          </p:cNvPr>
          <p:cNvSpPr>
            <a:spLocks noGrp="1"/>
          </p:cNvSpPr>
          <p:nvPr>
            <p:ph type="dt" sz="half" idx="10"/>
          </p:nvPr>
        </p:nvSpPr>
        <p:spPr>
          <a:xfrm>
            <a:off x="685800" y="304800"/>
            <a:ext cx="1051570" cy="276999"/>
          </a:xfrm>
        </p:spPr>
        <p:txBody>
          <a:bodyPr/>
          <a:lstStyle/>
          <a:p>
            <a:pPr>
              <a:defRPr/>
            </a:pPr>
            <a:r>
              <a:rPr lang="en-US" dirty="0"/>
              <a:t>01/03/2023</a:t>
            </a:r>
          </a:p>
        </p:txBody>
      </p:sp>
      <p:sp>
        <p:nvSpPr>
          <p:cNvPr id="6" name="Footer Placeholder 4">
            <a:extLst>
              <a:ext uri="{FF2B5EF4-FFF2-40B4-BE49-F238E27FC236}">
                <a16:creationId xmlns:a16="http://schemas.microsoft.com/office/drawing/2014/main" id="{7CF81B36-50BB-40FA-960B-52A1C5020D54}"/>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7" name="Slide Number Placeholder 5">
            <a:extLst>
              <a:ext uri="{FF2B5EF4-FFF2-40B4-BE49-F238E27FC236}">
                <a16:creationId xmlns:a16="http://schemas.microsoft.com/office/drawing/2014/main" id="{A4A15AC6-8BA4-4AAB-BE0B-25B3D714EC1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3866550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94325" y="622730"/>
            <a:ext cx="8955349" cy="367868"/>
          </a:xfrm>
        </p:spPr>
        <p:txBody>
          <a:bodyPr/>
          <a:lstStyle/>
          <a:p>
            <a:r>
              <a:rPr lang="en-US" sz="2100" dirty="0"/>
              <a:t>Medium Access Synchronization</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0" y="1295401"/>
            <a:ext cx="9144000" cy="4648199"/>
          </a:xfrm>
        </p:spPr>
        <p:txBody>
          <a:bodyPr>
            <a:normAutofit/>
          </a:bodyPr>
          <a:lstStyle/>
          <a:p>
            <a:r>
              <a:rPr lang="en-US" sz="1600" dirty="0"/>
              <a:t>Option 1:</a:t>
            </a:r>
          </a:p>
          <a:p>
            <a:pPr lvl="1"/>
            <a:r>
              <a:rPr lang="en-US" sz="1600" dirty="0"/>
              <a:t>When the primary link is busy because of the neighbor BSS’s TXOP, the EMLSR AP MLD and its affiliated non-AP MLD can do frame exchanges which ends no later than the end of the primary 20MHz channel’s TXOP with the following restriction:</a:t>
            </a:r>
          </a:p>
          <a:p>
            <a:pPr lvl="2"/>
            <a:r>
              <a:rPr lang="en-US" sz="1600" dirty="0"/>
              <a:t>When the primary link is busy because of the neighbor BSS’s TXOP and  both AP MLD and non-AP MLD in non-primary link lose the medium synchronization, transmitting RTS after backoff through ED level in non-primary link is not allowed.</a:t>
            </a:r>
          </a:p>
          <a:p>
            <a:pPr marL="301229" lvl="2" indent="0">
              <a:buNone/>
            </a:pPr>
            <a:endParaRPr lang="en-US" sz="1600" dirty="0"/>
          </a:p>
          <a:p>
            <a:r>
              <a:rPr lang="en-US" sz="1600" dirty="0"/>
              <a:t>Option 2:</a:t>
            </a:r>
          </a:p>
          <a:p>
            <a:pPr lvl="1"/>
            <a:r>
              <a:rPr lang="en-US" sz="1600" dirty="0"/>
              <a:t>When the primary link is busy because of the neighbor BSS’s TXOP, the EMLSR AP MLD and its affiliated non-AP MLD can do frame exchanges which ends no later than the end of the primary 20MHz channel’s TXOP with the following restriction:</a:t>
            </a:r>
          </a:p>
          <a:p>
            <a:pPr lvl="2"/>
            <a:r>
              <a:rPr lang="en-US" sz="1600" dirty="0"/>
              <a:t>When the primary link is busy because of the neighbor BSS’s TXOP and  both AP MLD and non-AP MLD in non-primary link lose the medium synchronization, transmitting RTS after backoff through ED level is allowed.</a:t>
            </a:r>
          </a:p>
          <a:p>
            <a:pPr lvl="3"/>
            <a:r>
              <a:rPr lang="en-US" dirty="0"/>
              <a:t>After receiving the RTS, if the NAV timer has 0 value and the PHY CCA per ED level indicates the medium is idle PIFS before the RTS reception, the CTS can be transmitted.</a:t>
            </a:r>
          </a:p>
          <a:p>
            <a:endParaRPr lang="en-US" sz="1200" dirty="0"/>
          </a:p>
        </p:txBody>
      </p:sp>
      <p:sp>
        <p:nvSpPr>
          <p:cNvPr id="5" name="Footer Placeholder 4">
            <a:extLst>
              <a:ext uri="{FF2B5EF4-FFF2-40B4-BE49-F238E27FC236}">
                <a16:creationId xmlns:a16="http://schemas.microsoft.com/office/drawing/2014/main" id="{5BB2C9A4-DF82-4E47-B0B2-D6E87B7014BF}"/>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a:extLst>
              <a:ext uri="{FF2B5EF4-FFF2-40B4-BE49-F238E27FC236}">
                <a16:creationId xmlns:a16="http://schemas.microsoft.com/office/drawing/2014/main" id="{AD4E0FD4-AFDD-42F4-B868-490C1B68402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7" name="Date Placeholder 3">
            <a:extLst>
              <a:ext uri="{FF2B5EF4-FFF2-40B4-BE49-F238E27FC236}">
                <a16:creationId xmlns:a16="http://schemas.microsoft.com/office/drawing/2014/main" id="{C5F20DD1-F399-4CB0-98B0-891EA3761E10}"/>
              </a:ext>
            </a:extLst>
          </p:cNvPr>
          <p:cNvSpPr>
            <a:spLocks noGrp="1"/>
          </p:cNvSpPr>
          <p:nvPr>
            <p:ph type="dt" sz="half" idx="10"/>
          </p:nvPr>
        </p:nvSpPr>
        <p:spPr>
          <a:xfrm>
            <a:off x="685800" y="304800"/>
            <a:ext cx="1051570" cy="276999"/>
          </a:xfrm>
        </p:spPr>
        <p:txBody>
          <a:bodyPr/>
          <a:lstStyle/>
          <a:p>
            <a:pPr>
              <a:defRPr/>
            </a:pPr>
            <a:r>
              <a:rPr lang="en-US" dirty="0"/>
              <a:t>01/03/2023</a:t>
            </a:r>
          </a:p>
        </p:txBody>
      </p:sp>
    </p:spTree>
    <p:extLst>
      <p:ext uri="{BB962C8B-B14F-4D97-AF65-F5344CB8AC3E}">
        <p14:creationId xmlns:p14="http://schemas.microsoft.com/office/powerpoint/2010/main" val="1921705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373648" y="5719984"/>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76200" y="646437"/>
            <a:ext cx="9296400" cy="597702"/>
          </a:xfrm>
        </p:spPr>
        <p:txBody>
          <a:bodyPr/>
          <a:lstStyle/>
          <a:p>
            <a:r>
              <a:rPr lang="en-US" sz="2100" dirty="0"/>
              <a:t>Frame Exchanges between EMLSR AP MLD and MLSR/STR/NSTR non-AP MLD</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0" y="1143000"/>
            <a:ext cx="9088300" cy="1146615"/>
          </a:xfrm>
        </p:spPr>
        <p:txBody>
          <a:bodyPr>
            <a:noAutofit/>
          </a:bodyPr>
          <a:lstStyle/>
          <a:p>
            <a:r>
              <a:rPr lang="en-US" sz="1600" b="0" dirty="0"/>
              <a:t>When the primary link is idle, the MLSR/ STR/NSTR non-AP MLD  and EMLSR AP MLD uses its primary link to do the frame exchanges. </a:t>
            </a:r>
          </a:p>
          <a:p>
            <a:r>
              <a:rPr lang="en-US" sz="1600" b="0" dirty="0"/>
              <a:t>When the primary link is busy, the EMLSR AP MLD and MLSR/ STR/NSTR non-AP MLD switch its radio to the non-primary link.</a:t>
            </a:r>
          </a:p>
        </p:txBody>
      </p:sp>
      <p:sp>
        <p:nvSpPr>
          <p:cNvPr id="5" name="Rectangle 4">
            <a:extLst>
              <a:ext uri="{FF2B5EF4-FFF2-40B4-BE49-F238E27FC236}">
                <a16:creationId xmlns:a16="http://schemas.microsoft.com/office/drawing/2014/main" id="{1DD0D840-7DB4-4EA9-97CB-DE6CC10D71C2}"/>
              </a:ext>
            </a:extLst>
          </p:cNvPr>
          <p:cNvSpPr/>
          <p:nvPr/>
        </p:nvSpPr>
        <p:spPr>
          <a:xfrm>
            <a:off x="6201628" y="3061132"/>
            <a:ext cx="1858010" cy="3678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Rectangle 5">
            <a:extLst>
              <a:ext uri="{FF2B5EF4-FFF2-40B4-BE49-F238E27FC236}">
                <a16:creationId xmlns:a16="http://schemas.microsoft.com/office/drawing/2014/main" id="{2EE04DED-66B3-4936-B968-DD339F3380AB}"/>
              </a:ext>
            </a:extLst>
          </p:cNvPr>
          <p:cNvSpPr/>
          <p:nvPr/>
        </p:nvSpPr>
        <p:spPr>
          <a:xfrm>
            <a:off x="6284567" y="3429000"/>
            <a:ext cx="188822" cy="303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 name="Straight Connector 6">
            <a:extLst>
              <a:ext uri="{FF2B5EF4-FFF2-40B4-BE49-F238E27FC236}">
                <a16:creationId xmlns:a16="http://schemas.microsoft.com/office/drawing/2014/main" id="{CA73584B-1C3D-4834-9C92-50E8DA1792BC}"/>
              </a:ext>
            </a:extLst>
          </p:cNvPr>
          <p:cNvCxnSpPr>
            <a:cxnSpLocks/>
          </p:cNvCxnSpPr>
          <p:nvPr/>
        </p:nvCxnSpPr>
        <p:spPr>
          <a:xfrm>
            <a:off x="6378977" y="3931647"/>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E8573359-1030-4E8B-B385-3AE00C68E50A}"/>
              </a:ext>
            </a:extLst>
          </p:cNvPr>
          <p:cNvCxnSpPr>
            <a:stCxn id="6" idx="2"/>
          </p:cNvCxnSpPr>
          <p:nvPr/>
        </p:nvCxnSpPr>
        <p:spPr>
          <a:xfrm flipH="1">
            <a:off x="6378978" y="3732728"/>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6AE61493-4190-43F0-9E6E-669474D896C4}"/>
              </a:ext>
            </a:extLst>
          </p:cNvPr>
          <p:cNvSpPr/>
          <p:nvPr/>
        </p:nvSpPr>
        <p:spPr>
          <a:xfrm>
            <a:off x="6994323" y="3435624"/>
            <a:ext cx="188822" cy="303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0" name="Straight Connector 9">
            <a:extLst>
              <a:ext uri="{FF2B5EF4-FFF2-40B4-BE49-F238E27FC236}">
                <a16:creationId xmlns:a16="http://schemas.microsoft.com/office/drawing/2014/main" id="{509EF509-1B36-4C23-AE34-1C7AC63CB649}"/>
              </a:ext>
            </a:extLst>
          </p:cNvPr>
          <p:cNvCxnSpPr>
            <a:cxnSpLocks/>
          </p:cNvCxnSpPr>
          <p:nvPr/>
        </p:nvCxnSpPr>
        <p:spPr>
          <a:xfrm>
            <a:off x="6952147" y="3938271"/>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C88557F-01DA-4CA9-BEBA-3B3CDC9A8BA5}"/>
              </a:ext>
            </a:extLst>
          </p:cNvPr>
          <p:cNvCxnSpPr>
            <a:stCxn id="9" idx="2"/>
          </p:cNvCxnSpPr>
          <p:nvPr/>
        </p:nvCxnSpPr>
        <p:spPr>
          <a:xfrm flipH="1">
            <a:off x="7088733" y="3739352"/>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8222AFF0-79A1-45E5-A841-6E0FF12E5A66}"/>
              </a:ext>
            </a:extLst>
          </p:cNvPr>
          <p:cNvCxnSpPr>
            <a:cxnSpLocks/>
          </p:cNvCxnSpPr>
          <p:nvPr/>
        </p:nvCxnSpPr>
        <p:spPr>
          <a:xfrm>
            <a:off x="7278550" y="3931647"/>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5E743669-14AD-46C6-BB0C-FE164B0C173D}"/>
              </a:ext>
            </a:extLst>
          </p:cNvPr>
          <p:cNvSpPr/>
          <p:nvPr/>
        </p:nvSpPr>
        <p:spPr>
          <a:xfrm>
            <a:off x="7765639" y="3428910"/>
            <a:ext cx="188822" cy="303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4" name="Straight Connector 13">
            <a:extLst>
              <a:ext uri="{FF2B5EF4-FFF2-40B4-BE49-F238E27FC236}">
                <a16:creationId xmlns:a16="http://schemas.microsoft.com/office/drawing/2014/main" id="{6BC50C55-62D2-472D-8369-ACAB7493D9F5}"/>
              </a:ext>
            </a:extLst>
          </p:cNvPr>
          <p:cNvCxnSpPr>
            <a:cxnSpLocks/>
          </p:cNvCxnSpPr>
          <p:nvPr/>
        </p:nvCxnSpPr>
        <p:spPr>
          <a:xfrm>
            <a:off x="7723463" y="3931557"/>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1E50C10-55EB-4383-B1EB-7C9B78B131E1}"/>
              </a:ext>
            </a:extLst>
          </p:cNvPr>
          <p:cNvCxnSpPr>
            <a:stCxn id="13" idx="2"/>
          </p:cNvCxnSpPr>
          <p:nvPr/>
        </p:nvCxnSpPr>
        <p:spPr>
          <a:xfrm flipH="1">
            <a:off x="7860050" y="3732638"/>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89258EA-84A8-42B3-9897-B19756857E4F}"/>
              </a:ext>
            </a:extLst>
          </p:cNvPr>
          <p:cNvCxnSpPr>
            <a:cxnSpLocks/>
          </p:cNvCxnSpPr>
          <p:nvPr/>
        </p:nvCxnSpPr>
        <p:spPr>
          <a:xfrm>
            <a:off x="8049866" y="3924933"/>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8C775E77-448E-4FBD-88A0-048588B356DE}"/>
              </a:ext>
            </a:extLst>
          </p:cNvPr>
          <p:cNvSpPr txBox="1"/>
          <p:nvPr/>
        </p:nvSpPr>
        <p:spPr>
          <a:xfrm>
            <a:off x="6760909" y="2678410"/>
            <a:ext cx="600164" cy="173348"/>
          </a:xfrm>
          <a:prstGeom prst="rect">
            <a:avLst/>
          </a:prstGeom>
          <a:noFill/>
        </p:spPr>
        <p:txBody>
          <a:bodyPr wrap="none" lIns="68580" tIns="34290" rIns="68580" rtlCol="0" anchor="t">
            <a:noAutofit/>
          </a:bodyPr>
          <a:lstStyle/>
          <a:p>
            <a:r>
              <a:rPr lang="en-US" sz="1050" dirty="0"/>
              <a:t>AP MLD1</a:t>
            </a:r>
          </a:p>
        </p:txBody>
      </p:sp>
      <p:sp>
        <p:nvSpPr>
          <p:cNvPr id="18" name="TextBox 17">
            <a:extLst>
              <a:ext uri="{FF2B5EF4-FFF2-40B4-BE49-F238E27FC236}">
                <a16:creationId xmlns:a16="http://schemas.microsoft.com/office/drawing/2014/main" id="{1DE2A79D-33CE-478E-9BF3-F6940756AEE1}"/>
              </a:ext>
            </a:extLst>
          </p:cNvPr>
          <p:cNvSpPr txBox="1"/>
          <p:nvPr/>
        </p:nvSpPr>
        <p:spPr>
          <a:xfrm>
            <a:off x="6800297" y="4129520"/>
            <a:ext cx="491463" cy="197963"/>
          </a:xfrm>
          <a:prstGeom prst="rect">
            <a:avLst/>
          </a:prstGeom>
          <a:noFill/>
        </p:spPr>
        <p:txBody>
          <a:bodyPr wrap="none" lIns="68580" tIns="34290" rIns="68580" rtlCol="0" anchor="t">
            <a:noAutofit/>
          </a:bodyPr>
          <a:lstStyle/>
          <a:p>
            <a:r>
              <a:rPr lang="en-US" sz="600" dirty="0"/>
              <a:t>Link0</a:t>
            </a:r>
          </a:p>
        </p:txBody>
      </p:sp>
      <p:sp>
        <p:nvSpPr>
          <p:cNvPr id="19" name="TextBox 18">
            <a:extLst>
              <a:ext uri="{FF2B5EF4-FFF2-40B4-BE49-F238E27FC236}">
                <a16:creationId xmlns:a16="http://schemas.microsoft.com/office/drawing/2014/main" id="{93A2B477-377D-452A-86D6-3C04EB5C4927}"/>
              </a:ext>
            </a:extLst>
          </p:cNvPr>
          <p:cNvSpPr txBox="1"/>
          <p:nvPr/>
        </p:nvSpPr>
        <p:spPr>
          <a:xfrm>
            <a:off x="7172444" y="4122073"/>
            <a:ext cx="491463" cy="197963"/>
          </a:xfrm>
          <a:prstGeom prst="rect">
            <a:avLst/>
          </a:prstGeom>
          <a:noFill/>
        </p:spPr>
        <p:txBody>
          <a:bodyPr wrap="none" lIns="68580" tIns="34290" rIns="68580" rtlCol="0" anchor="t">
            <a:noAutofit/>
          </a:bodyPr>
          <a:lstStyle/>
          <a:p>
            <a:r>
              <a:rPr lang="en-US" sz="600" dirty="0"/>
              <a:t>Link1</a:t>
            </a:r>
          </a:p>
        </p:txBody>
      </p:sp>
      <p:sp>
        <p:nvSpPr>
          <p:cNvPr id="20" name="TextBox 19">
            <a:extLst>
              <a:ext uri="{FF2B5EF4-FFF2-40B4-BE49-F238E27FC236}">
                <a16:creationId xmlns:a16="http://schemas.microsoft.com/office/drawing/2014/main" id="{7AAB73D7-90F9-4C38-8C1D-1EF7DF68E5BE}"/>
              </a:ext>
            </a:extLst>
          </p:cNvPr>
          <p:cNvSpPr txBox="1"/>
          <p:nvPr/>
        </p:nvSpPr>
        <p:spPr>
          <a:xfrm>
            <a:off x="7568174" y="4114536"/>
            <a:ext cx="491463" cy="197963"/>
          </a:xfrm>
          <a:prstGeom prst="rect">
            <a:avLst/>
          </a:prstGeom>
          <a:noFill/>
        </p:spPr>
        <p:txBody>
          <a:bodyPr wrap="none" lIns="68580" tIns="34290" rIns="68580" rtlCol="0" anchor="t">
            <a:noAutofit/>
          </a:bodyPr>
          <a:lstStyle/>
          <a:p>
            <a:r>
              <a:rPr lang="en-US" sz="600" dirty="0"/>
              <a:t>Link2</a:t>
            </a:r>
          </a:p>
        </p:txBody>
      </p:sp>
      <p:sp>
        <p:nvSpPr>
          <p:cNvPr id="21" name="TextBox 20">
            <a:extLst>
              <a:ext uri="{FF2B5EF4-FFF2-40B4-BE49-F238E27FC236}">
                <a16:creationId xmlns:a16="http://schemas.microsoft.com/office/drawing/2014/main" id="{50A43074-359B-46E4-924E-457DE2759639}"/>
              </a:ext>
            </a:extLst>
          </p:cNvPr>
          <p:cNvSpPr txBox="1"/>
          <p:nvPr/>
        </p:nvSpPr>
        <p:spPr>
          <a:xfrm>
            <a:off x="7989812" y="4107089"/>
            <a:ext cx="491463" cy="197963"/>
          </a:xfrm>
          <a:prstGeom prst="rect">
            <a:avLst/>
          </a:prstGeom>
          <a:noFill/>
        </p:spPr>
        <p:txBody>
          <a:bodyPr wrap="none" lIns="68580" tIns="34290" rIns="68580" rtlCol="0" anchor="t">
            <a:noAutofit/>
          </a:bodyPr>
          <a:lstStyle/>
          <a:p>
            <a:r>
              <a:rPr lang="en-US" sz="600" dirty="0"/>
              <a:t>Link3</a:t>
            </a:r>
          </a:p>
        </p:txBody>
      </p:sp>
      <p:sp>
        <p:nvSpPr>
          <p:cNvPr id="22" name="TextBox 21">
            <a:extLst>
              <a:ext uri="{FF2B5EF4-FFF2-40B4-BE49-F238E27FC236}">
                <a16:creationId xmlns:a16="http://schemas.microsoft.com/office/drawing/2014/main" id="{09EC31AF-6385-4D8A-AE12-93D7877659A0}"/>
              </a:ext>
            </a:extLst>
          </p:cNvPr>
          <p:cNvSpPr txBox="1"/>
          <p:nvPr/>
        </p:nvSpPr>
        <p:spPr>
          <a:xfrm>
            <a:off x="6227657" y="4149531"/>
            <a:ext cx="491463" cy="197963"/>
          </a:xfrm>
          <a:prstGeom prst="rect">
            <a:avLst/>
          </a:prstGeom>
          <a:noFill/>
        </p:spPr>
        <p:txBody>
          <a:bodyPr wrap="none" lIns="68580" tIns="34290" rIns="68580" rtlCol="0" anchor="t">
            <a:noAutofit/>
          </a:bodyPr>
          <a:lstStyle/>
          <a:p>
            <a:r>
              <a:rPr lang="en-US" sz="600" dirty="0"/>
              <a:t>Link4</a:t>
            </a:r>
          </a:p>
        </p:txBody>
      </p:sp>
      <p:sp>
        <p:nvSpPr>
          <p:cNvPr id="23" name="Right Brace 22">
            <a:extLst>
              <a:ext uri="{FF2B5EF4-FFF2-40B4-BE49-F238E27FC236}">
                <a16:creationId xmlns:a16="http://schemas.microsoft.com/office/drawing/2014/main" id="{7AC4A433-2372-4F5E-841C-62A53B5BE144}"/>
              </a:ext>
            </a:extLst>
          </p:cNvPr>
          <p:cNvSpPr/>
          <p:nvPr/>
        </p:nvSpPr>
        <p:spPr>
          <a:xfrm rot="5400000">
            <a:off x="7078770" y="4122905"/>
            <a:ext cx="100047" cy="49146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24" name="Right Brace 23">
            <a:extLst>
              <a:ext uri="{FF2B5EF4-FFF2-40B4-BE49-F238E27FC236}">
                <a16:creationId xmlns:a16="http://schemas.microsoft.com/office/drawing/2014/main" id="{FC560E88-B124-42BF-A38C-0D2568800D69}"/>
              </a:ext>
            </a:extLst>
          </p:cNvPr>
          <p:cNvSpPr/>
          <p:nvPr/>
        </p:nvSpPr>
        <p:spPr>
          <a:xfrm rot="5400000">
            <a:off x="7848708" y="4116803"/>
            <a:ext cx="100047" cy="49146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25" name="TextBox 24">
            <a:extLst>
              <a:ext uri="{FF2B5EF4-FFF2-40B4-BE49-F238E27FC236}">
                <a16:creationId xmlns:a16="http://schemas.microsoft.com/office/drawing/2014/main" id="{28D1E03E-7A0A-40AA-9EAE-17E8B5B5FBFA}"/>
              </a:ext>
            </a:extLst>
          </p:cNvPr>
          <p:cNvSpPr txBox="1"/>
          <p:nvPr/>
        </p:nvSpPr>
        <p:spPr>
          <a:xfrm>
            <a:off x="6794616" y="4445895"/>
            <a:ext cx="491463" cy="197963"/>
          </a:xfrm>
          <a:prstGeom prst="rect">
            <a:avLst/>
          </a:prstGeom>
          <a:noFill/>
        </p:spPr>
        <p:txBody>
          <a:bodyPr wrap="none" lIns="68580" tIns="34290" rIns="68580" rtlCol="0" anchor="t">
            <a:noAutofit/>
          </a:bodyPr>
          <a:lstStyle/>
          <a:p>
            <a:r>
              <a:rPr lang="en-US" sz="600" dirty="0"/>
              <a:t>EMLSR link set</a:t>
            </a:r>
          </a:p>
        </p:txBody>
      </p:sp>
      <p:sp>
        <p:nvSpPr>
          <p:cNvPr id="26" name="TextBox 25">
            <a:extLst>
              <a:ext uri="{FF2B5EF4-FFF2-40B4-BE49-F238E27FC236}">
                <a16:creationId xmlns:a16="http://schemas.microsoft.com/office/drawing/2014/main" id="{47D777D2-9A98-4678-937A-85D02DF52F7B}"/>
              </a:ext>
            </a:extLst>
          </p:cNvPr>
          <p:cNvSpPr txBox="1"/>
          <p:nvPr/>
        </p:nvSpPr>
        <p:spPr>
          <a:xfrm>
            <a:off x="7653000" y="4419129"/>
            <a:ext cx="491463" cy="197963"/>
          </a:xfrm>
          <a:prstGeom prst="rect">
            <a:avLst/>
          </a:prstGeom>
          <a:noFill/>
        </p:spPr>
        <p:txBody>
          <a:bodyPr wrap="none" lIns="68580" tIns="34290" rIns="68580" rtlCol="0" anchor="t">
            <a:noAutofit/>
          </a:bodyPr>
          <a:lstStyle/>
          <a:p>
            <a:r>
              <a:rPr lang="en-US" sz="600" dirty="0"/>
              <a:t>EMLSR link set</a:t>
            </a:r>
          </a:p>
        </p:txBody>
      </p:sp>
      <p:cxnSp>
        <p:nvCxnSpPr>
          <p:cNvPr id="27" name="Straight Arrow Connector 26">
            <a:extLst>
              <a:ext uri="{FF2B5EF4-FFF2-40B4-BE49-F238E27FC236}">
                <a16:creationId xmlns:a16="http://schemas.microsoft.com/office/drawing/2014/main" id="{7348F7BF-AF97-482F-B560-B1196ABCC8CA}"/>
              </a:ext>
            </a:extLst>
          </p:cNvPr>
          <p:cNvCxnSpPr/>
          <p:nvPr/>
        </p:nvCxnSpPr>
        <p:spPr>
          <a:xfrm flipV="1">
            <a:off x="6551160" y="4107088"/>
            <a:ext cx="331902" cy="5100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20B22D95-C7F6-4984-AD42-37E81CF6F94B}"/>
              </a:ext>
            </a:extLst>
          </p:cNvPr>
          <p:cNvSpPr txBox="1"/>
          <p:nvPr/>
        </p:nvSpPr>
        <p:spPr>
          <a:xfrm>
            <a:off x="6239190" y="4617092"/>
            <a:ext cx="491463" cy="197963"/>
          </a:xfrm>
          <a:prstGeom prst="rect">
            <a:avLst/>
          </a:prstGeom>
          <a:noFill/>
        </p:spPr>
        <p:txBody>
          <a:bodyPr wrap="none" lIns="68580" tIns="34290" rIns="68580" rtlCol="0" anchor="t">
            <a:noAutofit/>
          </a:bodyPr>
          <a:lstStyle/>
          <a:p>
            <a:r>
              <a:rPr lang="en-US" sz="600" dirty="0"/>
              <a:t>Primary link</a:t>
            </a:r>
          </a:p>
        </p:txBody>
      </p:sp>
      <p:cxnSp>
        <p:nvCxnSpPr>
          <p:cNvPr id="29" name="Straight Arrow Connector 28">
            <a:extLst>
              <a:ext uri="{FF2B5EF4-FFF2-40B4-BE49-F238E27FC236}">
                <a16:creationId xmlns:a16="http://schemas.microsoft.com/office/drawing/2014/main" id="{7A94A81D-CAD0-455B-8003-FD94AC9E8231}"/>
              </a:ext>
            </a:extLst>
          </p:cNvPr>
          <p:cNvCxnSpPr>
            <a:cxnSpLocks/>
          </p:cNvCxnSpPr>
          <p:nvPr/>
        </p:nvCxnSpPr>
        <p:spPr>
          <a:xfrm flipH="1" flipV="1">
            <a:off x="8092440" y="4057497"/>
            <a:ext cx="496936" cy="3758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630AD259-CEBE-487C-8AF8-F439F2D81AC5}"/>
              </a:ext>
            </a:extLst>
          </p:cNvPr>
          <p:cNvSpPr txBox="1"/>
          <p:nvPr/>
        </p:nvSpPr>
        <p:spPr>
          <a:xfrm>
            <a:off x="8491685" y="4442493"/>
            <a:ext cx="491463" cy="197963"/>
          </a:xfrm>
          <a:prstGeom prst="rect">
            <a:avLst/>
          </a:prstGeom>
          <a:noFill/>
        </p:spPr>
        <p:txBody>
          <a:bodyPr wrap="none" lIns="68580" tIns="34290" rIns="68580" rtlCol="0" anchor="t">
            <a:noAutofit/>
          </a:bodyPr>
          <a:lstStyle/>
          <a:p>
            <a:r>
              <a:rPr lang="en-US" sz="600" dirty="0"/>
              <a:t>Primary link</a:t>
            </a:r>
          </a:p>
        </p:txBody>
      </p:sp>
      <p:cxnSp>
        <p:nvCxnSpPr>
          <p:cNvPr id="31" name="Straight Arrow Connector 30">
            <a:extLst>
              <a:ext uri="{FF2B5EF4-FFF2-40B4-BE49-F238E27FC236}">
                <a16:creationId xmlns:a16="http://schemas.microsoft.com/office/drawing/2014/main" id="{913BDA72-CCB6-4FA3-B738-DA2A50E8A330}"/>
              </a:ext>
            </a:extLst>
          </p:cNvPr>
          <p:cNvCxnSpPr>
            <a:cxnSpLocks/>
          </p:cNvCxnSpPr>
          <p:nvPr/>
        </p:nvCxnSpPr>
        <p:spPr>
          <a:xfrm flipH="1" flipV="1">
            <a:off x="7267969" y="4192755"/>
            <a:ext cx="300205" cy="4477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9BEFFFD5-C8FF-4923-8720-BA693A08D5E3}"/>
              </a:ext>
            </a:extLst>
          </p:cNvPr>
          <p:cNvCxnSpPr>
            <a:cxnSpLocks/>
          </p:cNvCxnSpPr>
          <p:nvPr/>
        </p:nvCxnSpPr>
        <p:spPr>
          <a:xfrm flipV="1">
            <a:off x="7610747" y="4182655"/>
            <a:ext cx="118977" cy="457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C6CC2827-D9DD-41C3-8373-696FE4597EF3}"/>
              </a:ext>
            </a:extLst>
          </p:cNvPr>
          <p:cNvSpPr txBox="1"/>
          <p:nvPr/>
        </p:nvSpPr>
        <p:spPr>
          <a:xfrm>
            <a:off x="7387569" y="4625262"/>
            <a:ext cx="491463" cy="197963"/>
          </a:xfrm>
          <a:prstGeom prst="rect">
            <a:avLst/>
          </a:prstGeom>
          <a:noFill/>
        </p:spPr>
        <p:txBody>
          <a:bodyPr wrap="none" lIns="68580" tIns="34290" rIns="68580" rtlCol="0" anchor="t">
            <a:noAutofit/>
          </a:bodyPr>
          <a:lstStyle/>
          <a:p>
            <a:r>
              <a:rPr lang="en-US" sz="600" dirty="0"/>
              <a:t>Non-primary link</a:t>
            </a:r>
          </a:p>
        </p:txBody>
      </p:sp>
      <p:cxnSp>
        <p:nvCxnSpPr>
          <p:cNvPr id="34" name="Straight Arrow Connector 33">
            <a:extLst>
              <a:ext uri="{FF2B5EF4-FFF2-40B4-BE49-F238E27FC236}">
                <a16:creationId xmlns:a16="http://schemas.microsoft.com/office/drawing/2014/main" id="{DFD0E06F-5275-4682-A519-EC67DA68521E}"/>
              </a:ext>
            </a:extLst>
          </p:cNvPr>
          <p:cNvCxnSpPr>
            <a:cxnSpLocks/>
          </p:cNvCxnSpPr>
          <p:nvPr/>
        </p:nvCxnSpPr>
        <p:spPr>
          <a:xfrm flipV="1">
            <a:off x="5942397" y="3981980"/>
            <a:ext cx="377024" cy="4605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E7D66523-7DF8-4B80-9374-64F8F39F52ED}"/>
              </a:ext>
            </a:extLst>
          </p:cNvPr>
          <p:cNvSpPr txBox="1"/>
          <p:nvPr/>
        </p:nvSpPr>
        <p:spPr>
          <a:xfrm>
            <a:off x="5415905" y="4442493"/>
            <a:ext cx="491463" cy="197963"/>
          </a:xfrm>
          <a:prstGeom prst="rect">
            <a:avLst/>
          </a:prstGeom>
          <a:noFill/>
        </p:spPr>
        <p:txBody>
          <a:bodyPr wrap="none" lIns="68580" tIns="34290" rIns="68580" rtlCol="0" anchor="t">
            <a:noAutofit/>
          </a:bodyPr>
          <a:lstStyle/>
          <a:p>
            <a:r>
              <a:rPr lang="en-US" sz="600" dirty="0"/>
              <a:t>Non-EMLSR link</a:t>
            </a:r>
          </a:p>
        </p:txBody>
      </p:sp>
      <p:sp>
        <p:nvSpPr>
          <p:cNvPr id="37" name="Rectangle 36">
            <a:extLst>
              <a:ext uri="{FF2B5EF4-FFF2-40B4-BE49-F238E27FC236}">
                <a16:creationId xmlns:a16="http://schemas.microsoft.com/office/drawing/2014/main" id="{B7AFDB6A-0249-412C-AF37-008154938E26}"/>
              </a:ext>
            </a:extLst>
          </p:cNvPr>
          <p:cNvSpPr/>
          <p:nvPr/>
        </p:nvSpPr>
        <p:spPr>
          <a:xfrm>
            <a:off x="6088417" y="2983092"/>
            <a:ext cx="2130814" cy="108961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8" name="Rectangle 37">
            <a:extLst>
              <a:ext uri="{FF2B5EF4-FFF2-40B4-BE49-F238E27FC236}">
                <a16:creationId xmlns:a16="http://schemas.microsoft.com/office/drawing/2014/main" id="{A931B5C4-2A99-4677-BB82-E902D9528114}"/>
              </a:ext>
            </a:extLst>
          </p:cNvPr>
          <p:cNvSpPr/>
          <p:nvPr/>
        </p:nvSpPr>
        <p:spPr>
          <a:xfrm>
            <a:off x="6071136" y="5670519"/>
            <a:ext cx="729161" cy="2456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9" name="TextBox 38">
            <a:extLst>
              <a:ext uri="{FF2B5EF4-FFF2-40B4-BE49-F238E27FC236}">
                <a16:creationId xmlns:a16="http://schemas.microsoft.com/office/drawing/2014/main" id="{8CFF82D3-0A81-4F86-B1B0-8AE1BF36322B}"/>
              </a:ext>
            </a:extLst>
          </p:cNvPr>
          <p:cNvSpPr txBox="1"/>
          <p:nvPr/>
        </p:nvSpPr>
        <p:spPr>
          <a:xfrm>
            <a:off x="5576819" y="5926172"/>
            <a:ext cx="1438254" cy="256553"/>
          </a:xfrm>
          <a:prstGeom prst="rect">
            <a:avLst/>
          </a:prstGeom>
          <a:noFill/>
        </p:spPr>
        <p:txBody>
          <a:bodyPr wrap="none" lIns="68580" tIns="34290" rIns="68580" rtlCol="0" anchor="t">
            <a:noAutofit/>
          </a:bodyPr>
          <a:lstStyle/>
          <a:p>
            <a:r>
              <a:rPr lang="en-US" sz="1050" dirty="0"/>
              <a:t>MLSR Non-AP MLD3</a:t>
            </a:r>
          </a:p>
        </p:txBody>
      </p:sp>
      <p:sp>
        <p:nvSpPr>
          <p:cNvPr id="40" name="Rectangle 39">
            <a:extLst>
              <a:ext uri="{FF2B5EF4-FFF2-40B4-BE49-F238E27FC236}">
                <a16:creationId xmlns:a16="http://schemas.microsoft.com/office/drawing/2014/main" id="{E554BD4B-7B19-4F97-A3C5-4A78F4557A59}"/>
              </a:ext>
            </a:extLst>
          </p:cNvPr>
          <p:cNvSpPr/>
          <p:nvPr/>
        </p:nvSpPr>
        <p:spPr>
          <a:xfrm>
            <a:off x="5600294" y="5150458"/>
            <a:ext cx="1438254" cy="80296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1" name="Rectangle 40">
            <a:extLst>
              <a:ext uri="{FF2B5EF4-FFF2-40B4-BE49-F238E27FC236}">
                <a16:creationId xmlns:a16="http://schemas.microsoft.com/office/drawing/2014/main" id="{A66E916F-A0EB-45D3-A633-5E25CD96544E}"/>
              </a:ext>
            </a:extLst>
          </p:cNvPr>
          <p:cNvSpPr/>
          <p:nvPr/>
        </p:nvSpPr>
        <p:spPr>
          <a:xfrm>
            <a:off x="6327275" y="5464708"/>
            <a:ext cx="210222" cy="1999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42" name="Straight Connector 41">
            <a:extLst>
              <a:ext uri="{FF2B5EF4-FFF2-40B4-BE49-F238E27FC236}">
                <a16:creationId xmlns:a16="http://schemas.microsoft.com/office/drawing/2014/main" id="{8CB783E8-A0DF-4D9C-A641-76ECD39D4894}"/>
              </a:ext>
            </a:extLst>
          </p:cNvPr>
          <p:cNvCxnSpPr/>
          <p:nvPr/>
        </p:nvCxnSpPr>
        <p:spPr>
          <a:xfrm flipH="1">
            <a:off x="6427101" y="5278402"/>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F305935-E841-4A3C-9606-1A71F79DBAEC}"/>
              </a:ext>
            </a:extLst>
          </p:cNvPr>
          <p:cNvCxnSpPr>
            <a:cxnSpLocks/>
          </p:cNvCxnSpPr>
          <p:nvPr/>
        </p:nvCxnSpPr>
        <p:spPr>
          <a:xfrm>
            <a:off x="6426419" y="5041238"/>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21ED87F-1863-49E1-ADC9-7928DBF92015}"/>
              </a:ext>
            </a:extLst>
          </p:cNvPr>
          <p:cNvCxnSpPr>
            <a:cxnSpLocks/>
          </p:cNvCxnSpPr>
          <p:nvPr/>
        </p:nvCxnSpPr>
        <p:spPr>
          <a:xfrm>
            <a:off x="6752822" y="5034615"/>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F6DF540A-878A-44E3-8F63-729F648E747F}"/>
              </a:ext>
            </a:extLst>
          </p:cNvPr>
          <p:cNvCxnSpPr>
            <a:cxnSpLocks/>
          </p:cNvCxnSpPr>
          <p:nvPr/>
        </p:nvCxnSpPr>
        <p:spPr>
          <a:xfrm>
            <a:off x="6071135" y="5022130"/>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6D208047-D7F1-49E2-8263-3D924A370BCA}"/>
              </a:ext>
            </a:extLst>
          </p:cNvPr>
          <p:cNvCxnSpPr>
            <a:cxnSpLocks/>
          </p:cNvCxnSpPr>
          <p:nvPr/>
        </p:nvCxnSpPr>
        <p:spPr>
          <a:xfrm flipH="1">
            <a:off x="6075271" y="4143782"/>
            <a:ext cx="291696" cy="9011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98D3E4C-EE0F-479D-8213-78F3A0336DFE}"/>
              </a:ext>
            </a:extLst>
          </p:cNvPr>
          <p:cNvCxnSpPr>
            <a:cxnSpLocks/>
          </p:cNvCxnSpPr>
          <p:nvPr/>
        </p:nvCxnSpPr>
        <p:spPr>
          <a:xfrm flipH="1">
            <a:off x="6430421" y="4123860"/>
            <a:ext cx="524450" cy="9518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C271685D-1F38-4C41-8635-C006F8504745}"/>
              </a:ext>
            </a:extLst>
          </p:cNvPr>
          <p:cNvCxnSpPr>
            <a:cxnSpLocks/>
          </p:cNvCxnSpPr>
          <p:nvPr/>
        </p:nvCxnSpPr>
        <p:spPr>
          <a:xfrm flipH="1">
            <a:off x="6767300" y="4146669"/>
            <a:ext cx="506865" cy="8945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Arc 48">
            <a:extLst>
              <a:ext uri="{FF2B5EF4-FFF2-40B4-BE49-F238E27FC236}">
                <a16:creationId xmlns:a16="http://schemas.microsoft.com/office/drawing/2014/main" id="{C5A2A071-D46B-496A-8C75-B851030CF15D}"/>
              </a:ext>
            </a:extLst>
          </p:cNvPr>
          <p:cNvSpPr/>
          <p:nvPr/>
        </p:nvSpPr>
        <p:spPr>
          <a:xfrm rot="16200000">
            <a:off x="6325303" y="5343806"/>
            <a:ext cx="203597" cy="260747"/>
          </a:xfrm>
          <a:prstGeom prst="arc">
            <a:avLst>
              <a:gd name="adj1" fmla="val 18956279"/>
              <a:gd name="adj2" fmla="val 2732421"/>
            </a:avLst>
          </a:prstGeom>
          <a:noFill/>
          <a:ln w="12700" cap="flat" cmpd="sng" algn="ctr">
            <a:solidFill>
              <a:sysClr val="windowText" lastClr="000000"/>
            </a:solidFill>
            <a:prstDash val="solid"/>
            <a:miter lim="800000"/>
            <a:headEnd type="triangle" w="sm" len="sm"/>
            <a:tailEnd type="triangle" w="sm" len="sm"/>
          </a:ln>
          <a:effectLst/>
        </p:spPr>
        <p:txBody>
          <a:bodyPr rtlCol="0" anchor="ctr"/>
          <a:lstStyle/>
          <a:p>
            <a:pPr algn="ctr" defTabSz="685800" fontAlgn="auto">
              <a:spcBef>
                <a:spcPts val="0"/>
              </a:spcBef>
              <a:spcAft>
                <a:spcPts val="0"/>
              </a:spcAft>
              <a:defRPr/>
            </a:pPr>
            <a:endParaRPr lang="en-US" sz="1350" kern="0">
              <a:solidFill>
                <a:prstClr val="black"/>
              </a:solidFill>
              <a:latin typeface="Calibri" panose="020F0502020204030204"/>
              <a:cs typeface="+mn-cs"/>
            </a:endParaRPr>
          </a:p>
        </p:txBody>
      </p:sp>
      <p:sp>
        <p:nvSpPr>
          <p:cNvPr id="50" name="Arc 49">
            <a:extLst>
              <a:ext uri="{FF2B5EF4-FFF2-40B4-BE49-F238E27FC236}">
                <a16:creationId xmlns:a16="http://schemas.microsoft.com/office/drawing/2014/main" id="{F0AC97B7-5C27-467A-9E1C-D18DF190C209}"/>
              </a:ext>
            </a:extLst>
          </p:cNvPr>
          <p:cNvSpPr/>
          <p:nvPr/>
        </p:nvSpPr>
        <p:spPr>
          <a:xfrm rot="16200000">
            <a:off x="7777996" y="3801036"/>
            <a:ext cx="203597" cy="260747"/>
          </a:xfrm>
          <a:prstGeom prst="arc">
            <a:avLst>
              <a:gd name="adj1" fmla="val 18956279"/>
              <a:gd name="adj2" fmla="val 2732421"/>
            </a:avLst>
          </a:prstGeom>
          <a:noFill/>
          <a:ln w="12700" cap="flat" cmpd="sng" algn="ctr">
            <a:solidFill>
              <a:sysClr val="windowText" lastClr="000000"/>
            </a:solidFill>
            <a:prstDash val="solid"/>
            <a:miter lim="800000"/>
            <a:headEnd type="triangle" w="sm" len="sm"/>
            <a:tailEnd type="triangle" w="sm" len="sm"/>
          </a:ln>
          <a:effectLst/>
        </p:spPr>
        <p:txBody>
          <a:bodyPr rtlCol="0" anchor="ctr"/>
          <a:lstStyle/>
          <a:p>
            <a:pPr algn="ctr" defTabSz="685800" fontAlgn="auto">
              <a:spcBef>
                <a:spcPts val="0"/>
              </a:spcBef>
              <a:spcAft>
                <a:spcPts val="0"/>
              </a:spcAft>
              <a:defRPr/>
            </a:pPr>
            <a:endParaRPr lang="en-US" sz="1350" kern="0">
              <a:solidFill>
                <a:prstClr val="black"/>
              </a:solidFill>
              <a:latin typeface="Calibri" panose="020F0502020204030204"/>
              <a:cs typeface="+mn-cs"/>
            </a:endParaRPr>
          </a:p>
        </p:txBody>
      </p:sp>
      <p:sp>
        <p:nvSpPr>
          <p:cNvPr id="51" name="Arc 50">
            <a:extLst>
              <a:ext uri="{FF2B5EF4-FFF2-40B4-BE49-F238E27FC236}">
                <a16:creationId xmlns:a16="http://schemas.microsoft.com/office/drawing/2014/main" id="{B201BEDC-139D-42D5-A325-5DB19F33BE0E}"/>
              </a:ext>
            </a:extLst>
          </p:cNvPr>
          <p:cNvSpPr/>
          <p:nvPr/>
        </p:nvSpPr>
        <p:spPr>
          <a:xfrm rot="16200000">
            <a:off x="6986935" y="3791771"/>
            <a:ext cx="203597" cy="260747"/>
          </a:xfrm>
          <a:prstGeom prst="arc">
            <a:avLst>
              <a:gd name="adj1" fmla="val 18956279"/>
              <a:gd name="adj2" fmla="val 2732421"/>
            </a:avLst>
          </a:prstGeom>
          <a:noFill/>
          <a:ln w="12700" cap="flat" cmpd="sng" algn="ctr">
            <a:solidFill>
              <a:sysClr val="windowText" lastClr="000000"/>
            </a:solidFill>
            <a:prstDash val="solid"/>
            <a:miter lim="800000"/>
            <a:headEnd type="triangle" w="sm" len="sm"/>
            <a:tailEnd type="triangle" w="sm" len="sm"/>
          </a:ln>
          <a:effectLst/>
        </p:spPr>
        <p:txBody>
          <a:bodyPr rtlCol="0" anchor="ctr"/>
          <a:lstStyle/>
          <a:p>
            <a:pPr algn="ctr" defTabSz="685800" fontAlgn="auto">
              <a:spcBef>
                <a:spcPts val="0"/>
              </a:spcBef>
              <a:spcAft>
                <a:spcPts val="0"/>
              </a:spcAft>
              <a:defRPr/>
            </a:pPr>
            <a:endParaRPr lang="en-US" sz="1350" kern="0">
              <a:solidFill>
                <a:prstClr val="black"/>
              </a:solidFill>
              <a:latin typeface="Calibri" panose="020F0502020204030204"/>
              <a:cs typeface="+mn-cs"/>
            </a:endParaRPr>
          </a:p>
        </p:txBody>
      </p:sp>
      <p:sp>
        <p:nvSpPr>
          <p:cNvPr id="52" name="Rectangle 51">
            <a:extLst>
              <a:ext uri="{FF2B5EF4-FFF2-40B4-BE49-F238E27FC236}">
                <a16:creationId xmlns:a16="http://schemas.microsoft.com/office/drawing/2014/main" id="{039D77B3-98BD-434F-A208-E03E25367334}"/>
              </a:ext>
            </a:extLst>
          </p:cNvPr>
          <p:cNvSpPr/>
          <p:nvPr/>
        </p:nvSpPr>
        <p:spPr>
          <a:xfrm>
            <a:off x="8114666" y="5653900"/>
            <a:ext cx="503033" cy="2456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3" name="TextBox 52">
            <a:extLst>
              <a:ext uri="{FF2B5EF4-FFF2-40B4-BE49-F238E27FC236}">
                <a16:creationId xmlns:a16="http://schemas.microsoft.com/office/drawing/2014/main" id="{6141F6C5-C508-427A-988B-5F626CC8F5C0}"/>
              </a:ext>
            </a:extLst>
          </p:cNvPr>
          <p:cNvSpPr txBox="1"/>
          <p:nvPr/>
        </p:nvSpPr>
        <p:spPr>
          <a:xfrm>
            <a:off x="7670235" y="5928489"/>
            <a:ext cx="1438254" cy="256553"/>
          </a:xfrm>
          <a:prstGeom prst="rect">
            <a:avLst/>
          </a:prstGeom>
          <a:noFill/>
        </p:spPr>
        <p:txBody>
          <a:bodyPr wrap="none" lIns="68580" tIns="34290" rIns="68580" rtlCol="0" anchor="t">
            <a:noAutofit/>
          </a:bodyPr>
          <a:lstStyle/>
          <a:p>
            <a:r>
              <a:rPr lang="en-US" sz="1050" dirty="0"/>
              <a:t>MLSR Non-AP MLD2</a:t>
            </a:r>
          </a:p>
        </p:txBody>
      </p:sp>
      <p:sp>
        <p:nvSpPr>
          <p:cNvPr id="54" name="Rectangle 53">
            <a:extLst>
              <a:ext uri="{FF2B5EF4-FFF2-40B4-BE49-F238E27FC236}">
                <a16:creationId xmlns:a16="http://schemas.microsoft.com/office/drawing/2014/main" id="{0A926C25-347E-461F-9775-9555F7BEA58C}"/>
              </a:ext>
            </a:extLst>
          </p:cNvPr>
          <p:cNvSpPr/>
          <p:nvPr/>
        </p:nvSpPr>
        <p:spPr>
          <a:xfrm>
            <a:off x="7860049" y="5154167"/>
            <a:ext cx="939277" cy="80296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25CA8E93-F7A7-4F15-B35F-801BD0B6FA71}"/>
              </a:ext>
            </a:extLst>
          </p:cNvPr>
          <p:cNvSpPr/>
          <p:nvPr/>
        </p:nvSpPr>
        <p:spPr>
          <a:xfrm>
            <a:off x="8240312" y="5448090"/>
            <a:ext cx="210222" cy="1999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56" name="Straight Connector 55">
            <a:extLst>
              <a:ext uri="{FF2B5EF4-FFF2-40B4-BE49-F238E27FC236}">
                <a16:creationId xmlns:a16="http://schemas.microsoft.com/office/drawing/2014/main" id="{BA969AF4-A3E5-48C5-AF9E-5ACA54ADCB4B}"/>
              </a:ext>
            </a:extLst>
          </p:cNvPr>
          <p:cNvCxnSpPr/>
          <p:nvPr/>
        </p:nvCxnSpPr>
        <p:spPr>
          <a:xfrm flipH="1">
            <a:off x="8340139" y="5261783"/>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532C70C2-75E4-4A64-A9D8-CD67954726C6}"/>
              </a:ext>
            </a:extLst>
          </p:cNvPr>
          <p:cNvCxnSpPr>
            <a:cxnSpLocks/>
          </p:cNvCxnSpPr>
          <p:nvPr/>
        </p:nvCxnSpPr>
        <p:spPr>
          <a:xfrm>
            <a:off x="8187197" y="5044947"/>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E39F73AF-8D2D-46D2-94CF-FB641E34A0A4}"/>
              </a:ext>
            </a:extLst>
          </p:cNvPr>
          <p:cNvCxnSpPr>
            <a:cxnSpLocks/>
          </p:cNvCxnSpPr>
          <p:nvPr/>
        </p:nvCxnSpPr>
        <p:spPr>
          <a:xfrm>
            <a:off x="8513600" y="5038323"/>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Arc 58">
            <a:extLst>
              <a:ext uri="{FF2B5EF4-FFF2-40B4-BE49-F238E27FC236}">
                <a16:creationId xmlns:a16="http://schemas.microsoft.com/office/drawing/2014/main" id="{D6612259-3C32-4125-A14B-7D6AB7B01FA1}"/>
              </a:ext>
            </a:extLst>
          </p:cNvPr>
          <p:cNvSpPr/>
          <p:nvPr/>
        </p:nvSpPr>
        <p:spPr>
          <a:xfrm rot="16200000">
            <a:off x="8238340" y="5327187"/>
            <a:ext cx="203597" cy="260747"/>
          </a:xfrm>
          <a:prstGeom prst="arc">
            <a:avLst>
              <a:gd name="adj1" fmla="val 18956279"/>
              <a:gd name="adj2" fmla="val 2732421"/>
            </a:avLst>
          </a:prstGeom>
          <a:noFill/>
          <a:ln w="12700" cap="flat" cmpd="sng" algn="ctr">
            <a:solidFill>
              <a:sysClr val="windowText" lastClr="000000"/>
            </a:solidFill>
            <a:prstDash val="solid"/>
            <a:miter lim="800000"/>
            <a:headEnd type="triangle" w="sm" len="sm"/>
            <a:tailEnd type="triangle" w="sm" len="sm"/>
          </a:ln>
          <a:effectLst/>
        </p:spPr>
        <p:txBody>
          <a:bodyPr rtlCol="0" anchor="ctr"/>
          <a:lstStyle/>
          <a:p>
            <a:pPr algn="ctr" defTabSz="685800" fontAlgn="auto">
              <a:spcBef>
                <a:spcPts val="0"/>
              </a:spcBef>
              <a:spcAft>
                <a:spcPts val="0"/>
              </a:spcAft>
              <a:defRPr/>
            </a:pPr>
            <a:endParaRPr lang="en-US" sz="1350" kern="0">
              <a:solidFill>
                <a:prstClr val="black"/>
              </a:solidFill>
              <a:latin typeface="Calibri" panose="020F0502020204030204"/>
              <a:cs typeface="+mn-cs"/>
            </a:endParaRPr>
          </a:p>
        </p:txBody>
      </p:sp>
      <p:cxnSp>
        <p:nvCxnSpPr>
          <p:cNvPr id="60" name="Straight Connector 59">
            <a:extLst>
              <a:ext uri="{FF2B5EF4-FFF2-40B4-BE49-F238E27FC236}">
                <a16:creationId xmlns:a16="http://schemas.microsoft.com/office/drawing/2014/main" id="{F17B53BC-3E88-4098-AF32-90AFC64B21A4}"/>
              </a:ext>
            </a:extLst>
          </p:cNvPr>
          <p:cNvCxnSpPr>
            <a:cxnSpLocks/>
          </p:cNvCxnSpPr>
          <p:nvPr/>
        </p:nvCxnSpPr>
        <p:spPr>
          <a:xfrm>
            <a:off x="7721748" y="4140852"/>
            <a:ext cx="464969" cy="9003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C1940933-F0E4-4F18-8D90-90F7AEB71C55}"/>
              </a:ext>
            </a:extLst>
          </p:cNvPr>
          <p:cNvCxnSpPr>
            <a:cxnSpLocks/>
          </p:cNvCxnSpPr>
          <p:nvPr/>
        </p:nvCxnSpPr>
        <p:spPr>
          <a:xfrm>
            <a:off x="8052549" y="4112263"/>
            <a:ext cx="465437" cy="953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Footer Placeholder 4">
            <a:extLst>
              <a:ext uri="{FF2B5EF4-FFF2-40B4-BE49-F238E27FC236}">
                <a16:creationId xmlns:a16="http://schemas.microsoft.com/office/drawing/2014/main" id="{012E4790-369A-42CD-B079-C1C567202E37}"/>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4" name="Slide Number Placeholder 5">
            <a:extLst>
              <a:ext uri="{FF2B5EF4-FFF2-40B4-BE49-F238E27FC236}">
                <a16:creationId xmlns:a16="http://schemas.microsoft.com/office/drawing/2014/main" id="{5D9E0151-FA1D-404A-98E6-46B6312B91E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65" name="Date Placeholder 3">
            <a:extLst>
              <a:ext uri="{FF2B5EF4-FFF2-40B4-BE49-F238E27FC236}">
                <a16:creationId xmlns:a16="http://schemas.microsoft.com/office/drawing/2014/main" id="{D0C6A8CF-8BAF-491E-8B9F-ABAA0DB58FA7}"/>
              </a:ext>
            </a:extLst>
          </p:cNvPr>
          <p:cNvSpPr>
            <a:spLocks noGrp="1"/>
          </p:cNvSpPr>
          <p:nvPr>
            <p:ph type="dt" sz="half" idx="10"/>
          </p:nvPr>
        </p:nvSpPr>
        <p:spPr>
          <a:xfrm>
            <a:off x="696913" y="332601"/>
            <a:ext cx="1051570" cy="276999"/>
          </a:xfrm>
        </p:spPr>
        <p:txBody>
          <a:bodyPr/>
          <a:lstStyle/>
          <a:p>
            <a:pPr>
              <a:defRPr/>
            </a:pPr>
            <a:r>
              <a:rPr lang="en-US" dirty="0"/>
              <a:t>01/03/2023</a:t>
            </a:r>
          </a:p>
        </p:txBody>
      </p:sp>
      <p:sp>
        <p:nvSpPr>
          <p:cNvPr id="66" name="Content Placeholder 2">
            <a:extLst>
              <a:ext uri="{FF2B5EF4-FFF2-40B4-BE49-F238E27FC236}">
                <a16:creationId xmlns:a16="http://schemas.microsoft.com/office/drawing/2014/main" id="{20B7B727-F9B9-44A7-893B-EDBF9ED40BC1}"/>
              </a:ext>
            </a:extLst>
          </p:cNvPr>
          <p:cNvSpPr txBox="1">
            <a:spLocks/>
          </p:cNvSpPr>
          <p:nvPr/>
        </p:nvSpPr>
        <p:spPr bwMode="auto">
          <a:xfrm>
            <a:off x="-28984" y="2260077"/>
            <a:ext cx="9088299" cy="610086"/>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b="0" kern="0" dirty="0"/>
              <a:t>The frame exchanges in a non-primary link ends at the end of the TXOP owned by the neighbor BSS  in the primary link.</a:t>
            </a:r>
          </a:p>
        </p:txBody>
      </p:sp>
      <p:sp>
        <p:nvSpPr>
          <p:cNvPr id="67" name="Rectangle 66">
            <a:extLst>
              <a:ext uri="{FF2B5EF4-FFF2-40B4-BE49-F238E27FC236}">
                <a16:creationId xmlns:a16="http://schemas.microsoft.com/office/drawing/2014/main" id="{B92F9269-56E4-4FFC-8F01-F65AFA5047E9}"/>
              </a:ext>
            </a:extLst>
          </p:cNvPr>
          <p:cNvSpPr/>
          <p:nvPr/>
        </p:nvSpPr>
        <p:spPr>
          <a:xfrm>
            <a:off x="1564010" y="3135890"/>
            <a:ext cx="1858010" cy="3678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76429CC9-6BDC-454A-A9AE-6A2FAD023916}"/>
              </a:ext>
            </a:extLst>
          </p:cNvPr>
          <p:cNvSpPr/>
          <p:nvPr/>
        </p:nvSpPr>
        <p:spPr>
          <a:xfrm>
            <a:off x="1646950" y="3503758"/>
            <a:ext cx="188822" cy="303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69" name="Straight Connector 68">
            <a:extLst>
              <a:ext uri="{FF2B5EF4-FFF2-40B4-BE49-F238E27FC236}">
                <a16:creationId xmlns:a16="http://schemas.microsoft.com/office/drawing/2014/main" id="{F636B8C1-74C9-46C2-8AD6-D477396AF2A9}"/>
              </a:ext>
            </a:extLst>
          </p:cNvPr>
          <p:cNvCxnSpPr>
            <a:cxnSpLocks/>
          </p:cNvCxnSpPr>
          <p:nvPr/>
        </p:nvCxnSpPr>
        <p:spPr>
          <a:xfrm>
            <a:off x="1741360" y="4006405"/>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19392294-D98D-400F-9D80-B7F7EAF6D3FA}"/>
              </a:ext>
            </a:extLst>
          </p:cNvPr>
          <p:cNvCxnSpPr>
            <a:stCxn id="68" idx="2"/>
          </p:cNvCxnSpPr>
          <p:nvPr/>
        </p:nvCxnSpPr>
        <p:spPr>
          <a:xfrm flipH="1">
            <a:off x="1741360" y="3807486"/>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3EB4A188-17BA-4FA9-8D2C-20226FE7B18D}"/>
              </a:ext>
            </a:extLst>
          </p:cNvPr>
          <p:cNvSpPr/>
          <p:nvPr/>
        </p:nvSpPr>
        <p:spPr>
          <a:xfrm>
            <a:off x="2356706" y="3510381"/>
            <a:ext cx="188822" cy="303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2" name="Straight Connector 71">
            <a:extLst>
              <a:ext uri="{FF2B5EF4-FFF2-40B4-BE49-F238E27FC236}">
                <a16:creationId xmlns:a16="http://schemas.microsoft.com/office/drawing/2014/main" id="{FFED2934-A1A0-481E-AC5A-24F253219B86}"/>
              </a:ext>
            </a:extLst>
          </p:cNvPr>
          <p:cNvCxnSpPr>
            <a:cxnSpLocks/>
          </p:cNvCxnSpPr>
          <p:nvPr/>
        </p:nvCxnSpPr>
        <p:spPr>
          <a:xfrm>
            <a:off x="2314530" y="4013028"/>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26ADCABF-B019-4488-83C5-B6746EC2E2C9}"/>
              </a:ext>
            </a:extLst>
          </p:cNvPr>
          <p:cNvCxnSpPr>
            <a:stCxn id="71" idx="2"/>
          </p:cNvCxnSpPr>
          <p:nvPr/>
        </p:nvCxnSpPr>
        <p:spPr>
          <a:xfrm flipH="1">
            <a:off x="2451116" y="3814109"/>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C1827F96-B4C7-4864-A04E-43A726AB2A75}"/>
              </a:ext>
            </a:extLst>
          </p:cNvPr>
          <p:cNvCxnSpPr>
            <a:cxnSpLocks/>
          </p:cNvCxnSpPr>
          <p:nvPr/>
        </p:nvCxnSpPr>
        <p:spPr>
          <a:xfrm>
            <a:off x="2640933" y="4006405"/>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Rectangle 74">
            <a:extLst>
              <a:ext uri="{FF2B5EF4-FFF2-40B4-BE49-F238E27FC236}">
                <a16:creationId xmlns:a16="http://schemas.microsoft.com/office/drawing/2014/main" id="{228354B7-F675-400C-A593-326105B20CED}"/>
              </a:ext>
            </a:extLst>
          </p:cNvPr>
          <p:cNvSpPr/>
          <p:nvPr/>
        </p:nvSpPr>
        <p:spPr>
          <a:xfrm>
            <a:off x="3128022" y="3503667"/>
            <a:ext cx="188822" cy="303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6" name="Straight Connector 75">
            <a:extLst>
              <a:ext uri="{FF2B5EF4-FFF2-40B4-BE49-F238E27FC236}">
                <a16:creationId xmlns:a16="http://schemas.microsoft.com/office/drawing/2014/main" id="{C2259BCB-F666-4C6F-B9A8-E9D4E4857DE6}"/>
              </a:ext>
            </a:extLst>
          </p:cNvPr>
          <p:cNvCxnSpPr>
            <a:cxnSpLocks/>
          </p:cNvCxnSpPr>
          <p:nvPr/>
        </p:nvCxnSpPr>
        <p:spPr>
          <a:xfrm>
            <a:off x="3085846" y="4006314"/>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92F71C5B-185F-41B7-9716-EB4B506CAA2B}"/>
              </a:ext>
            </a:extLst>
          </p:cNvPr>
          <p:cNvCxnSpPr>
            <a:stCxn id="75" idx="2"/>
          </p:cNvCxnSpPr>
          <p:nvPr/>
        </p:nvCxnSpPr>
        <p:spPr>
          <a:xfrm flipH="1">
            <a:off x="3222433" y="3807395"/>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CF00C243-01AC-4012-90E3-DC0BF322BD94}"/>
              </a:ext>
            </a:extLst>
          </p:cNvPr>
          <p:cNvCxnSpPr>
            <a:cxnSpLocks/>
          </p:cNvCxnSpPr>
          <p:nvPr/>
        </p:nvCxnSpPr>
        <p:spPr>
          <a:xfrm>
            <a:off x="3412249" y="3999691"/>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7131B858-029B-4C5D-A18C-8D97A6F2202A}"/>
              </a:ext>
            </a:extLst>
          </p:cNvPr>
          <p:cNvSpPr txBox="1"/>
          <p:nvPr/>
        </p:nvSpPr>
        <p:spPr>
          <a:xfrm>
            <a:off x="2123291" y="2753168"/>
            <a:ext cx="600164" cy="173348"/>
          </a:xfrm>
          <a:prstGeom prst="rect">
            <a:avLst/>
          </a:prstGeom>
          <a:noFill/>
        </p:spPr>
        <p:txBody>
          <a:bodyPr wrap="none" lIns="68580" tIns="34290" rIns="68580" rtlCol="0" anchor="t">
            <a:noAutofit/>
          </a:bodyPr>
          <a:lstStyle/>
          <a:p>
            <a:r>
              <a:rPr lang="en-US" sz="1050" dirty="0"/>
              <a:t>AP MLD1</a:t>
            </a:r>
          </a:p>
        </p:txBody>
      </p:sp>
      <p:sp>
        <p:nvSpPr>
          <p:cNvPr id="80" name="TextBox 79">
            <a:extLst>
              <a:ext uri="{FF2B5EF4-FFF2-40B4-BE49-F238E27FC236}">
                <a16:creationId xmlns:a16="http://schemas.microsoft.com/office/drawing/2014/main" id="{4DC3C90E-B667-453C-9616-E708406D9B56}"/>
              </a:ext>
            </a:extLst>
          </p:cNvPr>
          <p:cNvSpPr txBox="1"/>
          <p:nvPr/>
        </p:nvSpPr>
        <p:spPr>
          <a:xfrm>
            <a:off x="2162679" y="4204278"/>
            <a:ext cx="491463" cy="197963"/>
          </a:xfrm>
          <a:prstGeom prst="rect">
            <a:avLst/>
          </a:prstGeom>
          <a:noFill/>
        </p:spPr>
        <p:txBody>
          <a:bodyPr wrap="none" lIns="68580" tIns="34290" rIns="68580" rtlCol="0" anchor="t">
            <a:noAutofit/>
          </a:bodyPr>
          <a:lstStyle/>
          <a:p>
            <a:r>
              <a:rPr lang="en-US" sz="600" dirty="0"/>
              <a:t>Link0</a:t>
            </a:r>
          </a:p>
        </p:txBody>
      </p:sp>
      <p:sp>
        <p:nvSpPr>
          <p:cNvPr id="81" name="TextBox 80">
            <a:extLst>
              <a:ext uri="{FF2B5EF4-FFF2-40B4-BE49-F238E27FC236}">
                <a16:creationId xmlns:a16="http://schemas.microsoft.com/office/drawing/2014/main" id="{AA6F306E-39E1-4F95-8EC7-CABB879A56AC}"/>
              </a:ext>
            </a:extLst>
          </p:cNvPr>
          <p:cNvSpPr txBox="1"/>
          <p:nvPr/>
        </p:nvSpPr>
        <p:spPr>
          <a:xfrm>
            <a:off x="2534826" y="4196831"/>
            <a:ext cx="491463" cy="197963"/>
          </a:xfrm>
          <a:prstGeom prst="rect">
            <a:avLst/>
          </a:prstGeom>
          <a:noFill/>
        </p:spPr>
        <p:txBody>
          <a:bodyPr wrap="none" lIns="68580" tIns="34290" rIns="68580" rtlCol="0" anchor="t">
            <a:noAutofit/>
          </a:bodyPr>
          <a:lstStyle/>
          <a:p>
            <a:r>
              <a:rPr lang="en-US" sz="600" dirty="0"/>
              <a:t>Link1</a:t>
            </a:r>
          </a:p>
        </p:txBody>
      </p:sp>
      <p:sp>
        <p:nvSpPr>
          <p:cNvPr id="82" name="TextBox 81">
            <a:extLst>
              <a:ext uri="{FF2B5EF4-FFF2-40B4-BE49-F238E27FC236}">
                <a16:creationId xmlns:a16="http://schemas.microsoft.com/office/drawing/2014/main" id="{BE20549E-E331-48D6-AFD1-F4DB8BD00F11}"/>
              </a:ext>
            </a:extLst>
          </p:cNvPr>
          <p:cNvSpPr txBox="1"/>
          <p:nvPr/>
        </p:nvSpPr>
        <p:spPr>
          <a:xfrm>
            <a:off x="2930556" y="4189293"/>
            <a:ext cx="491463" cy="197963"/>
          </a:xfrm>
          <a:prstGeom prst="rect">
            <a:avLst/>
          </a:prstGeom>
          <a:noFill/>
        </p:spPr>
        <p:txBody>
          <a:bodyPr wrap="none" lIns="68580" tIns="34290" rIns="68580" rtlCol="0" anchor="t">
            <a:noAutofit/>
          </a:bodyPr>
          <a:lstStyle/>
          <a:p>
            <a:r>
              <a:rPr lang="en-US" sz="600" dirty="0"/>
              <a:t>Link2</a:t>
            </a:r>
          </a:p>
        </p:txBody>
      </p:sp>
      <p:sp>
        <p:nvSpPr>
          <p:cNvPr id="83" name="TextBox 82">
            <a:extLst>
              <a:ext uri="{FF2B5EF4-FFF2-40B4-BE49-F238E27FC236}">
                <a16:creationId xmlns:a16="http://schemas.microsoft.com/office/drawing/2014/main" id="{5261173E-F8BC-4D46-ABED-028BE8CDD8A3}"/>
              </a:ext>
            </a:extLst>
          </p:cNvPr>
          <p:cNvSpPr txBox="1"/>
          <p:nvPr/>
        </p:nvSpPr>
        <p:spPr>
          <a:xfrm>
            <a:off x="3352195" y="4181847"/>
            <a:ext cx="491463" cy="197963"/>
          </a:xfrm>
          <a:prstGeom prst="rect">
            <a:avLst/>
          </a:prstGeom>
          <a:noFill/>
        </p:spPr>
        <p:txBody>
          <a:bodyPr wrap="none" lIns="68580" tIns="34290" rIns="68580" rtlCol="0" anchor="t">
            <a:noAutofit/>
          </a:bodyPr>
          <a:lstStyle/>
          <a:p>
            <a:r>
              <a:rPr lang="en-US" sz="600" dirty="0"/>
              <a:t>Link3</a:t>
            </a:r>
          </a:p>
        </p:txBody>
      </p:sp>
      <p:sp>
        <p:nvSpPr>
          <p:cNvPr id="84" name="TextBox 83">
            <a:extLst>
              <a:ext uri="{FF2B5EF4-FFF2-40B4-BE49-F238E27FC236}">
                <a16:creationId xmlns:a16="http://schemas.microsoft.com/office/drawing/2014/main" id="{D3A787EF-C8EA-4B81-90FA-309BA95619DF}"/>
              </a:ext>
            </a:extLst>
          </p:cNvPr>
          <p:cNvSpPr txBox="1"/>
          <p:nvPr/>
        </p:nvSpPr>
        <p:spPr>
          <a:xfrm>
            <a:off x="1590040" y="4224288"/>
            <a:ext cx="491463" cy="197963"/>
          </a:xfrm>
          <a:prstGeom prst="rect">
            <a:avLst/>
          </a:prstGeom>
          <a:noFill/>
        </p:spPr>
        <p:txBody>
          <a:bodyPr wrap="none" lIns="68580" tIns="34290" rIns="68580" rtlCol="0" anchor="t">
            <a:noAutofit/>
          </a:bodyPr>
          <a:lstStyle/>
          <a:p>
            <a:r>
              <a:rPr lang="en-US" sz="600" dirty="0"/>
              <a:t>Link4</a:t>
            </a:r>
          </a:p>
        </p:txBody>
      </p:sp>
      <p:sp>
        <p:nvSpPr>
          <p:cNvPr id="85" name="Right Brace 84">
            <a:extLst>
              <a:ext uri="{FF2B5EF4-FFF2-40B4-BE49-F238E27FC236}">
                <a16:creationId xmlns:a16="http://schemas.microsoft.com/office/drawing/2014/main" id="{42DFE971-6003-4FAB-8C0A-0EA747C7C72E}"/>
              </a:ext>
            </a:extLst>
          </p:cNvPr>
          <p:cNvSpPr/>
          <p:nvPr/>
        </p:nvSpPr>
        <p:spPr>
          <a:xfrm rot="5400000">
            <a:off x="2441153" y="4197663"/>
            <a:ext cx="100047" cy="49146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86" name="Right Brace 85">
            <a:extLst>
              <a:ext uri="{FF2B5EF4-FFF2-40B4-BE49-F238E27FC236}">
                <a16:creationId xmlns:a16="http://schemas.microsoft.com/office/drawing/2014/main" id="{276595E7-8D46-4C09-ADA1-833F68BCCE5E}"/>
              </a:ext>
            </a:extLst>
          </p:cNvPr>
          <p:cNvSpPr/>
          <p:nvPr/>
        </p:nvSpPr>
        <p:spPr>
          <a:xfrm rot="5400000">
            <a:off x="3211091" y="4191561"/>
            <a:ext cx="100047" cy="49146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87" name="TextBox 86">
            <a:extLst>
              <a:ext uri="{FF2B5EF4-FFF2-40B4-BE49-F238E27FC236}">
                <a16:creationId xmlns:a16="http://schemas.microsoft.com/office/drawing/2014/main" id="{6516CBE9-BDC2-4423-8FBE-75A66651FE8E}"/>
              </a:ext>
            </a:extLst>
          </p:cNvPr>
          <p:cNvSpPr txBox="1"/>
          <p:nvPr/>
        </p:nvSpPr>
        <p:spPr>
          <a:xfrm>
            <a:off x="2156999" y="4520653"/>
            <a:ext cx="491463" cy="197963"/>
          </a:xfrm>
          <a:prstGeom prst="rect">
            <a:avLst/>
          </a:prstGeom>
          <a:noFill/>
        </p:spPr>
        <p:txBody>
          <a:bodyPr wrap="none" lIns="68580" tIns="34290" rIns="68580" rtlCol="0" anchor="t">
            <a:noAutofit/>
          </a:bodyPr>
          <a:lstStyle/>
          <a:p>
            <a:r>
              <a:rPr lang="en-US" sz="600" dirty="0"/>
              <a:t>EMLSR link set</a:t>
            </a:r>
          </a:p>
        </p:txBody>
      </p:sp>
      <p:sp>
        <p:nvSpPr>
          <p:cNvPr id="88" name="TextBox 87">
            <a:extLst>
              <a:ext uri="{FF2B5EF4-FFF2-40B4-BE49-F238E27FC236}">
                <a16:creationId xmlns:a16="http://schemas.microsoft.com/office/drawing/2014/main" id="{35002C09-01B7-49B8-8EEF-7C62E4A40B57}"/>
              </a:ext>
            </a:extLst>
          </p:cNvPr>
          <p:cNvSpPr txBox="1"/>
          <p:nvPr/>
        </p:nvSpPr>
        <p:spPr>
          <a:xfrm>
            <a:off x="3015383" y="4493886"/>
            <a:ext cx="491463" cy="197963"/>
          </a:xfrm>
          <a:prstGeom prst="rect">
            <a:avLst/>
          </a:prstGeom>
          <a:noFill/>
        </p:spPr>
        <p:txBody>
          <a:bodyPr wrap="none" lIns="68580" tIns="34290" rIns="68580" rtlCol="0" anchor="t">
            <a:noAutofit/>
          </a:bodyPr>
          <a:lstStyle/>
          <a:p>
            <a:r>
              <a:rPr lang="en-US" sz="600" dirty="0"/>
              <a:t>EMLSR link set</a:t>
            </a:r>
          </a:p>
        </p:txBody>
      </p:sp>
      <p:cxnSp>
        <p:nvCxnSpPr>
          <p:cNvPr id="89" name="Straight Arrow Connector 88">
            <a:extLst>
              <a:ext uri="{FF2B5EF4-FFF2-40B4-BE49-F238E27FC236}">
                <a16:creationId xmlns:a16="http://schemas.microsoft.com/office/drawing/2014/main" id="{5C614F17-B162-40C4-8DB4-8BEAEDBC8796}"/>
              </a:ext>
            </a:extLst>
          </p:cNvPr>
          <p:cNvCxnSpPr/>
          <p:nvPr/>
        </p:nvCxnSpPr>
        <p:spPr>
          <a:xfrm flipV="1">
            <a:off x="1913543" y="4181846"/>
            <a:ext cx="331902" cy="5100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0" name="TextBox 89">
            <a:extLst>
              <a:ext uri="{FF2B5EF4-FFF2-40B4-BE49-F238E27FC236}">
                <a16:creationId xmlns:a16="http://schemas.microsoft.com/office/drawing/2014/main" id="{0142F85D-6895-4C74-964A-255471ABAD27}"/>
              </a:ext>
            </a:extLst>
          </p:cNvPr>
          <p:cNvSpPr txBox="1"/>
          <p:nvPr/>
        </p:nvSpPr>
        <p:spPr>
          <a:xfrm>
            <a:off x="1601573" y="4691850"/>
            <a:ext cx="491463" cy="197963"/>
          </a:xfrm>
          <a:prstGeom prst="rect">
            <a:avLst/>
          </a:prstGeom>
          <a:noFill/>
        </p:spPr>
        <p:txBody>
          <a:bodyPr wrap="none" lIns="68580" tIns="34290" rIns="68580" rtlCol="0" anchor="t">
            <a:noAutofit/>
          </a:bodyPr>
          <a:lstStyle/>
          <a:p>
            <a:r>
              <a:rPr lang="en-US" sz="600" dirty="0"/>
              <a:t>Primary link</a:t>
            </a:r>
          </a:p>
        </p:txBody>
      </p:sp>
      <p:cxnSp>
        <p:nvCxnSpPr>
          <p:cNvPr id="91" name="Straight Arrow Connector 90">
            <a:extLst>
              <a:ext uri="{FF2B5EF4-FFF2-40B4-BE49-F238E27FC236}">
                <a16:creationId xmlns:a16="http://schemas.microsoft.com/office/drawing/2014/main" id="{830FA412-4257-4484-83D3-9834874AC29D}"/>
              </a:ext>
            </a:extLst>
          </p:cNvPr>
          <p:cNvCxnSpPr>
            <a:cxnSpLocks/>
          </p:cNvCxnSpPr>
          <p:nvPr/>
        </p:nvCxnSpPr>
        <p:spPr>
          <a:xfrm flipH="1" flipV="1">
            <a:off x="3454823" y="4132255"/>
            <a:ext cx="496936" cy="3758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21A63ABF-7610-4A22-A56A-79B84D97E499}"/>
              </a:ext>
            </a:extLst>
          </p:cNvPr>
          <p:cNvSpPr txBox="1"/>
          <p:nvPr/>
        </p:nvSpPr>
        <p:spPr>
          <a:xfrm>
            <a:off x="3854067" y="4517250"/>
            <a:ext cx="491463" cy="197963"/>
          </a:xfrm>
          <a:prstGeom prst="rect">
            <a:avLst/>
          </a:prstGeom>
          <a:noFill/>
        </p:spPr>
        <p:txBody>
          <a:bodyPr wrap="none" lIns="68580" tIns="34290" rIns="68580" rtlCol="0" anchor="t">
            <a:noAutofit/>
          </a:bodyPr>
          <a:lstStyle/>
          <a:p>
            <a:r>
              <a:rPr lang="en-US" sz="600" dirty="0"/>
              <a:t>Primary link</a:t>
            </a:r>
          </a:p>
        </p:txBody>
      </p:sp>
      <p:cxnSp>
        <p:nvCxnSpPr>
          <p:cNvPr id="93" name="Straight Arrow Connector 92">
            <a:extLst>
              <a:ext uri="{FF2B5EF4-FFF2-40B4-BE49-F238E27FC236}">
                <a16:creationId xmlns:a16="http://schemas.microsoft.com/office/drawing/2014/main" id="{408AA403-CEA4-421C-8462-CE6E0C20F380}"/>
              </a:ext>
            </a:extLst>
          </p:cNvPr>
          <p:cNvCxnSpPr>
            <a:cxnSpLocks/>
          </p:cNvCxnSpPr>
          <p:nvPr/>
        </p:nvCxnSpPr>
        <p:spPr>
          <a:xfrm flipH="1" flipV="1">
            <a:off x="2630352" y="4267512"/>
            <a:ext cx="300205" cy="4477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9B587539-0AD6-4BB9-82FC-643FB1A2CDD9}"/>
              </a:ext>
            </a:extLst>
          </p:cNvPr>
          <p:cNvCxnSpPr>
            <a:cxnSpLocks/>
          </p:cNvCxnSpPr>
          <p:nvPr/>
        </p:nvCxnSpPr>
        <p:spPr>
          <a:xfrm flipV="1">
            <a:off x="2973129" y="4257413"/>
            <a:ext cx="118977" cy="457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5" name="TextBox 94">
            <a:extLst>
              <a:ext uri="{FF2B5EF4-FFF2-40B4-BE49-F238E27FC236}">
                <a16:creationId xmlns:a16="http://schemas.microsoft.com/office/drawing/2014/main" id="{CE561FE0-E2AA-40CA-9498-295C38F66DF9}"/>
              </a:ext>
            </a:extLst>
          </p:cNvPr>
          <p:cNvSpPr txBox="1"/>
          <p:nvPr/>
        </p:nvSpPr>
        <p:spPr>
          <a:xfrm>
            <a:off x="2749952" y="4700019"/>
            <a:ext cx="491463" cy="197963"/>
          </a:xfrm>
          <a:prstGeom prst="rect">
            <a:avLst/>
          </a:prstGeom>
          <a:noFill/>
        </p:spPr>
        <p:txBody>
          <a:bodyPr wrap="none" lIns="68580" tIns="34290" rIns="68580" rtlCol="0" anchor="t">
            <a:noAutofit/>
          </a:bodyPr>
          <a:lstStyle/>
          <a:p>
            <a:r>
              <a:rPr lang="en-US" sz="600" dirty="0"/>
              <a:t>Non-primary link</a:t>
            </a:r>
          </a:p>
        </p:txBody>
      </p:sp>
      <p:cxnSp>
        <p:nvCxnSpPr>
          <p:cNvPr id="96" name="Straight Arrow Connector 95">
            <a:extLst>
              <a:ext uri="{FF2B5EF4-FFF2-40B4-BE49-F238E27FC236}">
                <a16:creationId xmlns:a16="http://schemas.microsoft.com/office/drawing/2014/main" id="{7AE1F469-4A75-4C4D-87E3-D942F64DE79C}"/>
              </a:ext>
            </a:extLst>
          </p:cNvPr>
          <p:cNvCxnSpPr>
            <a:cxnSpLocks/>
          </p:cNvCxnSpPr>
          <p:nvPr/>
        </p:nvCxnSpPr>
        <p:spPr>
          <a:xfrm flipV="1">
            <a:off x="1304780" y="4056737"/>
            <a:ext cx="377024" cy="4605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F5BDEB97-A9C0-4C32-80A8-A0ACA968795F}"/>
              </a:ext>
            </a:extLst>
          </p:cNvPr>
          <p:cNvSpPr txBox="1"/>
          <p:nvPr/>
        </p:nvSpPr>
        <p:spPr>
          <a:xfrm>
            <a:off x="778287" y="4517250"/>
            <a:ext cx="491463" cy="197963"/>
          </a:xfrm>
          <a:prstGeom prst="rect">
            <a:avLst/>
          </a:prstGeom>
          <a:noFill/>
        </p:spPr>
        <p:txBody>
          <a:bodyPr wrap="none" lIns="68580" tIns="34290" rIns="68580" rtlCol="0" anchor="t">
            <a:noAutofit/>
          </a:bodyPr>
          <a:lstStyle/>
          <a:p>
            <a:r>
              <a:rPr lang="en-US" sz="600" dirty="0"/>
              <a:t>Non-EMLSR link</a:t>
            </a:r>
          </a:p>
        </p:txBody>
      </p:sp>
      <p:sp>
        <p:nvSpPr>
          <p:cNvPr id="98" name="Rectangle 97">
            <a:extLst>
              <a:ext uri="{FF2B5EF4-FFF2-40B4-BE49-F238E27FC236}">
                <a16:creationId xmlns:a16="http://schemas.microsoft.com/office/drawing/2014/main" id="{E080509D-BE9F-4E73-ACB9-0B2CA6EED5F9}"/>
              </a:ext>
            </a:extLst>
          </p:cNvPr>
          <p:cNvSpPr/>
          <p:nvPr/>
        </p:nvSpPr>
        <p:spPr>
          <a:xfrm>
            <a:off x="1450800" y="3057850"/>
            <a:ext cx="2130814" cy="108961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9" name="Rectangle 98">
            <a:extLst>
              <a:ext uri="{FF2B5EF4-FFF2-40B4-BE49-F238E27FC236}">
                <a16:creationId xmlns:a16="http://schemas.microsoft.com/office/drawing/2014/main" id="{286D2A34-EFAB-4B6F-96B9-27C51B3A57FC}"/>
              </a:ext>
            </a:extLst>
          </p:cNvPr>
          <p:cNvSpPr/>
          <p:nvPr/>
        </p:nvSpPr>
        <p:spPr>
          <a:xfrm>
            <a:off x="1584504" y="5710821"/>
            <a:ext cx="729161" cy="2456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0" name="TextBox 99">
            <a:extLst>
              <a:ext uri="{FF2B5EF4-FFF2-40B4-BE49-F238E27FC236}">
                <a16:creationId xmlns:a16="http://schemas.microsoft.com/office/drawing/2014/main" id="{72845E84-6091-4B25-8E64-6F2D0680E367}"/>
              </a:ext>
            </a:extLst>
          </p:cNvPr>
          <p:cNvSpPr txBox="1"/>
          <p:nvPr/>
        </p:nvSpPr>
        <p:spPr>
          <a:xfrm>
            <a:off x="1215888" y="6033504"/>
            <a:ext cx="1438254" cy="256553"/>
          </a:xfrm>
          <a:prstGeom prst="rect">
            <a:avLst/>
          </a:prstGeom>
          <a:noFill/>
        </p:spPr>
        <p:txBody>
          <a:bodyPr wrap="none" lIns="68580" tIns="34290" rIns="68580" rtlCol="0" anchor="t">
            <a:noAutofit/>
          </a:bodyPr>
          <a:lstStyle/>
          <a:p>
            <a:r>
              <a:rPr lang="en-US" sz="1050" dirty="0"/>
              <a:t>NSTR Non-AP MLD3</a:t>
            </a:r>
          </a:p>
        </p:txBody>
      </p:sp>
      <p:sp>
        <p:nvSpPr>
          <p:cNvPr id="101" name="Rectangle 100">
            <a:extLst>
              <a:ext uri="{FF2B5EF4-FFF2-40B4-BE49-F238E27FC236}">
                <a16:creationId xmlns:a16="http://schemas.microsoft.com/office/drawing/2014/main" id="{9681719F-C47F-45B9-A847-9DE6E1F76A7D}"/>
              </a:ext>
            </a:extLst>
          </p:cNvPr>
          <p:cNvSpPr/>
          <p:nvPr/>
        </p:nvSpPr>
        <p:spPr>
          <a:xfrm>
            <a:off x="1450799" y="5225216"/>
            <a:ext cx="950131" cy="80296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2" name="Rectangle 101">
            <a:extLst>
              <a:ext uri="{FF2B5EF4-FFF2-40B4-BE49-F238E27FC236}">
                <a16:creationId xmlns:a16="http://schemas.microsoft.com/office/drawing/2014/main" id="{28619A15-432E-4DF6-A101-23B4032120BC}"/>
              </a:ext>
            </a:extLst>
          </p:cNvPr>
          <p:cNvSpPr/>
          <p:nvPr/>
        </p:nvSpPr>
        <p:spPr>
          <a:xfrm>
            <a:off x="1689657" y="5504115"/>
            <a:ext cx="210222" cy="1999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03" name="Straight Connector 102">
            <a:extLst>
              <a:ext uri="{FF2B5EF4-FFF2-40B4-BE49-F238E27FC236}">
                <a16:creationId xmlns:a16="http://schemas.microsoft.com/office/drawing/2014/main" id="{E8F7598A-A526-4CF9-90D9-F267E5F72FA0}"/>
              </a:ext>
            </a:extLst>
          </p:cNvPr>
          <p:cNvCxnSpPr/>
          <p:nvPr/>
        </p:nvCxnSpPr>
        <p:spPr>
          <a:xfrm flipH="1">
            <a:off x="1789484" y="5317808"/>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CB03FE5E-8910-4D19-9F93-D7B01C092E21}"/>
              </a:ext>
            </a:extLst>
          </p:cNvPr>
          <p:cNvCxnSpPr>
            <a:cxnSpLocks/>
          </p:cNvCxnSpPr>
          <p:nvPr/>
        </p:nvCxnSpPr>
        <p:spPr>
          <a:xfrm>
            <a:off x="1788801" y="5115996"/>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E7256E50-8FD7-4A86-83FE-A280CE1C1BFB}"/>
              </a:ext>
            </a:extLst>
          </p:cNvPr>
          <p:cNvCxnSpPr>
            <a:cxnSpLocks/>
          </p:cNvCxnSpPr>
          <p:nvPr/>
        </p:nvCxnSpPr>
        <p:spPr>
          <a:xfrm>
            <a:off x="2115204" y="5109372"/>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64C98268-A375-40FA-B682-73F9C7455361}"/>
              </a:ext>
            </a:extLst>
          </p:cNvPr>
          <p:cNvCxnSpPr>
            <a:cxnSpLocks/>
          </p:cNvCxnSpPr>
          <p:nvPr/>
        </p:nvCxnSpPr>
        <p:spPr>
          <a:xfrm flipH="1">
            <a:off x="1792804" y="4198618"/>
            <a:ext cx="524450" cy="9518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633E8A5D-E762-42E4-BD9C-FBAA992CA677}"/>
              </a:ext>
            </a:extLst>
          </p:cNvPr>
          <p:cNvCxnSpPr>
            <a:cxnSpLocks/>
          </p:cNvCxnSpPr>
          <p:nvPr/>
        </p:nvCxnSpPr>
        <p:spPr>
          <a:xfrm flipH="1">
            <a:off x="2112098" y="4221427"/>
            <a:ext cx="524450" cy="9518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8" name="Arc 107">
            <a:extLst>
              <a:ext uri="{FF2B5EF4-FFF2-40B4-BE49-F238E27FC236}">
                <a16:creationId xmlns:a16="http://schemas.microsoft.com/office/drawing/2014/main" id="{83717B2A-8D1B-4F16-812D-3D2FC09B8BB2}"/>
              </a:ext>
            </a:extLst>
          </p:cNvPr>
          <p:cNvSpPr/>
          <p:nvPr/>
        </p:nvSpPr>
        <p:spPr>
          <a:xfrm rot="16200000">
            <a:off x="3140379" y="3875794"/>
            <a:ext cx="203597" cy="260747"/>
          </a:xfrm>
          <a:prstGeom prst="arc">
            <a:avLst>
              <a:gd name="adj1" fmla="val 18956279"/>
              <a:gd name="adj2" fmla="val 2732421"/>
            </a:avLst>
          </a:prstGeom>
          <a:noFill/>
          <a:ln w="12700" cap="flat" cmpd="sng" algn="ctr">
            <a:solidFill>
              <a:sysClr val="windowText" lastClr="000000"/>
            </a:solidFill>
            <a:prstDash val="solid"/>
            <a:miter lim="800000"/>
            <a:headEnd type="triangle" w="sm" len="sm"/>
            <a:tailEnd type="triangle" w="sm" len="sm"/>
          </a:ln>
          <a:effectLst/>
        </p:spPr>
        <p:txBody>
          <a:bodyPr rtlCol="0" anchor="ctr"/>
          <a:lstStyle/>
          <a:p>
            <a:pPr algn="ctr" defTabSz="685800" fontAlgn="auto">
              <a:spcBef>
                <a:spcPts val="0"/>
              </a:spcBef>
              <a:spcAft>
                <a:spcPts val="0"/>
              </a:spcAft>
              <a:defRPr/>
            </a:pPr>
            <a:endParaRPr lang="en-US" sz="1350" kern="0">
              <a:solidFill>
                <a:prstClr val="black"/>
              </a:solidFill>
              <a:latin typeface="Calibri" panose="020F0502020204030204"/>
              <a:cs typeface="+mn-cs"/>
            </a:endParaRPr>
          </a:p>
        </p:txBody>
      </p:sp>
      <p:sp>
        <p:nvSpPr>
          <p:cNvPr id="109" name="Arc 108">
            <a:extLst>
              <a:ext uri="{FF2B5EF4-FFF2-40B4-BE49-F238E27FC236}">
                <a16:creationId xmlns:a16="http://schemas.microsoft.com/office/drawing/2014/main" id="{10AF2CCC-735E-42D9-819E-9F6B6CF1219F}"/>
              </a:ext>
            </a:extLst>
          </p:cNvPr>
          <p:cNvSpPr/>
          <p:nvPr/>
        </p:nvSpPr>
        <p:spPr>
          <a:xfrm rot="16200000">
            <a:off x="2349317" y="3866529"/>
            <a:ext cx="203597" cy="260747"/>
          </a:xfrm>
          <a:prstGeom prst="arc">
            <a:avLst>
              <a:gd name="adj1" fmla="val 18956279"/>
              <a:gd name="adj2" fmla="val 2732421"/>
            </a:avLst>
          </a:prstGeom>
          <a:noFill/>
          <a:ln w="12700" cap="flat" cmpd="sng" algn="ctr">
            <a:solidFill>
              <a:sysClr val="windowText" lastClr="000000"/>
            </a:solidFill>
            <a:prstDash val="solid"/>
            <a:miter lim="800000"/>
            <a:headEnd type="triangle" w="sm" len="sm"/>
            <a:tailEnd type="triangle" w="sm" len="sm"/>
          </a:ln>
          <a:effectLst/>
        </p:spPr>
        <p:txBody>
          <a:bodyPr rtlCol="0" anchor="ctr"/>
          <a:lstStyle/>
          <a:p>
            <a:pPr algn="ctr" defTabSz="685800" fontAlgn="auto">
              <a:spcBef>
                <a:spcPts val="0"/>
              </a:spcBef>
              <a:spcAft>
                <a:spcPts val="0"/>
              </a:spcAft>
              <a:defRPr/>
            </a:pPr>
            <a:endParaRPr lang="en-US" sz="1350" kern="0">
              <a:solidFill>
                <a:prstClr val="black"/>
              </a:solidFill>
              <a:latin typeface="Calibri" panose="020F0502020204030204"/>
              <a:cs typeface="+mn-cs"/>
            </a:endParaRPr>
          </a:p>
        </p:txBody>
      </p:sp>
      <p:cxnSp>
        <p:nvCxnSpPr>
          <p:cNvPr id="110" name="Straight Connector 109">
            <a:extLst>
              <a:ext uri="{FF2B5EF4-FFF2-40B4-BE49-F238E27FC236}">
                <a16:creationId xmlns:a16="http://schemas.microsoft.com/office/drawing/2014/main" id="{4C9986EF-D9C6-4862-9AD0-0954F682AE43}"/>
              </a:ext>
            </a:extLst>
          </p:cNvPr>
          <p:cNvCxnSpPr>
            <a:cxnSpLocks/>
          </p:cNvCxnSpPr>
          <p:nvPr/>
        </p:nvCxnSpPr>
        <p:spPr>
          <a:xfrm>
            <a:off x="3084131" y="4215609"/>
            <a:ext cx="464969" cy="9003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F8350125-765B-44C3-A710-77E2BD9A64F8}"/>
              </a:ext>
            </a:extLst>
          </p:cNvPr>
          <p:cNvCxnSpPr>
            <a:cxnSpLocks/>
          </p:cNvCxnSpPr>
          <p:nvPr/>
        </p:nvCxnSpPr>
        <p:spPr>
          <a:xfrm>
            <a:off x="3414932" y="4187020"/>
            <a:ext cx="465437" cy="953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2" name="Rectangle 111">
            <a:extLst>
              <a:ext uri="{FF2B5EF4-FFF2-40B4-BE49-F238E27FC236}">
                <a16:creationId xmlns:a16="http://schemas.microsoft.com/office/drawing/2014/main" id="{2D832062-8567-4429-88EB-D946B3BE64F5}"/>
              </a:ext>
            </a:extLst>
          </p:cNvPr>
          <p:cNvSpPr/>
          <p:nvPr/>
        </p:nvSpPr>
        <p:spPr>
          <a:xfrm>
            <a:off x="2018180" y="5505540"/>
            <a:ext cx="210222" cy="1999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13" name="Straight Connector 112">
            <a:extLst>
              <a:ext uri="{FF2B5EF4-FFF2-40B4-BE49-F238E27FC236}">
                <a16:creationId xmlns:a16="http://schemas.microsoft.com/office/drawing/2014/main" id="{92D9FEF3-EED8-4D2D-AA99-ECC529C2EF1E}"/>
              </a:ext>
            </a:extLst>
          </p:cNvPr>
          <p:cNvCxnSpPr/>
          <p:nvPr/>
        </p:nvCxnSpPr>
        <p:spPr>
          <a:xfrm flipH="1">
            <a:off x="2118007" y="5319233"/>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4" name="Rectangle 113">
            <a:extLst>
              <a:ext uri="{FF2B5EF4-FFF2-40B4-BE49-F238E27FC236}">
                <a16:creationId xmlns:a16="http://schemas.microsoft.com/office/drawing/2014/main" id="{55919F38-85B0-44FF-8E2C-F410711E1080}"/>
              </a:ext>
            </a:extLst>
          </p:cNvPr>
          <p:cNvSpPr/>
          <p:nvPr/>
        </p:nvSpPr>
        <p:spPr>
          <a:xfrm>
            <a:off x="3351415" y="5741623"/>
            <a:ext cx="729161" cy="2456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5" name="TextBox 114">
            <a:extLst>
              <a:ext uri="{FF2B5EF4-FFF2-40B4-BE49-F238E27FC236}">
                <a16:creationId xmlns:a16="http://schemas.microsoft.com/office/drawing/2014/main" id="{C6A878E6-66AB-4C2B-9F61-78875F1D5F7E}"/>
              </a:ext>
            </a:extLst>
          </p:cNvPr>
          <p:cNvSpPr txBox="1"/>
          <p:nvPr/>
        </p:nvSpPr>
        <p:spPr>
          <a:xfrm>
            <a:off x="2982799" y="6064305"/>
            <a:ext cx="1438254" cy="256553"/>
          </a:xfrm>
          <a:prstGeom prst="rect">
            <a:avLst/>
          </a:prstGeom>
          <a:noFill/>
        </p:spPr>
        <p:txBody>
          <a:bodyPr wrap="none" lIns="68580" tIns="34290" rIns="68580" rtlCol="0" anchor="t">
            <a:noAutofit/>
          </a:bodyPr>
          <a:lstStyle/>
          <a:p>
            <a:r>
              <a:rPr lang="en-US" sz="1050" dirty="0"/>
              <a:t>STR Non-AP MLD2</a:t>
            </a:r>
          </a:p>
        </p:txBody>
      </p:sp>
      <p:sp>
        <p:nvSpPr>
          <p:cNvPr id="116" name="Rectangle 115">
            <a:extLst>
              <a:ext uri="{FF2B5EF4-FFF2-40B4-BE49-F238E27FC236}">
                <a16:creationId xmlns:a16="http://schemas.microsoft.com/office/drawing/2014/main" id="{747DE4C4-1840-44AD-8A12-92660351AE2B}"/>
              </a:ext>
            </a:extLst>
          </p:cNvPr>
          <p:cNvSpPr/>
          <p:nvPr/>
        </p:nvSpPr>
        <p:spPr>
          <a:xfrm>
            <a:off x="3217710" y="5256018"/>
            <a:ext cx="950131" cy="80296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7" name="Rectangle 116">
            <a:extLst>
              <a:ext uri="{FF2B5EF4-FFF2-40B4-BE49-F238E27FC236}">
                <a16:creationId xmlns:a16="http://schemas.microsoft.com/office/drawing/2014/main" id="{F4347F5A-0241-4827-8DEB-13ADD7128323}"/>
              </a:ext>
            </a:extLst>
          </p:cNvPr>
          <p:cNvSpPr/>
          <p:nvPr/>
        </p:nvSpPr>
        <p:spPr>
          <a:xfrm>
            <a:off x="3456568" y="5534916"/>
            <a:ext cx="210222" cy="1999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18" name="Straight Connector 117">
            <a:extLst>
              <a:ext uri="{FF2B5EF4-FFF2-40B4-BE49-F238E27FC236}">
                <a16:creationId xmlns:a16="http://schemas.microsoft.com/office/drawing/2014/main" id="{19548B94-C06C-4BDF-B6A7-5B96A720FC33}"/>
              </a:ext>
            </a:extLst>
          </p:cNvPr>
          <p:cNvCxnSpPr/>
          <p:nvPr/>
        </p:nvCxnSpPr>
        <p:spPr>
          <a:xfrm flipH="1">
            <a:off x="3556395" y="5348610"/>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4A508779-EB3D-4EDC-9E2F-5186EEEFA96F}"/>
              </a:ext>
            </a:extLst>
          </p:cNvPr>
          <p:cNvCxnSpPr>
            <a:cxnSpLocks/>
          </p:cNvCxnSpPr>
          <p:nvPr/>
        </p:nvCxnSpPr>
        <p:spPr>
          <a:xfrm>
            <a:off x="3555712" y="5146797"/>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401B1BD4-9E0E-4993-8FF2-58D3D1ABB6CD}"/>
              </a:ext>
            </a:extLst>
          </p:cNvPr>
          <p:cNvCxnSpPr>
            <a:cxnSpLocks/>
          </p:cNvCxnSpPr>
          <p:nvPr/>
        </p:nvCxnSpPr>
        <p:spPr>
          <a:xfrm>
            <a:off x="3882115" y="5140174"/>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1" name="Rectangle 120">
            <a:extLst>
              <a:ext uri="{FF2B5EF4-FFF2-40B4-BE49-F238E27FC236}">
                <a16:creationId xmlns:a16="http://schemas.microsoft.com/office/drawing/2014/main" id="{F2A0B470-CC53-4429-BE81-5AD49B5D4B0B}"/>
              </a:ext>
            </a:extLst>
          </p:cNvPr>
          <p:cNvSpPr/>
          <p:nvPr/>
        </p:nvSpPr>
        <p:spPr>
          <a:xfrm>
            <a:off x="3785091" y="5536341"/>
            <a:ext cx="210222" cy="1999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22" name="Straight Connector 121">
            <a:extLst>
              <a:ext uri="{FF2B5EF4-FFF2-40B4-BE49-F238E27FC236}">
                <a16:creationId xmlns:a16="http://schemas.microsoft.com/office/drawing/2014/main" id="{A5FA4884-41D3-4FCB-BA1A-3749A1BABFE1}"/>
              </a:ext>
            </a:extLst>
          </p:cNvPr>
          <p:cNvCxnSpPr/>
          <p:nvPr/>
        </p:nvCxnSpPr>
        <p:spPr>
          <a:xfrm flipH="1">
            <a:off x="3884917" y="5350035"/>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6766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47825" y="5117788"/>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94325" y="755580"/>
            <a:ext cx="8955349" cy="597702"/>
          </a:xfrm>
        </p:spPr>
        <p:txBody>
          <a:bodyPr/>
          <a:lstStyle/>
          <a:p>
            <a:r>
              <a:rPr lang="en-US" sz="2100" dirty="0"/>
              <a:t>Frame Exchanges between EMLSR AP MLD and EMLSR non-AP MLD</a:t>
            </a:r>
          </a:p>
        </p:txBody>
      </p:sp>
      <p:sp>
        <p:nvSpPr>
          <p:cNvPr id="5" name="Rectangle 4">
            <a:extLst>
              <a:ext uri="{FF2B5EF4-FFF2-40B4-BE49-F238E27FC236}">
                <a16:creationId xmlns:a16="http://schemas.microsoft.com/office/drawing/2014/main" id="{1DD0D840-7DB4-4EA9-97CB-DE6CC10D71C2}"/>
              </a:ext>
            </a:extLst>
          </p:cNvPr>
          <p:cNvSpPr/>
          <p:nvPr/>
        </p:nvSpPr>
        <p:spPr>
          <a:xfrm>
            <a:off x="6275805" y="2458936"/>
            <a:ext cx="1858010" cy="3678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Rectangle 5">
            <a:extLst>
              <a:ext uri="{FF2B5EF4-FFF2-40B4-BE49-F238E27FC236}">
                <a16:creationId xmlns:a16="http://schemas.microsoft.com/office/drawing/2014/main" id="{2EE04DED-66B3-4936-B968-DD339F3380AB}"/>
              </a:ext>
            </a:extLst>
          </p:cNvPr>
          <p:cNvSpPr/>
          <p:nvPr/>
        </p:nvSpPr>
        <p:spPr>
          <a:xfrm>
            <a:off x="6358744" y="2826804"/>
            <a:ext cx="188822" cy="303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 name="Straight Connector 6">
            <a:extLst>
              <a:ext uri="{FF2B5EF4-FFF2-40B4-BE49-F238E27FC236}">
                <a16:creationId xmlns:a16="http://schemas.microsoft.com/office/drawing/2014/main" id="{CA73584B-1C3D-4834-9C92-50E8DA1792BC}"/>
              </a:ext>
            </a:extLst>
          </p:cNvPr>
          <p:cNvCxnSpPr>
            <a:cxnSpLocks/>
          </p:cNvCxnSpPr>
          <p:nvPr/>
        </p:nvCxnSpPr>
        <p:spPr>
          <a:xfrm>
            <a:off x="6453154" y="3329451"/>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E8573359-1030-4E8B-B385-3AE00C68E50A}"/>
              </a:ext>
            </a:extLst>
          </p:cNvPr>
          <p:cNvCxnSpPr>
            <a:stCxn id="6" idx="2"/>
          </p:cNvCxnSpPr>
          <p:nvPr/>
        </p:nvCxnSpPr>
        <p:spPr>
          <a:xfrm flipH="1">
            <a:off x="6453155" y="3130532"/>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6AE61493-4190-43F0-9E6E-669474D896C4}"/>
              </a:ext>
            </a:extLst>
          </p:cNvPr>
          <p:cNvSpPr/>
          <p:nvPr/>
        </p:nvSpPr>
        <p:spPr>
          <a:xfrm>
            <a:off x="7068500" y="2833428"/>
            <a:ext cx="188822" cy="303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0" name="Straight Connector 9">
            <a:extLst>
              <a:ext uri="{FF2B5EF4-FFF2-40B4-BE49-F238E27FC236}">
                <a16:creationId xmlns:a16="http://schemas.microsoft.com/office/drawing/2014/main" id="{509EF509-1B36-4C23-AE34-1C7AC63CB649}"/>
              </a:ext>
            </a:extLst>
          </p:cNvPr>
          <p:cNvCxnSpPr>
            <a:cxnSpLocks/>
          </p:cNvCxnSpPr>
          <p:nvPr/>
        </p:nvCxnSpPr>
        <p:spPr>
          <a:xfrm>
            <a:off x="7026324" y="3336075"/>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C88557F-01DA-4CA9-BEBA-3B3CDC9A8BA5}"/>
              </a:ext>
            </a:extLst>
          </p:cNvPr>
          <p:cNvCxnSpPr>
            <a:stCxn id="9" idx="2"/>
          </p:cNvCxnSpPr>
          <p:nvPr/>
        </p:nvCxnSpPr>
        <p:spPr>
          <a:xfrm flipH="1">
            <a:off x="7162910" y="3137156"/>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8222AFF0-79A1-45E5-A841-6E0FF12E5A66}"/>
              </a:ext>
            </a:extLst>
          </p:cNvPr>
          <p:cNvCxnSpPr>
            <a:cxnSpLocks/>
          </p:cNvCxnSpPr>
          <p:nvPr/>
        </p:nvCxnSpPr>
        <p:spPr>
          <a:xfrm>
            <a:off x="7352727" y="3329451"/>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5E743669-14AD-46C6-BB0C-FE164B0C173D}"/>
              </a:ext>
            </a:extLst>
          </p:cNvPr>
          <p:cNvSpPr/>
          <p:nvPr/>
        </p:nvSpPr>
        <p:spPr>
          <a:xfrm>
            <a:off x="7839816" y="2826714"/>
            <a:ext cx="188822" cy="303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4" name="Straight Connector 13">
            <a:extLst>
              <a:ext uri="{FF2B5EF4-FFF2-40B4-BE49-F238E27FC236}">
                <a16:creationId xmlns:a16="http://schemas.microsoft.com/office/drawing/2014/main" id="{6BC50C55-62D2-472D-8369-ACAB7493D9F5}"/>
              </a:ext>
            </a:extLst>
          </p:cNvPr>
          <p:cNvCxnSpPr>
            <a:cxnSpLocks/>
          </p:cNvCxnSpPr>
          <p:nvPr/>
        </p:nvCxnSpPr>
        <p:spPr>
          <a:xfrm>
            <a:off x="7797640" y="3329361"/>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1E50C10-55EB-4383-B1EB-7C9B78B131E1}"/>
              </a:ext>
            </a:extLst>
          </p:cNvPr>
          <p:cNvCxnSpPr>
            <a:stCxn id="13" idx="2"/>
          </p:cNvCxnSpPr>
          <p:nvPr/>
        </p:nvCxnSpPr>
        <p:spPr>
          <a:xfrm flipH="1">
            <a:off x="7934227" y="3130442"/>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89258EA-84A8-42B3-9897-B19756857E4F}"/>
              </a:ext>
            </a:extLst>
          </p:cNvPr>
          <p:cNvCxnSpPr>
            <a:cxnSpLocks/>
          </p:cNvCxnSpPr>
          <p:nvPr/>
        </p:nvCxnSpPr>
        <p:spPr>
          <a:xfrm>
            <a:off x="8124043" y="3322737"/>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8C775E77-448E-4FBD-88A0-048588B356DE}"/>
              </a:ext>
            </a:extLst>
          </p:cNvPr>
          <p:cNvSpPr txBox="1"/>
          <p:nvPr/>
        </p:nvSpPr>
        <p:spPr>
          <a:xfrm>
            <a:off x="6835086" y="2076214"/>
            <a:ext cx="600164" cy="173348"/>
          </a:xfrm>
          <a:prstGeom prst="rect">
            <a:avLst/>
          </a:prstGeom>
          <a:noFill/>
        </p:spPr>
        <p:txBody>
          <a:bodyPr wrap="none" lIns="68580" tIns="34290" rIns="68580" rtlCol="0" anchor="t">
            <a:noAutofit/>
          </a:bodyPr>
          <a:lstStyle/>
          <a:p>
            <a:r>
              <a:rPr lang="en-US" sz="1050" dirty="0"/>
              <a:t>AP MLD1</a:t>
            </a:r>
          </a:p>
        </p:txBody>
      </p:sp>
      <p:sp>
        <p:nvSpPr>
          <p:cNvPr id="18" name="TextBox 17">
            <a:extLst>
              <a:ext uri="{FF2B5EF4-FFF2-40B4-BE49-F238E27FC236}">
                <a16:creationId xmlns:a16="http://schemas.microsoft.com/office/drawing/2014/main" id="{1DE2A79D-33CE-478E-9BF3-F6940756AEE1}"/>
              </a:ext>
            </a:extLst>
          </p:cNvPr>
          <p:cNvSpPr txBox="1"/>
          <p:nvPr/>
        </p:nvSpPr>
        <p:spPr>
          <a:xfrm>
            <a:off x="6874474" y="3527324"/>
            <a:ext cx="491463" cy="197963"/>
          </a:xfrm>
          <a:prstGeom prst="rect">
            <a:avLst/>
          </a:prstGeom>
          <a:noFill/>
        </p:spPr>
        <p:txBody>
          <a:bodyPr wrap="none" lIns="68580" tIns="34290" rIns="68580" rtlCol="0" anchor="t">
            <a:noAutofit/>
          </a:bodyPr>
          <a:lstStyle/>
          <a:p>
            <a:r>
              <a:rPr lang="en-US" sz="600" dirty="0"/>
              <a:t>Link0</a:t>
            </a:r>
          </a:p>
        </p:txBody>
      </p:sp>
      <p:sp>
        <p:nvSpPr>
          <p:cNvPr id="19" name="TextBox 18">
            <a:extLst>
              <a:ext uri="{FF2B5EF4-FFF2-40B4-BE49-F238E27FC236}">
                <a16:creationId xmlns:a16="http://schemas.microsoft.com/office/drawing/2014/main" id="{93A2B477-377D-452A-86D6-3C04EB5C4927}"/>
              </a:ext>
            </a:extLst>
          </p:cNvPr>
          <p:cNvSpPr txBox="1"/>
          <p:nvPr/>
        </p:nvSpPr>
        <p:spPr>
          <a:xfrm>
            <a:off x="7246621" y="3519877"/>
            <a:ext cx="491463" cy="197963"/>
          </a:xfrm>
          <a:prstGeom prst="rect">
            <a:avLst/>
          </a:prstGeom>
          <a:noFill/>
        </p:spPr>
        <p:txBody>
          <a:bodyPr wrap="none" lIns="68580" tIns="34290" rIns="68580" rtlCol="0" anchor="t">
            <a:noAutofit/>
          </a:bodyPr>
          <a:lstStyle/>
          <a:p>
            <a:r>
              <a:rPr lang="en-US" sz="600" dirty="0"/>
              <a:t>Link1</a:t>
            </a:r>
          </a:p>
        </p:txBody>
      </p:sp>
      <p:sp>
        <p:nvSpPr>
          <p:cNvPr id="20" name="TextBox 19">
            <a:extLst>
              <a:ext uri="{FF2B5EF4-FFF2-40B4-BE49-F238E27FC236}">
                <a16:creationId xmlns:a16="http://schemas.microsoft.com/office/drawing/2014/main" id="{7AAB73D7-90F9-4C38-8C1D-1EF7DF68E5BE}"/>
              </a:ext>
            </a:extLst>
          </p:cNvPr>
          <p:cNvSpPr txBox="1"/>
          <p:nvPr/>
        </p:nvSpPr>
        <p:spPr>
          <a:xfrm>
            <a:off x="7642351" y="3512340"/>
            <a:ext cx="491463" cy="197963"/>
          </a:xfrm>
          <a:prstGeom prst="rect">
            <a:avLst/>
          </a:prstGeom>
          <a:noFill/>
        </p:spPr>
        <p:txBody>
          <a:bodyPr wrap="none" lIns="68580" tIns="34290" rIns="68580" rtlCol="0" anchor="t">
            <a:noAutofit/>
          </a:bodyPr>
          <a:lstStyle/>
          <a:p>
            <a:r>
              <a:rPr lang="en-US" sz="600" dirty="0"/>
              <a:t>Link2</a:t>
            </a:r>
          </a:p>
        </p:txBody>
      </p:sp>
      <p:sp>
        <p:nvSpPr>
          <p:cNvPr id="21" name="TextBox 20">
            <a:extLst>
              <a:ext uri="{FF2B5EF4-FFF2-40B4-BE49-F238E27FC236}">
                <a16:creationId xmlns:a16="http://schemas.microsoft.com/office/drawing/2014/main" id="{50A43074-359B-46E4-924E-457DE2759639}"/>
              </a:ext>
            </a:extLst>
          </p:cNvPr>
          <p:cNvSpPr txBox="1"/>
          <p:nvPr/>
        </p:nvSpPr>
        <p:spPr>
          <a:xfrm>
            <a:off x="8063989" y="3504893"/>
            <a:ext cx="491463" cy="197963"/>
          </a:xfrm>
          <a:prstGeom prst="rect">
            <a:avLst/>
          </a:prstGeom>
          <a:noFill/>
        </p:spPr>
        <p:txBody>
          <a:bodyPr wrap="none" lIns="68580" tIns="34290" rIns="68580" rtlCol="0" anchor="t">
            <a:noAutofit/>
          </a:bodyPr>
          <a:lstStyle/>
          <a:p>
            <a:r>
              <a:rPr lang="en-US" sz="600" dirty="0"/>
              <a:t>Link3</a:t>
            </a:r>
          </a:p>
        </p:txBody>
      </p:sp>
      <p:sp>
        <p:nvSpPr>
          <p:cNvPr id="22" name="TextBox 21">
            <a:extLst>
              <a:ext uri="{FF2B5EF4-FFF2-40B4-BE49-F238E27FC236}">
                <a16:creationId xmlns:a16="http://schemas.microsoft.com/office/drawing/2014/main" id="{09EC31AF-6385-4D8A-AE12-93D7877659A0}"/>
              </a:ext>
            </a:extLst>
          </p:cNvPr>
          <p:cNvSpPr txBox="1"/>
          <p:nvPr/>
        </p:nvSpPr>
        <p:spPr>
          <a:xfrm>
            <a:off x="6301834" y="3547335"/>
            <a:ext cx="491463" cy="197963"/>
          </a:xfrm>
          <a:prstGeom prst="rect">
            <a:avLst/>
          </a:prstGeom>
          <a:noFill/>
        </p:spPr>
        <p:txBody>
          <a:bodyPr wrap="none" lIns="68580" tIns="34290" rIns="68580" rtlCol="0" anchor="t">
            <a:noAutofit/>
          </a:bodyPr>
          <a:lstStyle/>
          <a:p>
            <a:r>
              <a:rPr lang="en-US" sz="600" dirty="0"/>
              <a:t>Link4</a:t>
            </a:r>
          </a:p>
        </p:txBody>
      </p:sp>
      <p:sp>
        <p:nvSpPr>
          <p:cNvPr id="23" name="Right Brace 22">
            <a:extLst>
              <a:ext uri="{FF2B5EF4-FFF2-40B4-BE49-F238E27FC236}">
                <a16:creationId xmlns:a16="http://schemas.microsoft.com/office/drawing/2014/main" id="{7AC4A433-2372-4F5E-841C-62A53B5BE144}"/>
              </a:ext>
            </a:extLst>
          </p:cNvPr>
          <p:cNvSpPr/>
          <p:nvPr/>
        </p:nvSpPr>
        <p:spPr>
          <a:xfrm rot="5400000">
            <a:off x="7152947" y="3520709"/>
            <a:ext cx="100047" cy="49146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24" name="Right Brace 23">
            <a:extLst>
              <a:ext uri="{FF2B5EF4-FFF2-40B4-BE49-F238E27FC236}">
                <a16:creationId xmlns:a16="http://schemas.microsoft.com/office/drawing/2014/main" id="{FC560E88-B124-42BF-A38C-0D2568800D69}"/>
              </a:ext>
            </a:extLst>
          </p:cNvPr>
          <p:cNvSpPr/>
          <p:nvPr/>
        </p:nvSpPr>
        <p:spPr>
          <a:xfrm rot="5400000">
            <a:off x="7922885" y="3514607"/>
            <a:ext cx="100047" cy="49146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25" name="TextBox 24">
            <a:extLst>
              <a:ext uri="{FF2B5EF4-FFF2-40B4-BE49-F238E27FC236}">
                <a16:creationId xmlns:a16="http://schemas.microsoft.com/office/drawing/2014/main" id="{28D1E03E-7A0A-40AA-9EAE-17E8B5B5FBFA}"/>
              </a:ext>
            </a:extLst>
          </p:cNvPr>
          <p:cNvSpPr txBox="1"/>
          <p:nvPr/>
        </p:nvSpPr>
        <p:spPr>
          <a:xfrm>
            <a:off x="6868793" y="3843699"/>
            <a:ext cx="491463" cy="197963"/>
          </a:xfrm>
          <a:prstGeom prst="rect">
            <a:avLst/>
          </a:prstGeom>
          <a:noFill/>
        </p:spPr>
        <p:txBody>
          <a:bodyPr wrap="none" lIns="68580" tIns="34290" rIns="68580" rtlCol="0" anchor="t">
            <a:noAutofit/>
          </a:bodyPr>
          <a:lstStyle/>
          <a:p>
            <a:r>
              <a:rPr lang="en-US" sz="600" dirty="0"/>
              <a:t>EMLSR link set</a:t>
            </a:r>
          </a:p>
        </p:txBody>
      </p:sp>
      <p:sp>
        <p:nvSpPr>
          <p:cNvPr id="26" name="TextBox 25">
            <a:extLst>
              <a:ext uri="{FF2B5EF4-FFF2-40B4-BE49-F238E27FC236}">
                <a16:creationId xmlns:a16="http://schemas.microsoft.com/office/drawing/2014/main" id="{47D777D2-9A98-4678-937A-85D02DF52F7B}"/>
              </a:ext>
            </a:extLst>
          </p:cNvPr>
          <p:cNvSpPr txBox="1"/>
          <p:nvPr/>
        </p:nvSpPr>
        <p:spPr>
          <a:xfrm>
            <a:off x="7727177" y="3816933"/>
            <a:ext cx="491463" cy="197963"/>
          </a:xfrm>
          <a:prstGeom prst="rect">
            <a:avLst/>
          </a:prstGeom>
          <a:noFill/>
        </p:spPr>
        <p:txBody>
          <a:bodyPr wrap="none" lIns="68580" tIns="34290" rIns="68580" rtlCol="0" anchor="t">
            <a:noAutofit/>
          </a:bodyPr>
          <a:lstStyle/>
          <a:p>
            <a:r>
              <a:rPr lang="en-US" sz="600" dirty="0"/>
              <a:t>EMLSR link set</a:t>
            </a:r>
          </a:p>
        </p:txBody>
      </p:sp>
      <p:cxnSp>
        <p:nvCxnSpPr>
          <p:cNvPr id="27" name="Straight Arrow Connector 26">
            <a:extLst>
              <a:ext uri="{FF2B5EF4-FFF2-40B4-BE49-F238E27FC236}">
                <a16:creationId xmlns:a16="http://schemas.microsoft.com/office/drawing/2014/main" id="{7348F7BF-AF97-482F-B560-B1196ABCC8CA}"/>
              </a:ext>
            </a:extLst>
          </p:cNvPr>
          <p:cNvCxnSpPr/>
          <p:nvPr/>
        </p:nvCxnSpPr>
        <p:spPr>
          <a:xfrm flipV="1">
            <a:off x="6625337" y="3504892"/>
            <a:ext cx="331902" cy="5100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20B22D95-C7F6-4984-AD42-37E81CF6F94B}"/>
              </a:ext>
            </a:extLst>
          </p:cNvPr>
          <p:cNvSpPr txBox="1"/>
          <p:nvPr/>
        </p:nvSpPr>
        <p:spPr>
          <a:xfrm>
            <a:off x="6313367" y="4014896"/>
            <a:ext cx="491463" cy="197963"/>
          </a:xfrm>
          <a:prstGeom prst="rect">
            <a:avLst/>
          </a:prstGeom>
          <a:noFill/>
        </p:spPr>
        <p:txBody>
          <a:bodyPr wrap="none" lIns="68580" tIns="34290" rIns="68580" rtlCol="0" anchor="t">
            <a:noAutofit/>
          </a:bodyPr>
          <a:lstStyle/>
          <a:p>
            <a:r>
              <a:rPr lang="en-US" sz="600" dirty="0"/>
              <a:t>Primary link</a:t>
            </a:r>
          </a:p>
        </p:txBody>
      </p:sp>
      <p:cxnSp>
        <p:nvCxnSpPr>
          <p:cNvPr id="29" name="Straight Arrow Connector 28">
            <a:extLst>
              <a:ext uri="{FF2B5EF4-FFF2-40B4-BE49-F238E27FC236}">
                <a16:creationId xmlns:a16="http://schemas.microsoft.com/office/drawing/2014/main" id="{7A94A81D-CAD0-455B-8003-FD94AC9E8231}"/>
              </a:ext>
            </a:extLst>
          </p:cNvPr>
          <p:cNvCxnSpPr>
            <a:cxnSpLocks/>
          </p:cNvCxnSpPr>
          <p:nvPr/>
        </p:nvCxnSpPr>
        <p:spPr>
          <a:xfrm flipH="1" flipV="1">
            <a:off x="8166617" y="3455301"/>
            <a:ext cx="496936" cy="3758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630AD259-CEBE-487C-8AF8-F439F2D81AC5}"/>
              </a:ext>
            </a:extLst>
          </p:cNvPr>
          <p:cNvSpPr txBox="1"/>
          <p:nvPr/>
        </p:nvSpPr>
        <p:spPr>
          <a:xfrm>
            <a:off x="8565862" y="3840297"/>
            <a:ext cx="491463" cy="197963"/>
          </a:xfrm>
          <a:prstGeom prst="rect">
            <a:avLst/>
          </a:prstGeom>
          <a:noFill/>
        </p:spPr>
        <p:txBody>
          <a:bodyPr wrap="none" lIns="68580" tIns="34290" rIns="68580" rtlCol="0" anchor="t">
            <a:noAutofit/>
          </a:bodyPr>
          <a:lstStyle/>
          <a:p>
            <a:r>
              <a:rPr lang="en-US" sz="600" dirty="0"/>
              <a:t>Primary link</a:t>
            </a:r>
          </a:p>
        </p:txBody>
      </p:sp>
      <p:cxnSp>
        <p:nvCxnSpPr>
          <p:cNvPr id="31" name="Straight Arrow Connector 30">
            <a:extLst>
              <a:ext uri="{FF2B5EF4-FFF2-40B4-BE49-F238E27FC236}">
                <a16:creationId xmlns:a16="http://schemas.microsoft.com/office/drawing/2014/main" id="{913BDA72-CCB6-4FA3-B738-DA2A50E8A330}"/>
              </a:ext>
            </a:extLst>
          </p:cNvPr>
          <p:cNvCxnSpPr>
            <a:cxnSpLocks/>
          </p:cNvCxnSpPr>
          <p:nvPr/>
        </p:nvCxnSpPr>
        <p:spPr>
          <a:xfrm flipH="1" flipV="1">
            <a:off x="7342146" y="3590559"/>
            <a:ext cx="300205" cy="4477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9BEFFFD5-C8FF-4923-8720-BA693A08D5E3}"/>
              </a:ext>
            </a:extLst>
          </p:cNvPr>
          <p:cNvCxnSpPr>
            <a:cxnSpLocks/>
          </p:cNvCxnSpPr>
          <p:nvPr/>
        </p:nvCxnSpPr>
        <p:spPr>
          <a:xfrm flipV="1">
            <a:off x="7684924" y="3580459"/>
            <a:ext cx="118977" cy="457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C6CC2827-D9DD-41C3-8373-696FE4597EF3}"/>
              </a:ext>
            </a:extLst>
          </p:cNvPr>
          <p:cNvSpPr txBox="1"/>
          <p:nvPr/>
        </p:nvSpPr>
        <p:spPr>
          <a:xfrm>
            <a:off x="7461746" y="4023066"/>
            <a:ext cx="491463" cy="197963"/>
          </a:xfrm>
          <a:prstGeom prst="rect">
            <a:avLst/>
          </a:prstGeom>
          <a:noFill/>
        </p:spPr>
        <p:txBody>
          <a:bodyPr wrap="none" lIns="68580" tIns="34290" rIns="68580" rtlCol="0" anchor="t">
            <a:noAutofit/>
          </a:bodyPr>
          <a:lstStyle/>
          <a:p>
            <a:r>
              <a:rPr lang="en-US" sz="600" dirty="0"/>
              <a:t>Non-primary link</a:t>
            </a:r>
          </a:p>
        </p:txBody>
      </p:sp>
      <p:cxnSp>
        <p:nvCxnSpPr>
          <p:cNvPr id="34" name="Straight Arrow Connector 33">
            <a:extLst>
              <a:ext uri="{FF2B5EF4-FFF2-40B4-BE49-F238E27FC236}">
                <a16:creationId xmlns:a16="http://schemas.microsoft.com/office/drawing/2014/main" id="{DFD0E06F-5275-4682-A519-EC67DA68521E}"/>
              </a:ext>
            </a:extLst>
          </p:cNvPr>
          <p:cNvCxnSpPr>
            <a:cxnSpLocks/>
          </p:cNvCxnSpPr>
          <p:nvPr/>
        </p:nvCxnSpPr>
        <p:spPr>
          <a:xfrm flipV="1">
            <a:off x="6016574" y="3379784"/>
            <a:ext cx="377024" cy="4605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E7D66523-7DF8-4B80-9374-64F8F39F52ED}"/>
              </a:ext>
            </a:extLst>
          </p:cNvPr>
          <p:cNvSpPr txBox="1"/>
          <p:nvPr/>
        </p:nvSpPr>
        <p:spPr>
          <a:xfrm>
            <a:off x="5490082" y="3840297"/>
            <a:ext cx="491463" cy="197963"/>
          </a:xfrm>
          <a:prstGeom prst="rect">
            <a:avLst/>
          </a:prstGeom>
          <a:noFill/>
        </p:spPr>
        <p:txBody>
          <a:bodyPr wrap="none" lIns="68580" tIns="34290" rIns="68580" rtlCol="0" anchor="t">
            <a:noAutofit/>
          </a:bodyPr>
          <a:lstStyle/>
          <a:p>
            <a:r>
              <a:rPr lang="en-US" sz="600" dirty="0"/>
              <a:t>Non-EMLSR link</a:t>
            </a:r>
          </a:p>
        </p:txBody>
      </p:sp>
      <p:sp>
        <p:nvSpPr>
          <p:cNvPr id="37" name="Rectangle 36">
            <a:extLst>
              <a:ext uri="{FF2B5EF4-FFF2-40B4-BE49-F238E27FC236}">
                <a16:creationId xmlns:a16="http://schemas.microsoft.com/office/drawing/2014/main" id="{B7AFDB6A-0249-412C-AF37-008154938E26}"/>
              </a:ext>
            </a:extLst>
          </p:cNvPr>
          <p:cNvSpPr/>
          <p:nvPr/>
        </p:nvSpPr>
        <p:spPr>
          <a:xfrm>
            <a:off x="6162594" y="2380896"/>
            <a:ext cx="2130814" cy="108961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8" name="Rectangle 37">
            <a:extLst>
              <a:ext uri="{FF2B5EF4-FFF2-40B4-BE49-F238E27FC236}">
                <a16:creationId xmlns:a16="http://schemas.microsoft.com/office/drawing/2014/main" id="{A931B5C4-2A99-4677-BB82-E902D9528114}"/>
              </a:ext>
            </a:extLst>
          </p:cNvPr>
          <p:cNvSpPr/>
          <p:nvPr/>
        </p:nvSpPr>
        <p:spPr>
          <a:xfrm>
            <a:off x="6145313" y="5068323"/>
            <a:ext cx="729161" cy="2456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9" name="TextBox 38">
            <a:extLst>
              <a:ext uri="{FF2B5EF4-FFF2-40B4-BE49-F238E27FC236}">
                <a16:creationId xmlns:a16="http://schemas.microsoft.com/office/drawing/2014/main" id="{8CFF82D3-0A81-4F86-B1B0-8AE1BF36322B}"/>
              </a:ext>
            </a:extLst>
          </p:cNvPr>
          <p:cNvSpPr txBox="1"/>
          <p:nvPr/>
        </p:nvSpPr>
        <p:spPr>
          <a:xfrm>
            <a:off x="5650996" y="5323976"/>
            <a:ext cx="1438254" cy="256553"/>
          </a:xfrm>
          <a:prstGeom prst="rect">
            <a:avLst/>
          </a:prstGeom>
          <a:noFill/>
        </p:spPr>
        <p:txBody>
          <a:bodyPr wrap="none" lIns="68580" tIns="34290" rIns="68580" rtlCol="0" anchor="t">
            <a:noAutofit/>
          </a:bodyPr>
          <a:lstStyle/>
          <a:p>
            <a:r>
              <a:rPr lang="en-US" sz="1050" dirty="0"/>
              <a:t>EMLSR Non-AP MLD3</a:t>
            </a:r>
          </a:p>
        </p:txBody>
      </p:sp>
      <p:sp>
        <p:nvSpPr>
          <p:cNvPr id="40" name="Rectangle 39">
            <a:extLst>
              <a:ext uri="{FF2B5EF4-FFF2-40B4-BE49-F238E27FC236}">
                <a16:creationId xmlns:a16="http://schemas.microsoft.com/office/drawing/2014/main" id="{E554BD4B-7B19-4F97-A3C5-4A78F4557A59}"/>
              </a:ext>
            </a:extLst>
          </p:cNvPr>
          <p:cNvSpPr/>
          <p:nvPr/>
        </p:nvSpPr>
        <p:spPr>
          <a:xfrm>
            <a:off x="5674471" y="4548262"/>
            <a:ext cx="1438254" cy="80296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1" name="Rectangle 40">
            <a:extLst>
              <a:ext uri="{FF2B5EF4-FFF2-40B4-BE49-F238E27FC236}">
                <a16:creationId xmlns:a16="http://schemas.microsoft.com/office/drawing/2014/main" id="{A66E916F-A0EB-45D3-A633-5E25CD96544E}"/>
              </a:ext>
            </a:extLst>
          </p:cNvPr>
          <p:cNvSpPr/>
          <p:nvPr/>
        </p:nvSpPr>
        <p:spPr>
          <a:xfrm>
            <a:off x="6401452" y="4862512"/>
            <a:ext cx="210222" cy="1999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42" name="Straight Connector 41">
            <a:extLst>
              <a:ext uri="{FF2B5EF4-FFF2-40B4-BE49-F238E27FC236}">
                <a16:creationId xmlns:a16="http://schemas.microsoft.com/office/drawing/2014/main" id="{8CB783E8-A0DF-4D9C-A641-76ECD39D4894}"/>
              </a:ext>
            </a:extLst>
          </p:cNvPr>
          <p:cNvCxnSpPr/>
          <p:nvPr/>
        </p:nvCxnSpPr>
        <p:spPr>
          <a:xfrm flipH="1">
            <a:off x="6501278" y="4676206"/>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F305935-E841-4A3C-9606-1A71F79DBAEC}"/>
              </a:ext>
            </a:extLst>
          </p:cNvPr>
          <p:cNvCxnSpPr>
            <a:cxnSpLocks/>
          </p:cNvCxnSpPr>
          <p:nvPr/>
        </p:nvCxnSpPr>
        <p:spPr>
          <a:xfrm>
            <a:off x="6500596" y="4439042"/>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21ED87F-1863-49E1-ADC9-7928DBF92015}"/>
              </a:ext>
            </a:extLst>
          </p:cNvPr>
          <p:cNvCxnSpPr>
            <a:cxnSpLocks/>
          </p:cNvCxnSpPr>
          <p:nvPr/>
        </p:nvCxnSpPr>
        <p:spPr>
          <a:xfrm>
            <a:off x="6826999" y="4432419"/>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F6DF540A-878A-44E3-8F63-729F648E747F}"/>
              </a:ext>
            </a:extLst>
          </p:cNvPr>
          <p:cNvCxnSpPr>
            <a:cxnSpLocks/>
          </p:cNvCxnSpPr>
          <p:nvPr/>
        </p:nvCxnSpPr>
        <p:spPr>
          <a:xfrm>
            <a:off x="6145312" y="4419934"/>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6D208047-D7F1-49E2-8263-3D924A370BCA}"/>
              </a:ext>
            </a:extLst>
          </p:cNvPr>
          <p:cNvCxnSpPr>
            <a:cxnSpLocks/>
          </p:cNvCxnSpPr>
          <p:nvPr/>
        </p:nvCxnSpPr>
        <p:spPr>
          <a:xfrm flipH="1">
            <a:off x="6149448" y="3541586"/>
            <a:ext cx="291696" cy="9011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98D3E4C-EE0F-479D-8213-78F3A0336DFE}"/>
              </a:ext>
            </a:extLst>
          </p:cNvPr>
          <p:cNvCxnSpPr>
            <a:cxnSpLocks/>
          </p:cNvCxnSpPr>
          <p:nvPr/>
        </p:nvCxnSpPr>
        <p:spPr>
          <a:xfrm flipH="1">
            <a:off x="6504598" y="3521664"/>
            <a:ext cx="524450" cy="9518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C271685D-1F38-4C41-8635-C006F8504745}"/>
              </a:ext>
            </a:extLst>
          </p:cNvPr>
          <p:cNvCxnSpPr>
            <a:cxnSpLocks/>
          </p:cNvCxnSpPr>
          <p:nvPr/>
        </p:nvCxnSpPr>
        <p:spPr>
          <a:xfrm flipH="1">
            <a:off x="6841477" y="3544473"/>
            <a:ext cx="506865" cy="8945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Arc 48">
            <a:extLst>
              <a:ext uri="{FF2B5EF4-FFF2-40B4-BE49-F238E27FC236}">
                <a16:creationId xmlns:a16="http://schemas.microsoft.com/office/drawing/2014/main" id="{C5A2A071-D46B-496A-8C75-B851030CF15D}"/>
              </a:ext>
            </a:extLst>
          </p:cNvPr>
          <p:cNvSpPr/>
          <p:nvPr/>
        </p:nvSpPr>
        <p:spPr>
          <a:xfrm rot="16200000">
            <a:off x="6399480" y="4741610"/>
            <a:ext cx="203597" cy="260747"/>
          </a:xfrm>
          <a:prstGeom prst="arc">
            <a:avLst>
              <a:gd name="adj1" fmla="val 18956279"/>
              <a:gd name="adj2" fmla="val 2732421"/>
            </a:avLst>
          </a:prstGeom>
          <a:noFill/>
          <a:ln w="12700" cap="flat" cmpd="sng" algn="ctr">
            <a:solidFill>
              <a:sysClr val="windowText" lastClr="000000"/>
            </a:solidFill>
            <a:prstDash val="solid"/>
            <a:miter lim="800000"/>
            <a:headEnd type="triangle" w="sm" len="sm"/>
            <a:tailEnd type="triangle" w="sm" len="sm"/>
          </a:ln>
          <a:effectLst/>
        </p:spPr>
        <p:txBody>
          <a:bodyPr rtlCol="0" anchor="ctr"/>
          <a:lstStyle/>
          <a:p>
            <a:pPr algn="ctr" defTabSz="685800" fontAlgn="auto">
              <a:spcBef>
                <a:spcPts val="0"/>
              </a:spcBef>
              <a:spcAft>
                <a:spcPts val="0"/>
              </a:spcAft>
              <a:defRPr/>
            </a:pPr>
            <a:endParaRPr lang="en-US" sz="1350" kern="0">
              <a:solidFill>
                <a:prstClr val="black"/>
              </a:solidFill>
              <a:latin typeface="Calibri" panose="020F0502020204030204"/>
              <a:cs typeface="+mn-cs"/>
            </a:endParaRPr>
          </a:p>
        </p:txBody>
      </p:sp>
      <p:sp>
        <p:nvSpPr>
          <p:cNvPr id="50" name="Arc 49">
            <a:extLst>
              <a:ext uri="{FF2B5EF4-FFF2-40B4-BE49-F238E27FC236}">
                <a16:creationId xmlns:a16="http://schemas.microsoft.com/office/drawing/2014/main" id="{F0AC97B7-5C27-467A-9E1C-D18DF190C209}"/>
              </a:ext>
            </a:extLst>
          </p:cNvPr>
          <p:cNvSpPr/>
          <p:nvPr/>
        </p:nvSpPr>
        <p:spPr>
          <a:xfrm rot="16200000">
            <a:off x="7852173" y="3198840"/>
            <a:ext cx="203597" cy="260747"/>
          </a:xfrm>
          <a:prstGeom prst="arc">
            <a:avLst>
              <a:gd name="adj1" fmla="val 18956279"/>
              <a:gd name="adj2" fmla="val 2732421"/>
            </a:avLst>
          </a:prstGeom>
          <a:noFill/>
          <a:ln w="12700" cap="flat" cmpd="sng" algn="ctr">
            <a:solidFill>
              <a:sysClr val="windowText" lastClr="000000"/>
            </a:solidFill>
            <a:prstDash val="solid"/>
            <a:miter lim="800000"/>
            <a:headEnd type="triangle" w="sm" len="sm"/>
            <a:tailEnd type="triangle" w="sm" len="sm"/>
          </a:ln>
          <a:effectLst/>
        </p:spPr>
        <p:txBody>
          <a:bodyPr rtlCol="0" anchor="ctr"/>
          <a:lstStyle/>
          <a:p>
            <a:pPr algn="ctr" defTabSz="685800" fontAlgn="auto">
              <a:spcBef>
                <a:spcPts val="0"/>
              </a:spcBef>
              <a:spcAft>
                <a:spcPts val="0"/>
              </a:spcAft>
              <a:defRPr/>
            </a:pPr>
            <a:endParaRPr lang="en-US" sz="1350" kern="0">
              <a:solidFill>
                <a:prstClr val="black"/>
              </a:solidFill>
              <a:latin typeface="Calibri" panose="020F0502020204030204"/>
              <a:cs typeface="+mn-cs"/>
            </a:endParaRPr>
          </a:p>
        </p:txBody>
      </p:sp>
      <p:sp>
        <p:nvSpPr>
          <p:cNvPr id="51" name="Arc 50">
            <a:extLst>
              <a:ext uri="{FF2B5EF4-FFF2-40B4-BE49-F238E27FC236}">
                <a16:creationId xmlns:a16="http://schemas.microsoft.com/office/drawing/2014/main" id="{B201BEDC-139D-42D5-A325-5DB19F33BE0E}"/>
              </a:ext>
            </a:extLst>
          </p:cNvPr>
          <p:cNvSpPr/>
          <p:nvPr/>
        </p:nvSpPr>
        <p:spPr>
          <a:xfrm rot="16200000">
            <a:off x="7061112" y="3189575"/>
            <a:ext cx="203597" cy="260747"/>
          </a:xfrm>
          <a:prstGeom prst="arc">
            <a:avLst>
              <a:gd name="adj1" fmla="val 18956279"/>
              <a:gd name="adj2" fmla="val 2732421"/>
            </a:avLst>
          </a:prstGeom>
          <a:noFill/>
          <a:ln w="12700" cap="flat" cmpd="sng" algn="ctr">
            <a:solidFill>
              <a:sysClr val="windowText" lastClr="000000"/>
            </a:solidFill>
            <a:prstDash val="solid"/>
            <a:miter lim="800000"/>
            <a:headEnd type="triangle" w="sm" len="sm"/>
            <a:tailEnd type="triangle" w="sm" len="sm"/>
          </a:ln>
          <a:effectLst/>
        </p:spPr>
        <p:txBody>
          <a:bodyPr rtlCol="0" anchor="ctr"/>
          <a:lstStyle/>
          <a:p>
            <a:pPr algn="ctr" defTabSz="685800" fontAlgn="auto">
              <a:spcBef>
                <a:spcPts val="0"/>
              </a:spcBef>
              <a:spcAft>
                <a:spcPts val="0"/>
              </a:spcAft>
              <a:defRPr/>
            </a:pPr>
            <a:endParaRPr lang="en-US" sz="1350" kern="0">
              <a:solidFill>
                <a:prstClr val="black"/>
              </a:solidFill>
              <a:latin typeface="Calibri" panose="020F0502020204030204"/>
              <a:cs typeface="+mn-cs"/>
            </a:endParaRPr>
          </a:p>
        </p:txBody>
      </p:sp>
      <p:sp>
        <p:nvSpPr>
          <p:cNvPr id="52" name="Rectangle 51">
            <a:extLst>
              <a:ext uri="{FF2B5EF4-FFF2-40B4-BE49-F238E27FC236}">
                <a16:creationId xmlns:a16="http://schemas.microsoft.com/office/drawing/2014/main" id="{039D77B3-98BD-434F-A208-E03E25367334}"/>
              </a:ext>
            </a:extLst>
          </p:cNvPr>
          <p:cNvSpPr/>
          <p:nvPr/>
        </p:nvSpPr>
        <p:spPr>
          <a:xfrm>
            <a:off x="8188843" y="5051704"/>
            <a:ext cx="503033" cy="2456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3" name="TextBox 52">
            <a:extLst>
              <a:ext uri="{FF2B5EF4-FFF2-40B4-BE49-F238E27FC236}">
                <a16:creationId xmlns:a16="http://schemas.microsoft.com/office/drawing/2014/main" id="{6141F6C5-C508-427A-988B-5F626CC8F5C0}"/>
              </a:ext>
            </a:extLst>
          </p:cNvPr>
          <p:cNvSpPr txBox="1"/>
          <p:nvPr/>
        </p:nvSpPr>
        <p:spPr>
          <a:xfrm>
            <a:off x="7744412" y="5326293"/>
            <a:ext cx="1438254" cy="256553"/>
          </a:xfrm>
          <a:prstGeom prst="rect">
            <a:avLst/>
          </a:prstGeom>
          <a:noFill/>
        </p:spPr>
        <p:txBody>
          <a:bodyPr wrap="none" lIns="68580" tIns="34290" rIns="68580" rtlCol="0" anchor="t">
            <a:noAutofit/>
          </a:bodyPr>
          <a:lstStyle/>
          <a:p>
            <a:r>
              <a:rPr lang="en-US" sz="1050" dirty="0"/>
              <a:t>EMLSR Non-AP MLD2</a:t>
            </a:r>
          </a:p>
        </p:txBody>
      </p:sp>
      <p:sp>
        <p:nvSpPr>
          <p:cNvPr id="54" name="Rectangle 53">
            <a:extLst>
              <a:ext uri="{FF2B5EF4-FFF2-40B4-BE49-F238E27FC236}">
                <a16:creationId xmlns:a16="http://schemas.microsoft.com/office/drawing/2014/main" id="{0A926C25-347E-461F-9775-9555F7BEA58C}"/>
              </a:ext>
            </a:extLst>
          </p:cNvPr>
          <p:cNvSpPr/>
          <p:nvPr/>
        </p:nvSpPr>
        <p:spPr>
          <a:xfrm>
            <a:off x="7934226" y="4551971"/>
            <a:ext cx="939277" cy="80296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25CA8E93-F7A7-4F15-B35F-801BD0B6FA71}"/>
              </a:ext>
            </a:extLst>
          </p:cNvPr>
          <p:cNvSpPr/>
          <p:nvPr/>
        </p:nvSpPr>
        <p:spPr>
          <a:xfrm>
            <a:off x="8314489" y="4845894"/>
            <a:ext cx="210222" cy="1999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56" name="Straight Connector 55">
            <a:extLst>
              <a:ext uri="{FF2B5EF4-FFF2-40B4-BE49-F238E27FC236}">
                <a16:creationId xmlns:a16="http://schemas.microsoft.com/office/drawing/2014/main" id="{BA969AF4-A3E5-48C5-AF9E-5ACA54ADCB4B}"/>
              </a:ext>
            </a:extLst>
          </p:cNvPr>
          <p:cNvCxnSpPr/>
          <p:nvPr/>
        </p:nvCxnSpPr>
        <p:spPr>
          <a:xfrm flipH="1">
            <a:off x="8414316" y="4659587"/>
            <a:ext cx="1" cy="198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532C70C2-75E4-4A64-A9D8-CD67954726C6}"/>
              </a:ext>
            </a:extLst>
          </p:cNvPr>
          <p:cNvCxnSpPr>
            <a:cxnSpLocks/>
          </p:cNvCxnSpPr>
          <p:nvPr/>
        </p:nvCxnSpPr>
        <p:spPr>
          <a:xfrm>
            <a:off x="8261374" y="4442751"/>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E39F73AF-8D2D-46D2-94CF-FB641E34A0A4}"/>
              </a:ext>
            </a:extLst>
          </p:cNvPr>
          <p:cNvCxnSpPr>
            <a:cxnSpLocks/>
          </p:cNvCxnSpPr>
          <p:nvPr/>
        </p:nvCxnSpPr>
        <p:spPr>
          <a:xfrm>
            <a:off x="8587777" y="4436127"/>
            <a:ext cx="0" cy="197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Arc 58">
            <a:extLst>
              <a:ext uri="{FF2B5EF4-FFF2-40B4-BE49-F238E27FC236}">
                <a16:creationId xmlns:a16="http://schemas.microsoft.com/office/drawing/2014/main" id="{D6612259-3C32-4125-A14B-7D6AB7B01FA1}"/>
              </a:ext>
            </a:extLst>
          </p:cNvPr>
          <p:cNvSpPr/>
          <p:nvPr/>
        </p:nvSpPr>
        <p:spPr>
          <a:xfrm rot="16200000">
            <a:off x="8312517" y="4724991"/>
            <a:ext cx="203597" cy="260747"/>
          </a:xfrm>
          <a:prstGeom prst="arc">
            <a:avLst>
              <a:gd name="adj1" fmla="val 18956279"/>
              <a:gd name="adj2" fmla="val 2732421"/>
            </a:avLst>
          </a:prstGeom>
          <a:noFill/>
          <a:ln w="12700" cap="flat" cmpd="sng" algn="ctr">
            <a:solidFill>
              <a:sysClr val="windowText" lastClr="000000"/>
            </a:solidFill>
            <a:prstDash val="solid"/>
            <a:miter lim="800000"/>
            <a:headEnd type="triangle" w="sm" len="sm"/>
            <a:tailEnd type="triangle" w="sm" len="sm"/>
          </a:ln>
          <a:effectLst/>
        </p:spPr>
        <p:txBody>
          <a:bodyPr rtlCol="0" anchor="ctr"/>
          <a:lstStyle/>
          <a:p>
            <a:pPr algn="ctr" defTabSz="685800" fontAlgn="auto">
              <a:spcBef>
                <a:spcPts val="0"/>
              </a:spcBef>
              <a:spcAft>
                <a:spcPts val="0"/>
              </a:spcAft>
              <a:defRPr/>
            </a:pPr>
            <a:endParaRPr lang="en-US" sz="1350" kern="0">
              <a:solidFill>
                <a:prstClr val="black"/>
              </a:solidFill>
              <a:latin typeface="Calibri" panose="020F0502020204030204"/>
              <a:cs typeface="+mn-cs"/>
            </a:endParaRPr>
          </a:p>
        </p:txBody>
      </p:sp>
      <p:cxnSp>
        <p:nvCxnSpPr>
          <p:cNvPr id="60" name="Straight Connector 59">
            <a:extLst>
              <a:ext uri="{FF2B5EF4-FFF2-40B4-BE49-F238E27FC236}">
                <a16:creationId xmlns:a16="http://schemas.microsoft.com/office/drawing/2014/main" id="{F17B53BC-3E88-4098-AF32-90AFC64B21A4}"/>
              </a:ext>
            </a:extLst>
          </p:cNvPr>
          <p:cNvCxnSpPr>
            <a:cxnSpLocks/>
          </p:cNvCxnSpPr>
          <p:nvPr/>
        </p:nvCxnSpPr>
        <p:spPr>
          <a:xfrm>
            <a:off x="7795925" y="3538656"/>
            <a:ext cx="464969" cy="9003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C1940933-F0E4-4F18-8D90-90F7AEB71C55}"/>
              </a:ext>
            </a:extLst>
          </p:cNvPr>
          <p:cNvCxnSpPr>
            <a:cxnSpLocks/>
          </p:cNvCxnSpPr>
          <p:nvPr/>
        </p:nvCxnSpPr>
        <p:spPr>
          <a:xfrm>
            <a:off x="8126726" y="3510067"/>
            <a:ext cx="465437" cy="953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Footer Placeholder 4">
            <a:extLst>
              <a:ext uri="{FF2B5EF4-FFF2-40B4-BE49-F238E27FC236}">
                <a16:creationId xmlns:a16="http://schemas.microsoft.com/office/drawing/2014/main" id="{A6FA2975-E8C4-4353-9734-439B9EFA8C35}"/>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4" name="Slide Number Placeholder 5">
            <a:extLst>
              <a:ext uri="{FF2B5EF4-FFF2-40B4-BE49-F238E27FC236}">
                <a16:creationId xmlns:a16="http://schemas.microsoft.com/office/drawing/2014/main" id="{55C443C5-53A9-4DB7-AE0B-9ED1AD28455D}"/>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65" name="Date Placeholder 3">
            <a:extLst>
              <a:ext uri="{FF2B5EF4-FFF2-40B4-BE49-F238E27FC236}">
                <a16:creationId xmlns:a16="http://schemas.microsoft.com/office/drawing/2014/main" id="{0110089C-1677-42C2-8D48-BC1D228FDED5}"/>
              </a:ext>
            </a:extLst>
          </p:cNvPr>
          <p:cNvSpPr>
            <a:spLocks noGrp="1"/>
          </p:cNvSpPr>
          <p:nvPr>
            <p:ph type="dt" sz="half" idx="10"/>
          </p:nvPr>
        </p:nvSpPr>
        <p:spPr>
          <a:xfrm>
            <a:off x="696913" y="332601"/>
            <a:ext cx="1051570" cy="276999"/>
          </a:xfrm>
        </p:spPr>
        <p:txBody>
          <a:bodyPr/>
          <a:lstStyle/>
          <a:p>
            <a:pPr>
              <a:defRPr/>
            </a:pPr>
            <a:r>
              <a:rPr lang="en-US" dirty="0"/>
              <a:t>01/03/2023</a:t>
            </a:r>
          </a:p>
        </p:txBody>
      </p:sp>
      <p:sp>
        <p:nvSpPr>
          <p:cNvPr id="66" name="Content Placeholder 2">
            <a:extLst>
              <a:ext uri="{FF2B5EF4-FFF2-40B4-BE49-F238E27FC236}">
                <a16:creationId xmlns:a16="http://schemas.microsoft.com/office/drawing/2014/main" id="{953B8317-A62E-400D-BEE3-88F7C406A668}"/>
              </a:ext>
            </a:extLst>
          </p:cNvPr>
          <p:cNvSpPr txBox="1">
            <a:spLocks/>
          </p:cNvSpPr>
          <p:nvPr/>
        </p:nvSpPr>
        <p:spPr bwMode="auto">
          <a:xfrm>
            <a:off x="-21810" y="1404774"/>
            <a:ext cx="5510412" cy="3810592"/>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b="0" kern="0" dirty="0"/>
              <a:t>EMLSR non-AP MLD behavior option 1:</a:t>
            </a:r>
          </a:p>
          <a:p>
            <a:pPr lvl="1"/>
            <a:r>
              <a:rPr lang="en-US" sz="1400" kern="0" dirty="0"/>
              <a:t>Within a TXOP in non-primary link initiated by the AP MLD with a EMLSR non-AP MLD as the TXOP responder, the EMLSR non-AP MLD switches to monitor multiple links when it detects a frame exchange failure or a frame/PPDU that is not addressed to it.</a:t>
            </a:r>
          </a:p>
          <a:p>
            <a:r>
              <a:rPr lang="en-US" sz="1600" b="0" kern="0" dirty="0"/>
              <a:t>EMLSR non-AP MLD behavior option 2:</a:t>
            </a:r>
          </a:p>
          <a:p>
            <a:pPr lvl="1"/>
            <a:r>
              <a:rPr lang="en-US" sz="1400" kern="0" dirty="0"/>
              <a:t>Within a TXOP in non-primary link initiated by the AP MLD with a EMLSR non-AP MLD as the TXOP responder, the EMLSR non-AP MLD stays in non-primary link, when it detects a frame exchange failure or a frame/PPDU that is not addressed to it and the primary link is still busy (per the virtual carrier sensing in primary link).</a:t>
            </a:r>
          </a:p>
        </p:txBody>
      </p:sp>
    </p:spTree>
    <p:extLst>
      <p:ext uri="{BB962C8B-B14F-4D97-AF65-F5344CB8AC3E}">
        <p14:creationId xmlns:p14="http://schemas.microsoft.com/office/powerpoint/2010/main" val="274252837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1829</Words>
  <Application>Microsoft Office PowerPoint</Application>
  <PresentationFormat>On-screen Show (4:3)</PresentationFormat>
  <Paragraphs>224</Paragraphs>
  <Slides>14</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Arial</vt:lpstr>
      <vt:lpstr>Calibri</vt:lpstr>
      <vt:lpstr>Calibri Light</vt:lpstr>
      <vt:lpstr>Times New Roman</vt:lpstr>
      <vt:lpstr>Verdana</vt:lpstr>
      <vt:lpstr>Wingdings</vt:lpstr>
      <vt:lpstr>802-11-Submission</vt:lpstr>
      <vt:lpstr>Custom Design</vt:lpstr>
      <vt:lpstr>Single Radio MLD</vt:lpstr>
      <vt:lpstr>Recap: EMLSR non-AP MLD</vt:lpstr>
      <vt:lpstr>Recap: NSTR AP MLD</vt:lpstr>
      <vt:lpstr>Recap: EMLSR AP MLD and EMLSR TDLS MLDs</vt:lpstr>
      <vt:lpstr>EMLSR AP MLD and P2P EMLSR non-AP MLD</vt:lpstr>
      <vt:lpstr>Blindness of Non-Primary Link Medium Access</vt:lpstr>
      <vt:lpstr>Medium Access Synchronization</vt:lpstr>
      <vt:lpstr>Frame Exchanges between EMLSR AP MLD and MLSR/STR/NSTR non-AP MLD</vt:lpstr>
      <vt:lpstr>Frame Exchanges between EMLSR AP MLD and EMLSR non-AP MLD</vt:lpstr>
      <vt:lpstr>Frame Exchanges between EMLSR AP MLD and EMLSR non-AP MLD (Cont’d)</vt:lpstr>
      <vt:lpstr>MLSR AP MLD</vt:lpstr>
      <vt:lpstr>Throughput Improvement with non-AP MLSR MLD</vt:lpstr>
      <vt:lpstr>Frame Exchanges between non-AP MLD and Mobile NSTR AP MLD</vt:lpstr>
      <vt:lpstr>Reference</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1988</cp:revision>
  <cp:lastPrinted>1998-02-10T13:28:06Z</cp:lastPrinted>
  <dcterms:created xsi:type="dcterms:W3CDTF">2007-05-21T21:00:37Z</dcterms:created>
  <dcterms:modified xsi:type="dcterms:W3CDTF">2023-02-27T03:49:56Z</dcterms:modified>
  <cp:category>Submission</cp:category>
</cp:coreProperties>
</file>