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9" r:id="rId2"/>
    <p:sldId id="430" r:id="rId3"/>
    <p:sldId id="458" r:id="rId4"/>
    <p:sldId id="461" r:id="rId5"/>
    <p:sldId id="258" r:id="rId6"/>
    <p:sldId id="266" r:id="rId7"/>
    <p:sldId id="268" r:id="rId8"/>
    <p:sldId id="267" r:id="rId9"/>
    <p:sldId id="463" r:id="rId10"/>
    <p:sldId id="466" r:id="rId11"/>
    <p:sldId id="467" r:id="rId12"/>
    <p:sldId id="468" r:id="rId13"/>
    <p:sldId id="464" r:id="rId14"/>
    <p:sldId id="454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954EF2-D0AA-45DD-9044-39788D391938}">
          <p14:sldIdLst>
            <p14:sldId id="269"/>
            <p14:sldId id="430"/>
            <p14:sldId id="458"/>
            <p14:sldId id="461"/>
            <p14:sldId id="258"/>
            <p14:sldId id="266"/>
            <p14:sldId id="268"/>
            <p14:sldId id="267"/>
            <p14:sldId id="463"/>
            <p14:sldId id="466"/>
            <p14:sldId id="467"/>
            <p14:sldId id="468"/>
            <p14:sldId id="464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C60D32-E68B-B2DB-0950-CA6C183F0B71}" name="Xiaogang Chen" initials="XC" userId="S::xiaogang.chen@zeku.com::acf19905-8998-4119-af72-976806a201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8556" autoAdjust="0"/>
  </p:normalViewPr>
  <p:slideViewPr>
    <p:cSldViewPr>
      <p:cViewPr varScale="1">
        <p:scale>
          <a:sx n="103" d="100"/>
          <a:sy n="103" d="100"/>
        </p:scale>
        <p:origin x="617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5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Doc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8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ZEKU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7085262-DAF8-40EB-B101-2C509DD647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8F4836A-5022-4C69-8E5B-431585B9EA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1" y="319091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Jan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0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9CC4226-5898-4289-B3B7-B3B6384723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018AFC0-6473-45EF-91B1-CD3A902174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1" y="319091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Jan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83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808413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1"/>
            <a:ext cx="381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52FA7AA-22C1-4E97-88D6-3976232AE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996AC6B-C208-489E-B73D-399EC1434B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1" y="319091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Jan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4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5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9B3BF4-2FB5-48DF-B7F8-378C94E27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C3D2FD-CABA-4607-99FD-F5D3D3B44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1" y="319091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Jan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21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5A18A-0502-4C7F-91C7-3FAD3C70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7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D10478-073E-41FC-8CD8-273C831393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767F8E-C671-44AE-B57E-1FAC75A3C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5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85802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Xiaogang Chen etc. </a:t>
            </a:r>
            <a:r>
              <a:rPr lang="en-US" dirty="0"/>
              <a:t>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694010-9FAD-4A5E-AE03-53FD22EA53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ZEKU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538609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802.11-23/011r0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4214" y="357166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01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416"/>
            <a:ext cx="7772400" cy="1256984"/>
          </a:xfrm>
          <a:noFill/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Considerations on the enhanced link adaptation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76275" y="2066925"/>
            <a:ext cx="7772400" cy="304863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 01/10/23</a:t>
            </a:r>
          </a:p>
          <a:p>
            <a:pPr algn="ctr">
              <a:buFontTx/>
              <a:buNone/>
            </a:pPr>
            <a:endParaRPr lang="en-US" sz="2000" b="0" dirty="0"/>
          </a:p>
          <a:p>
            <a:pPr algn="ctr">
              <a:buFontTx/>
              <a:buNone/>
            </a:pPr>
            <a:endParaRPr lang="en-US" sz="2000" b="0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idx="14"/>
          </p:nvPr>
        </p:nvSpPr>
        <p:spPr>
          <a:noFill/>
        </p:spPr>
        <p:txBody>
          <a:bodyPr/>
          <a:lstStyle/>
          <a:p>
            <a:r>
              <a:rPr lang="en-US" dirty="0"/>
              <a:t>Xiaogang Chen et </a:t>
            </a:r>
            <a:r>
              <a:rPr lang="en-US" altLang="zh-CN" dirty="0"/>
              <a:t>al</a:t>
            </a:r>
            <a:r>
              <a:rPr lang="en-US" dirty="0"/>
              <a:t>. (ZEKU)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38200" y="3784554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en-US" sz="2000" b="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53005"/>
              </p:ext>
            </p:extLst>
          </p:nvPr>
        </p:nvGraphicFramePr>
        <p:xfrm>
          <a:off x="1482726" y="2819400"/>
          <a:ext cx="6781800" cy="256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957446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2785002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Authors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Xiaogang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dirty="0"/>
                        <a:t>ZEKU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2479 E Bayshore Road, Suite 260. Palo Alto, CA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Xiaogang.chen@zeku.com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Bolton Shen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Chunlin</a:t>
                      </a:r>
                      <a:r>
                        <a:rPr lang="en-US" dirty="0"/>
                        <a:t> Zhang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Wen Song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Ivan Yu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543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A97B-5368-A318-D240-4A2484ED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loop rate adaptation with ACI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2CFE8-28E0-C32C-2B29-476632D1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693863"/>
            <a:ext cx="4795782" cy="363537"/>
          </a:xfrm>
        </p:spPr>
        <p:txBody>
          <a:bodyPr/>
          <a:lstStyle/>
          <a:p>
            <a:r>
              <a:rPr lang="en-US" dirty="0"/>
              <a:t>Adding ACI: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BFBE-98A9-0C75-87F7-ADCEE3E5C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415E-4379-6F78-E604-0240C82759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79830-084D-8391-E54D-D47CFC18775F}"/>
              </a:ext>
            </a:extLst>
          </p:cNvPr>
          <p:cNvSpPr txBox="1"/>
          <p:nvPr/>
        </p:nvSpPr>
        <p:spPr>
          <a:xfrm>
            <a:off x="4800600" y="1693863"/>
            <a:ext cx="429146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</a:rPr>
              <a:t>Capture Setup @ 5GHz:</a:t>
            </a:r>
          </a:p>
          <a:p>
            <a:pPr marL="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DUT: 20MHz receiver @channel 52;</a:t>
            </a:r>
          </a:p>
          <a:p>
            <a:pPr marL="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Interferer: 80MHz transmitter @channel 36(P20).</a:t>
            </a:r>
          </a:p>
          <a:p>
            <a:pPr marL="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Devices are off-the-shelf with 11ax supported.</a:t>
            </a:r>
          </a:p>
          <a:p>
            <a:pPr marL="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Real-world channel contention (not measured in shield room).</a:t>
            </a:r>
          </a:p>
          <a:p>
            <a:pPr marL="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Full buffer traffic in DUT and Interferer.</a:t>
            </a:r>
          </a:p>
          <a:p>
            <a:pPr marL="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TID = 0.</a:t>
            </a:r>
          </a:p>
          <a:p>
            <a:pPr marL="285750">
              <a:spcBef>
                <a:spcPts val="600"/>
              </a:spcBef>
            </a:pPr>
            <a:r>
              <a:rPr lang="en-US" sz="1800" b="1" i="1" dirty="0">
                <a:solidFill>
                  <a:schemeClr val="tx1"/>
                </a:solidFill>
              </a:rPr>
              <a:t>Notes: </a:t>
            </a:r>
          </a:p>
          <a:p>
            <a:pPr marL="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DUT stabilize around MCS0 1SS when ACI is present and stabilize at MCS8 2SS when ACI is removed.</a:t>
            </a:r>
          </a:p>
          <a:p>
            <a:pPr marL="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Packets shown in the figures are just samples of all the captures to explain the rate adaptation progress. </a:t>
            </a:r>
          </a:p>
          <a:p>
            <a:pPr marL="285750">
              <a:spcBef>
                <a:spcPts val="600"/>
              </a:spcBef>
            </a:pPr>
            <a:endParaRPr lang="en-US" sz="11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008FC-C0A2-5D61-5B9F-7DFBF7B37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057400"/>
            <a:ext cx="4745494" cy="2605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64FACD-2ABC-6008-43B6-F0A5EE44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4969222"/>
            <a:ext cx="4795782" cy="15061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91CB7C-C47B-E436-47D5-44E7E26F2975}"/>
              </a:ext>
            </a:extLst>
          </p:cNvPr>
          <p:cNvSpPr txBox="1">
            <a:spLocks/>
          </p:cNvSpPr>
          <p:nvPr/>
        </p:nvSpPr>
        <p:spPr bwMode="auto">
          <a:xfrm>
            <a:off x="127257" y="4605685"/>
            <a:ext cx="4795782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Eliminating ACI: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5836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07EB-E8C0-F36C-70F2-A1D3EDE1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loop rate adaptation with ACI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82DEA-1798-FB22-2688-2B42B5CE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8800"/>
            <a:ext cx="7770813" cy="42656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Open loop rate adaptation </a:t>
            </a:r>
            <a:r>
              <a:rPr lang="en-US" b="1" i="1" dirty="0"/>
              <a:t>gradually</a:t>
            </a:r>
            <a:r>
              <a:rPr lang="en-US" dirty="0"/>
              <a:t> ramp up/down MCSs till stable rate is achieved;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When ACI is added, the transmitter is </a:t>
            </a:r>
            <a:r>
              <a:rPr lang="en-US" b="1" dirty="0"/>
              <a:t>aggressive</a:t>
            </a:r>
            <a:r>
              <a:rPr lang="en-US" dirty="0"/>
              <a:t> in rate selection;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MCS ramp down very slow;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Introduces tremendous retransmission -&gt; large latency.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When ACI is removed, the transmitter is </a:t>
            </a:r>
            <a:r>
              <a:rPr lang="en-US" b="1" dirty="0"/>
              <a:t>very conservative </a:t>
            </a:r>
            <a:r>
              <a:rPr lang="en-US" dirty="0"/>
              <a:t>in rate selection.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MCS ramp up very slow -&gt; </a:t>
            </a:r>
            <a:r>
              <a:rPr lang="en-US" sz="1400" dirty="0" err="1"/>
              <a:t>Tpt</a:t>
            </a:r>
            <a:r>
              <a:rPr lang="en-US" sz="1400" dirty="0"/>
              <a:t> waste.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C44D9-FE8E-644E-7FB8-9B2A00357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C86B9-61BF-9A72-2D04-6D7C472014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45C1D-573B-97E0-9D0F-3EE1731E1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95"/>
          <a:stretch/>
        </p:blipFill>
        <p:spPr>
          <a:xfrm>
            <a:off x="715752" y="3937986"/>
            <a:ext cx="7770813" cy="25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BA18-4348-7B41-8AA4-097C21FC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loop rate adaptation with channel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7DEE-C488-53D8-4FDB-7C78903F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98341"/>
            <a:ext cx="7770813" cy="42960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pass loss: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pass loss: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775F-B812-D0CE-7A98-DFBD7348C3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87227-6127-58C1-E237-192368D489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4DA200-9B7E-9C69-45DA-3A7BC2FE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5390"/>
            <a:ext cx="4800600" cy="244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E8C968-E250-7755-747A-268C10576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22326"/>
            <a:ext cx="5029200" cy="13110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88D21F-5A44-56EC-EB93-1FF9292BB407}"/>
              </a:ext>
            </a:extLst>
          </p:cNvPr>
          <p:cNvSpPr txBox="1">
            <a:spLocks/>
          </p:cNvSpPr>
          <p:nvPr/>
        </p:nvSpPr>
        <p:spPr bwMode="auto">
          <a:xfrm>
            <a:off x="5181601" y="1798342"/>
            <a:ext cx="3808414" cy="4478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/>
              <a:t>Observations: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/>
              <a:t>Analogous behavior as the scenario of ACI is observed;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/>
              <a:t>Transmitter </a:t>
            </a:r>
            <a:r>
              <a:rPr lang="en-US" sz="1400" b="1" kern="0" dirty="0"/>
              <a:t>struggles to maintain higher rate aggressively even </a:t>
            </a:r>
            <a:r>
              <a:rPr lang="en-US" sz="1400" kern="0" dirty="0"/>
              <a:t>when channel degrades -&gt; Retransition is triggered frequently.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0" dirty="0"/>
              <a:t>Transmitter is </a:t>
            </a:r>
            <a:r>
              <a:rPr lang="en-US" sz="1400" b="1" kern="0" dirty="0"/>
              <a:t>conservative</a:t>
            </a:r>
            <a:r>
              <a:rPr lang="en-US" sz="1400" kern="0" dirty="0"/>
              <a:t> to increase rate when channel condition recovers.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E2A39E-4B19-7E1F-7138-4BF6A66266F6}"/>
              </a:ext>
            </a:extLst>
          </p:cNvPr>
          <p:cNvGrpSpPr/>
          <p:nvPr/>
        </p:nvGrpSpPr>
        <p:grpSpPr>
          <a:xfrm>
            <a:off x="5437045" y="4343400"/>
            <a:ext cx="3349036" cy="2126906"/>
            <a:chOff x="5640977" y="4412513"/>
            <a:chExt cx="3349036" cy="202683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8F0C28-BC37-FB22-33B3-583CAA5E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0978" y="4588173"/>
              <a:ext cx="3349035" cy="185117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A9DB1C-DFCF-FF51-17D5-B0835E98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0977" y="4412513"/>
              <a:ext cx="3349036" cy="184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12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FB43-6AAB-FA9C-396C-5220C4FD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 and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43FA-AF43-1187-F0D7-154EA2C0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05001"/>
            <a:ext cx="7770813" cy="44958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ELA (enhanced link adaptation) can be developed to provide timely and appropriate feedback to the transmitter.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feedback will mitigate the aforementioned real-world issues</a:t>
            </a:r>
          </a:p>
          <a:p>
            <a:pPr marL="885825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Improve </a:t>
            </a:r>
            <a:r>
              <a:rPr lang="en-US" sz="1700" b="1" dirty="0"/>
              <a:t>beamforming performance</a:t>
            </a:r>
            <a:r>
              <a:rPr lang="en-US" sz="1700" dirty="0"/>
              <a:t>;</a:t>
            </a:r>
          </a:p>
          <a:p>
            <a:pPr marL="885825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/>
              <a:t>Mitigate </a:t>
            </a:r>
            <a:r>
              <a:rPr lang="en-US" sz="1700" b="1" dirty="0"/>
              <a:t>latency</a:t>
            </a:r>
            <a:r>
              <a:rPr lang="en-US" sz="1700" dirty="0"/>
              <a:t> deterioration and </a:t>
            </a:r>
            <a:r>
              <a:rPr lang="en-US" sz="1700" b="1" dirty="0"/>
              <a:t>throughput</a:t>
            </a:r>
            <a:r>
              <a:rPr lang="en-US" sz="1700" dirty="0"/>
              <a:t> waste.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feedback can </a:t>
            </a:r>
            <a:r>
              <a:rPr lang="en-US" sz="2000"/>
              <a:t>be extended to:</a:t>
            </a:r>
            <a:endParaRPr lang="en-US" sz="2000" dirty="0"/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Directly </a:t>
            </a:r>
            <a:r>
              <a:rPr lang="en-US" sz="1600" b="1" i="1" dirty="0"/>
              <a:t>recommend an action </a:t>
            </a:r>
            <a:r>
              <a:rPr lang="en-US" sz="1600" dirty="0"/>
              <a:t>to the transmitter and aid transmitter’s decision.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/>
              <a:t>Leverage the </a:t>
            </a:r>
            <a:r>
              <a:rPr lang="en-US" sz="1600" b="1" i="1" dirty="0"/>
              <a:t>multiple links in MLO operation</a:t>
            </a:r>
            <a:r>
              <a:rPr lang="en-US" sz="1600" dirty="0"/>
              <a:t>.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Simplify the implementation of </a:t>
            </a:r>
            <a:r>
              <a:rPr lang="en-US" sz="1600" b="1" i="1" dirty="0"/>
              <a:t>beamformed channel smoothing</a:t>
            </a:r>
            <a:r>
              <a:rPr lang="en-US" sz="1600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/>
              <a:t>Suggest to consider ELA as a candidate feature in the next generation.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B1E5-4CD9-C3B1-7575-592F3E3C0F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02FF3-AB49-9B83-7632-823DAF1745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2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D711-5467-9162-4D09-F2CE6E96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955A-7D1F-57BB-0BD9-EFE06D766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11-20-1005-01-00be-yet-another-fast-link-adaptation-attempt.</a:t>
            </a:r>
          </a:p>
          <a:p>
            <a:r>
              <a:rPr lang="en-US" dirty="0"/>
              <a:t>[2] 11-19-2120-00-00be-link-adaptation-improvement.</a:t>
            </a:r>
          </a:p>
          <a:p>
            <a:r>
              <a:rPr lang="en-US" dirty="0"/>
              <a:t>[3] 11-20-0083-00-00be-impacts-of-mcs-set-expansion-on-11be-link-adaptation.</a:t>
            </a:r>
          </a:p>
          <a:p>
            <a:r>
              <a:rPr lang="en-US" dirty="0"/>
              <a:t>[4] 11-17-0328-06-00ax-link-adaptation-feedback-for-combating interferences.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E9E0B-F259-673C-7517-6CEBC087E5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E3CD-C174-E051-FEC2-61CF2F2BF26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1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CB26-7F80-4634-8137-8BDE4936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E674-58C6-4161-81BB-7410392F5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Recap on the discussions of the link adaptation (LA) improvement in 11be and 11ax.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Issues identified in the field</a:t>
            </a:r>
            <a:r>
              <a:rPr lang="en-US" sz="1700" dirty="0"/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Way forward and summary.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64628-D773-4410-A7D3-0F1E13BF2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60EA-A097-439D-84F1-C6DA5363D54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Xiaogang Chen et </a:t>
            </a:r>
            <a:r>
              <a:rPr lang="en-US" altLang="zh-CN" dirty="0"/>
              <a:t>al</a:t>
            </a:r>
            <a:r>
              <a:rPr lang="en-US" dirty="0"/>
              <a:t>. (ZEKU)</a:t>
            </a:r>
          </a:p>
        </p:txBody>
      </p:sp>
    </p:spTree>
    <p:extLst>
      <p:ext uri="{BB962C8B-B14F-4D97-AF65-F5344CB8AC3E}">
        <p14:creationId xmlns:p14="http://schemas.microsoft.com/office/powerpoint/2010/main" val="428152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D090-23D5-F4FE-E85D-BA209CB4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the discussions on the link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5B14-AF72-031A-3ED1-0691C668B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Several contributions focused specifically on the link adaptation (LA) improvements in 11be and 11ax: 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Different categories of feedback to simplify the implementation [1];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Denser MCS levels [2] [3];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LA in the interference dominated scenario [4].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HARQ, an alternative of fast link adaptation, has been extensively debated in 11be.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feature was dropped in the end, but significant gain was shown to be feasible to combat poor rate adaptations.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Although efforts have been made to improve LA, the adoption is relatively low both in the standard and in the field.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Insufficient incentive to motivate vendors adopting new scheme??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No precedent on the certification. Transmitter may not trust the feedback from the receiver?</a:t>
            </a:r>
          </a:p>
          <a:p>
            <a:pPr marL="300038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93CC0-6615-3100-2E9F-E8597A814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F614E-B83F-F07A-AC57-6D5904260D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6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66DD-189E-B64B-3BCB-BF5DA3C4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LA (ELA) in the next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EAF5-B799-EE08-7EF1-BA062BFB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Motivations:</a:t>
            </a:r>
          </a:p>
          <a:p>
            <a:pPr marL="58578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Issues in the field </a:t>
            </a:r>
            <a:r>
              <a:rPr lang="en-US" sz="1600" dirty="0"/>
              <a:t>(will illustrate in this presentation);</a:t>
            </a:r>
          </a:p>
          <a:p>
            <a:pPr marL="885825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Obvious </a:t>
            </a:r>
            <a:r>
              <a:rPr lang="en-US" b="1" dirty="0" err="1"/>
              <a:t>Tpt</a:t>
            </a:r>
            <a:r>
              <a:rPr lang="en-US" b="1" dirty="0"/>
              <a:t> waste </a:t>
            </a:r>
            <a:r>
              <a:rPr lang="en-US" dirty="0"/>
              <a:t>and compromised </a:t>
            </a:r>
            <a:r>
              <a:rPr lang="en-US" b="1" dirty="0"/>
              <a:t>latency</a:t>
            </a:r>
            <a:r>
              <a:rPr lang="en-US" dirty="0"/>
              <a:t> are observed.</a:t>
            </a:r>
          </a:p>
          <a:p>
            <a:pPr marL="585788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Diversified interferences </a:t>
            </a:r>
            <a:r>
              <a:rPr lang="en-US" sz="1600" dirty="0"/>
              <a:t>are bloating the unlicensed band. Interference should be </a:t>
            </a:r>
            <a:r>
              <a:rPr lang="en-US" sz="1600" b="1" dirty="0"/>
              <a:t>handled differently than chose a lower MCS</a:t>
            </a:r>
            <a:r>
              <a:rPr lang="en-US" sz="1600" dirty="0"/>
              <a:t>.</a:t>
            </a:r>
          </a:p>
          <a:p>
            <a:pPr marL="885825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In-device interference from different technologies integrated into the smart devices. </a:t>
            </a:r>
            <a:r>
              <a:rPr lang="en-US" sz="1600" dirty="0"/>
              <a:t>E.g. BT (in 5/6GHz), NB UWB</a:t>
            </a:r>
          </a:p>
          <a:p>
            <a:pPr marL="885825" lvl="2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/>
              <a:t>Incumbents or OBSS.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Complexity: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Implementation needs to change its proprietary rate adaptation algorithm to accommodate the evolved interference model anyway…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 group was very closed to adopted HARQ, </a:t>
            </a:r>
            <a:r>
              <a:rPr lang="en-US" sz="1600" b="1" dirty="0"/>
              <a:t>why not be open to ELA </a:t>
            </a:r>
            <a:r>
              <a:rPr lang="en-US" sz="1600" dirty="0"/>
              <a:t>which is a much simpler alternative?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ELA could be broader than rate adaptation.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A2439-1AFB-E88E-1083-FDC616614F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8256-254C-6470-5348-AEF40F32E77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1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3544-3658-6A48-07AC-2EFD7103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in the field </a:t>
            </a:r>
            <a:r>
              <a:rPr lang="en-US" sz="1800" dirty="0"/>
              <a:t>– open loop rate adaptation for </a:t>
            </a:r>
            <a:r>
              <a:rPr lang="en-US" sz="1800" dirty="0" err="1"/>
              <a:t>Bfed</a:t>
            </a:r>
            <a:r>
              <a:rPr lang="en-US" sz="1800" dirty="0"/>
              <a:t> traffic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6CFA-F3A2-E34D-0CD2-32DDDC012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29" y="1762598"/>
            <a:ext cx="3846471" cy="48668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Open loop rate adaptation is not friendly to the unequal SNR between different SS in </a:t>
            </a:r>
            <a:r>
              <a:rPr lang="en-US" sz="1400" dirty="0" err="1"/>
              <a:t>Bfed</a:t>
            </a:r>
            <a:r>
              <a:rPr lang="en-US" sz="1400" dirty="0"/>
              <a:t> channel.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Sims and measurement setup: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/>
              <a:t>SNR_Avr_gap</a:t>
            </a:r>
            <a:r>
              <a:rPr lang="en-US" sz="1200" dirty="0"/>
              <a:t> = Average SNR_SS1 / Average SNR_SS2 in </a:t>
            </a:r>
            <a:r>
              <a:rPr lang="en-US" sz="1200" dirty="0" err="1"/>
              <a:t>dB.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80MHz channel is used in sims and field measurements.</a:t>
            </a:r>
          </a:p>
          <a:p>
            <a:pPr marL="733425" lvl="1">
              <a:buFont typeface="Arial" panose="020B0604020202020204" pitchFamily="34" charset="0"/>
              <a:buChar char="•"/>
            </a:pPr>
            <a:r>
              <a:rPr lang="en-US" sz="1300" dirty="0"/>
              <a:t>The field measurements are conducted on:</a:t>
            </a:r>
          </a:p>
          <a:p>
            <a:pPr marL="971550" lvl="2" indent="-257175">
              <a:buFont typeface="Arial" panose="020B0604020202020204" pitchFamily="34" charset="0"/>
              <a:buChar char="•"/>
            </a:pPr>
            <a:r>
              <a:rPr lang="en-US" sz="1200" dirty="0"/>
              <a:t>Off-the-shelf APs (11ax supported) with 4 and 8 antennas;</a:t>
            </a:r>
          </a:p>
          <a:p>
            <a:pPr marL="971550" lvl="2" indent="-257175">
              <a:buFont typeface="Arial" panose="020B0604020202020204" pitchFamily="34" charset="0"/>
              <a:buChar char="•"/>
            </a:pPr>
            <a:r>
              <a:rPr lang="en-US" sz="1200" dirty="0"/>
              <a:t>Off-the-shelf laptop and smart phones (11ax supported) with 2 antennas;</a:t>
            </a:r>
          </a:p>
          <a:p>
            <a:pPr marL="971550" lvl="2" indent="-257175">
              <a:buFont typeface="Arial" panose="020B0604020202020204" pitchFamily="34" charset="0"/>
              <a:buChar char="•"/>
            </a:pPr>
            <a:r>
              <a:rPr lang="en-US" sz="1200" dirty="0"/>
              <a:t>HE compressed SU </a:t>
            </a:r>
            <a:r>
              <a:rPr lang="en-US" sz="1200" dirty="0" err="1"/>
              <a:t>Bfing</a:t>
            </a:r>
            <a:r>
              <a:rPr lang="en-US" sz="1200" dirty="0"/>
              <a:t> report are captured and dumped out for statistics.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Observations:</a:t>
            </a:r>
          </a:p>
          <a:p>
            <a:pPr marL="733425" lvl="1" indent="-257175">
              <a:buFont typeface="Arial" panose="020B0604020202020204" pitchFamily="34" charset="0"/>
              <a:buChar char="•"/>
            </a:pPr>
            <a:r>
              <a:rPr lang="en-US" sz="1100" dirty="0"/>
              <a:t>Average SNR gap decreases with: 1) larger </a:t>
            </a:r>
            <a:r>
              <a:rPr lang="en-US" sz="1100" dirty="0" err="1"/>
              <a:t>nTx</a:t>
            </a:r>
            <a:r>
              <a:rPr lang="en-US" sz="1100" dirty="0"/>
              <a:t>; 2) larger antenna spacing (Low correlation between antennas).</a:t>
            </a:r>
          </a:p>
          <a:p>
            <a:pPr marL="733425" lvl="1" indent="-257175">
              <a:buFont typeface="Arial" panose="020B0604020202020204" pitchFamily="34" charset="0"/>
              <a:buChar char="•"/>
            </a:pPr>
            <a:r>
              <a:rPr lang="en-US" sz="1100" dirty="0"/>
              <a:t>50% value of the gap for 2x4 channel is ~7.5dB (2-3 MCS gaps).</a:t>
            </a:r>
            <a:endParaRPr lang="en-US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53176D-32E1-E2C7-6C5E-00573C111574}"/>
              </a:ext>
            </a:extLst>
          </p:cNvPr>
          <p:cNvGrpSpPr/>
          <p:nvPr/>
        </p:nvGrpSpPr>
        <p:grpSpPr>
          <a:xfrm>
            <a:off x="5033164" y="1447800"/>
            <a:ext cx="3546676" cy="2553579"/>
            <a:chOff x="5029200" y="1676400"/>
            <a:chExt cx="3546676" cy="25535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C52BD9-6136-9984-586E-5C5C0FF7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7396" y="1676400"/>
              <a:ext cx="3348480" cy="255357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C6342C-BC59-1E0D-D2EB-BF69387FCB38}"/>
                </a:ext>
              </a:extLst>
            </p:cNvPr>
            <p:cNvSpPr txBox="1"/>
            <p:nvPr/>
          </p:nvSpPr>
          <p:spPr>
            <a:xfrm rot="16200000">
              <a:off x="4619663" y="2695537"/>
              <a:ext cx="1017270" cy="1981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88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Sims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640BAC-ED37-A56F-1993-F3B965B49F4F}"/>
              </a:ext>
            </a:extLst>
          </p:cNvPr>
          <p:cNvGrpSpPr/>
          <p:nvPr/>
        </p:nvGrpSpPr>
        <p:grpSpPr>
          <a:xfrm>
            <a:off x="5029200" y="4001379"/>
            <a:ext cx="3550640" cy="2493841"/>
            <a:chOff x="5029200" y="4043223"/>
            <a:chExt cx="3550640" cy="24938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6B8B70-1904-2FD4-9F77-647A87148770}"/>
                </a:ext>
              </a:extLst>
            </p:cNvPr>
            <p:cNvSpPr txBox="1"/>
            <p:nvPr/>
          </p:nvSpPr>
          <p:spPr>
            <a:xfrm rot="16200000">
              <a:off x="4619663" y="5289461"/>
              <a:ext cx="1017270" cy="1981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619125"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en-US" sz="788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Measurements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E6FFFB-1844-2460-9109-1BD8B021A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0" t="1920" r="1770"/>
            <a:stretch/>
          </p:blipFill>
          <p:spPr>
            <a:xfrm>
              <a:off x="5231360" y="4043223"/>
              <a:ext cx="3348480" cy="2493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36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24AD-4DBE-1541-E954-BA9E4EA5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fix the unbalanced streams?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9AB13-1443-9B89-76E9-19D851227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1828801"/>
                <a:ext cx="3352800" cy="4265614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Spec agnostic solution:</a:t>
                </a:r>
              </a:p>
              <a:p>
                <a:r>
                  <a:rPr lang="en-US" sz="1350" dirty="0"/>
                  <a:t>Instead of feed back</a:t>
                </a:r>
              </a:p>
              <a:p>
                <a:pPr mar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𝑆𝑉𝐷</m:t>
                      </m:r>
                      <m:d>
                        <m:dPr>
                          <m:ctrlPr>
                            <a:rPr lang="en-US" sz="1350" b="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350" b="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350" b="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𝐵𝐹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350" i="1"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350" i="1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50" i="1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350" i="1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350" i="1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50" i="1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350" i="1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350" b="1" i="0" smtClean="0"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1350" b="1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350" dirty="0"/>
                  <a:t>Feed back</a:t>
                </a:r>
              </a:p>
              <a:p>
                <a:pPr marL="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35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35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𝑟𝑜𝑡</m:t>
                        </m:r>
                      </m:sub>
                    </m:sSub>
                    <m:r>
                      <a:rPr lang="en-US" sz="1350" b="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35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𝐵𝐹</m:t>
                        </m:r>
                      </m:sub>
                    </m:sSub>
                    <m:r>
                      <a:rPr lang="en-US" sz="1350" b="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1350" b="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350" b="0" i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100" b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1100" b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1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1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1100" dirty="0"/>
                  <a:t>. </a:t>
                </a:r>
              </a:p>
              <a:p>
                <a:pPr marL="285750" indent="-285750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/>
                  <a:t>UEQM in 11n</a:t>
                </a:r>
                <a:r>
                  <a:rPr lang="en-US" sz="1300" dirty="0"/>
                  <a:t>. </a:t>
                </a:r>
              </a:p>
              <a:p>
                <a:pPr marL="585788" lvl="1" indent="-285750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200" dirty="0"/>
                  <a:t>Not in the scope of this contribution. 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9AB13-1443-9B89-76E9-19D851227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828801"/>
                <a:ext cx="3352800" cy="4265614"/>
              </a:xfrm>
              <a:blipFill>
                <a:blip r:embed="rId2"/>
                <a:stretch>
                  <a:fillRect l="-727" t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D9F13A-302F-F423-CF0E-B6CC4134E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904977"/>
              </p:ext>
            </p:extLst>
          </p:nvPr>
        </p:nvGraphicFramePr>
        <p:xfrm>
          <a:off x="3962398" y="1828800"/>
          <a:ext cx="5029200" cy="2490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920">
                  <a:extLst>
                    <a:ext uri="{9D8B030D-6E8A-4147-A177-3AD203B41FA5}">
                      <a16:colId xmlns:a16="http://schemas.microsoft.com/office/drawing/2014/main" val="1027325277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3187090597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32002626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7224586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136030672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110314712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3691949884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530928956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117588693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841206317"/>
                    </a:ext>
                  </a:extLst>
                </a:gridCol>
              </a:tblGrid>
              <a:tr h="182693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Sensitivity(dB@10% PER)</a:t>
                      </a:r>
                    </a:p>
                  </a:txBody>
                  <a:tcPr marL="2999" marR="2999" marT="299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(dB)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ChDNLoS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extLst>
                  <a:ext uri="{0D108BD9-81ED-4DB2-BD59-A6C34878D82A}">
                    <a16:rowId xmlns:a16="http://schemas.microsoft.com/office/drawing/2014/main" val="3343324707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Nrx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>
                          <a:effectLst/>
                        </a:rPr>
                        <a:t>Ntx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 err="1">
                          <a:effectLst/>
                        </a:rPr>
                        <a:t>Bw</a:t>
                      </a:r>
                      <a:r>
                        <a:rPr lang="en-US" sz="700" b="1" u="none" strike="noStrike" dirty="0">
                          <a:effectLst/>
                        </a:rPr>
                        <a:t>(MHz)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MCS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Nss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SVD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Rot 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Rot B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Rot A-SVD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Rot B-SVD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3166126969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15.577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10.488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10.421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-5.089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-5.156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40719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28.996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23.342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25.048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-5.654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-3.948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47616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37.109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33.399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34.715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-3.71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-2.394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532677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41.577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38.743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41.030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-2.834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-0.547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64878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47.637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45.756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47.617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-1.881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-0.02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42710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7.984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4.737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4.850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-3.247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-3.134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25365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20.886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17.361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18.488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-3.525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-2.398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67716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28.716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25.383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26.473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-3.333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-2.243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86607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32.771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30.966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32.094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-1.805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-0.677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91449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38.266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36.805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37.863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-1.461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-0.403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35008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3.468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1.641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1.862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-1.827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-1.606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3408952358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15.414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12.796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13.440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-2.618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-1.974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3553680886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22.963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20.491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21.643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-2.472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-1.32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243474808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27.520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26.229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26.879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-1.291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-0.641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759755441"/>
                  </a:ext>
                </a:extLst>
              </a:tr>
              <a:tr h="1442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>
                          <a:effectLst/>
                        </a:rPr>
                        <a:t>160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33.028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32.348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32.927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-0.68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-0.101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31420981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1544F38-2EA2-8414-C1A2-69B1EAC308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86200" y="4319732"/>
                <a:ext cx="4419599" cy="22334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257175" indent="-257175" algn="l" defTabSz="336947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36947" rtl="0" eaLnBrk="1" fontAlgn="base" hangingPunct="1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5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857250" indent="-171450" algn="l" defTabSz="336947" rtl="0" eaLnBrk="1" fontAlgn="base" hangingPunct="1">
                  <a:spcBef>
                    <a:spcPts val="33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2001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5430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18859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2288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25717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29146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200" kern="0" dirty="0"/>
                  <a:t>Sim Assumptions: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="0" kern="0" dirty="0"/>
                  <a:t>Sounding: 4x LTF in NDP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="0" kern="0" dirty="0"/>
                  <a:t>Feedback: SU feedback, Codebook: 1, Nc = 2, Ng = 4.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="0" kern="0" dirty="0" err="1"/>
                  <a:t>Bfed</a:t>
                </a:r>
                <a:r>
                  <a:rPr lang="en-US" sz="1200" b="0" kern="0" dirty="0"/>
                  <a:t> Data: BW = 20, 80, 160MHz; </a:t>
                </a:r>
                <a:r>
                  <a:rPr lang="en-US" sz="1200" b="0" kern="0" dirty="0" err="1"/>
                  <a:t>Pld</a:t>
                </a:r>
                <a:r>
                  <a:rPr lang="en-US" sz="1200" b="0" kern="0" dirty="0"/>
                  <a:t> = 4096 Bytes; LDPC code.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kern="0" dirty="0"/>
                  <a:t>Rot A: </a:t>
                </a:r>
                <a:r>
                  <a:rPr lang="en-US" sz="1200" b="0" kern="0" dirty="0"/>
                  <a:t>R is calculated tone by tone on the fly;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kern="0" dirty="0"/>
                  <a:t>Rot B: </a:t>
                </a:r>
                <a14:m>
                  <m:oMath xmlns:m="http://schemas.openxmlformats.org/officeDocument/2006/math">
                    <m:r>
                      <a:rPr lang="en-US" sz="900" b="0" i="1" kern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900" b="0" i="1" kern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900" b="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900" b="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900" b="0" i="1" kern="0" smtClean="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900" b="0" i="1" kern="0" smtClean="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900" b="0" i="1" kern="0" smtClean="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900" b="0" i="1" kern="0" smtClean="0"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900" b="0" i="1" kern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f>
                      <m:fPr>
                        <m:ctrlPr>
                          <a:rPr lang="en-US" sz="900" b="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9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900" b="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9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900" b="0" kern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900" b="0" kern="0" dirty="0"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="0" kern="0" dirty="0"/>
                  <a:t>MMSE/ML Adaptive equalizer.</a:t>
                </a:r>
              </a:p>
              <a:p>
                <a:r>
                  <a:rPr lang="en-US" sz="1200" b="1" dirty="0">
                    <a:solidFill>
                      <a:schemeClr val="tx1"/>
                    </a:solidFill>
                  </a:rPr>
                  <a:t>Observations: 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b="0" kern="0" dirty="0">
                    <a:solidFill>
                      <a:srgbClr val="000000"/>
                    </a:solidFill>
                    <a:latin typeface="+mn-lt"/>
                    <a:ea typeface="+mn-ea"/>
                  </a:rPr>
                  <a:t>The standard agnostic solutions provides considerable gain;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100" b="0" kern="0" dirty="0">
                    <a:solidFill>
                      <a:srgbClr val="000000"/>
                    </a:solidFill>
                    <a:latin typeface="+mn-lt"/>
                    <a:ea typeface="+mn-ea"/>
                  </a:rPr>
                  <a:t>Gain of 2Tx &gt; Gain of 4Tx &gt; Gain of 8Tx;</a:t>
                </a:r>
              </a:p>
              <a:p>
                <a:pPr marL="0" indent="0"/>
                <a:endParaRPr lang="en-US" sz="1200" kern="0" dirty="0"/>
              </a:p>
              <a:p>
                <a:endParaRPr lang="en-US" sz="900" kern="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1544F38-2EA2-8414-C1A2-69B1EAC30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4319732"/>
                <a:ext cx="4419599" cy="2233468"/>
              </a:xfrm>
              <a:prstGeom prst="rect">
                <a:avLst/>
              </a:prstGeom>
              <a:blipFill>
                <a:blip r:embed="rId3"/>
                <a:stretch>
                  <a:fillRect t="-82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38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FCFF-425A-047E-4B45-BF29F669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not work as expected…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F2E2-D9FE-A4AA-0475-0F93F7DA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89" y="1677122"/>
            <a:ext cx="8565666" cy="3798563"/>
          </a:xfrm>
        </p:spPr>
        <p:txBody>
          <a:bodyPr/>
          <a:lstStyle/>
          <a:p>
            <a:r>
              <a:rPr lang="en-US" b="0" dirty="0"/>
              <a:t>AP’s rate adaptation algorithm dynamically chose 1SS or 2SS regardless of the feedbacks.</a:t>
            </a:r>
          </a:p>
          <a:p>
            <a:endParaRPr lang="en-US" dirty="0"/>
          </a:p>
        </p:txBody>
      </p:sp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55A2E7A-29BA-1F1B-D29B-218655322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1" y="2160750"/>
            <a:ext cx="4279106" cy="2831306"/>
          </a:xfrm>
          <a:prstGeom prst="rect">
            <a:avLst/>
          </a:prstGeom>
        </p:spPr>
      </p:pic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7329314-7AFC-2155-8A18-01FC3CC5E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92443"/>
            <a:ext cx="4227910" cy="2831306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B46B3831-2749-2C13-A600-79820589E713}"/>
              </a:ext>
            </a:extLst>
          </p:cNvPr>
          <p:cNvSpPr txBox="1">
            <a:spLocks/>
          </p:cNvSpPr>
          <p:nvPr/>
        </p:nvSpPr>
        <p:spPr>
          <a:xfrm>
            <a:off x="295233" y="1677122"/>
            <a:ext cx="8565666" cy="514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marR="0" indent="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1pPr>
            <a:lvl2pPr marL="6350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2pPr>
            <a:lvl3pPr marL="9525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3pPr>
            <a:lvl4pPr marL="12700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4pPr>
            <a:lvl5pPr marL="15875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9pPr>
          </a:lstStyle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117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FFA3-6528-059A-0BE0-57A577FB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0" y="1092572"/>
            <a:ext cx="8565666" cy="402632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Cont’d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2F61F2-AD22-5700-087B-86C2172FD03D}"/>
              </a:ext>
            </a:extLst>
          </p:cNvPr>
          <p:cNvSpPr txBox="1">
            <a:spLocks/>
          </p:cNvSpPr>
          <p:nvPr/>
        </p:nvSpPr>
        <p:spPr>
          <a:xfrm>
            <a:off x="291190" y="1611630"/>
            <a:ext cx="6852560" cy="14363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marR="0" indent="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1pPr>
            <a:lvl2pPr marL="6350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2pPr>
            <a:lvl3pPr marL="9525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3pPr>
            <a:lvl4pPr marL="12700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4pPr>
            <a:lvl5pPr marL="1587500" marR="0" indent="-317500" algn="l" defTabSz="4127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OPPOSans M" charset="-122"/>
                <a:ea typeface="OPPOSans M" charset="-122"/>
                <a:cs typeface="OPPOSans M" charset="-122"/>
                <a:sym typeface="OPPOSans M"/>
              </a:defRPr>
            </a:lvl5pPr>
            <a:lvl6pPr marL="19050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6pPr>
            <a:lvl7pPr marL="22225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7pPr>
            <a:lvl8pPr marL="25400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8pPr>
            <a:lvl9pPr marL="2857500" marR="0" indent="-317500" algn="l" defTabSz="41275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POSans M"/>
                <a:ea typeface="OPPOSans M"/>
                <a:cs typeface="OPPOSans M"/>
                <a:sym typeface="OPPOSans M"/>
              </a:defRPr>
            </a:lvl9pPr>
          </a:lstStyle>
          <a:p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79D9025-9145-76AF-36B3-E341113BEC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1" y="1905000"/>
                <a:ext cx="4876800" cy="456293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STA optimize the feedback assuming Nc = 2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feedback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𝑟𝑜𝑡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𝐵𝐹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1400" b="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12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𝐵𝐹</m:t>
                        </m:r>
                      </m:sub>
                    </m:sSub>
                  </m:oMath>
                </a14:m>
                <a:r>
                  <a:rPr lang="en-US" sz="1200" dirty="0"/>
                  <a:t> (SVD)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AP has no knowledge on STA’s optimization and may chose the 1</a:t>
                </a:r>
                <a:r>
                  <a:rPr lang="en-US" sz="1400" baseline="30000" dirty="0"/>
                  <a:t>st</a:t>
                </a:r>
                <a:r>
                  <a:rPr lang="en-US" sz="1400" dirty="0"/>
                  <a:t> column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sz="14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postSNR</a:t>
                </a:r>
                <a:r>
                  <a:rPr lang="en-US" sz="1400" dirty="0"/>
                  <a:t> degrades if AP use 1SS and STA feed back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𝑟𝑜𝑡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:</a:t>
                </a:r>
              </a:p>
              <a:p>
                <a:pPr marL="433387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𝑆𝑉𝐷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b/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0" smtClean="0">
                            <a:latin typeface="Cambria Math" panose="02040503050406030204" pitchFamily="18" charset="0"/>
                          </a:rPr>
                          <m:t>𝐏𝐨𝐬𝐭𝐒𝐍𝐑</m:t>
                        </m:r>
                      </m:e>
                      <m:sub>
                        <m:r>
                          <a:rPr lang="en-US" sz="1200" b="1" i="0" smtClean="0">
                            <a:latin typeface="Cambria Math" panose="02040503050406030204" pitchFamily="18" charset="0"/>
                          </a:rPr>
                          <m:t>𝐬𝐯𝐝</m:t>
                        </m:r>
                      </m:sub>
                    </m:sSub>
                    <m:r>
                      <a:rPr lang="en-US" sz="12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e>
                          <m:sub>
                            <m:r>
                              <a:rPr lang="en-US" sz="12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2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12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1100" dirty="0"/>
              </a:p>
              <a:p>
                <a:pPr marL="433387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𝑒𝑓𝑓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mr>
                            </m:m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12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0">
                            <a:latin typeface="Cambria Math" panose="02040503050406030204" pitchFamily="18" charset="0"/>
                          </a:rPr>
                          <m:t>𝐏𝐨𝐬𝐭𝐒𝐍𝐑</m:t>
                        </m:r>
                      </m:e>
                      <m:sub>
                        <m:r>
                          <a:rPr lang="en-US" sz="1200" b="1" i="0" smtClean="0">
                            <a:latin typeface="Cambria Math" panose="02040503050406030204" pitchFamily="18" charset="0"/>
                          </a:rPr>
                          <m:t>𝐫𝐨𝐭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func>
                          <m:func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e>
                              <m:sup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2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2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1200" dirty="0"/>
              </a:p>
              <a:p>
                <a:pPr marL="433387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latin typeface="Cambria Math" panose="02040503050406030204" pitchFamily="18" charset="0"/>
                          </a:rPr>
                          <m:t>𝐏𝐨𝐬𝐭𝐒𝐍𝐑</m:t>
                        </m:r>
                      </m:e>
                      <m:sub>
                        <m:r>
                          <a:rPr lang="en-US" sz="1200" b="1" i="0" smtClean="0">
                            <a:latin typeface="Cambria Math" panose="02040503050406030204" pitchFamily="18" charset="0"/>
                          </a:rPr>
                          <m:t>𝐫𝐨𝐭</m:t>
                        </m:r>
                      </m:sub>
                    </m:sSub>
                  </m:oMath>
                </a14:m>
                <a:r>
                  <a:rPr lang="en-US" sz="1200" i="1" dirty="0">
                    <a:latin typeface="Cambria Math" panose="020405030504060302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&lt;=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latin typeface="Cambria Math" panose="02040503050406030204" pitchFamily="18" charset="0"/>
                          </a:rPr>
                          <m:t>𝐏𝐨𝐬𝐭𝐒𝐍𝐑</m:t>
                        </m:r>
                      </m:e>
                      <m:sub>
                        <m:r>
                          <a:rPr lang="en-US" sz="1200" b="1" i="0" smtClean="0">
                            <a:latin typeface="Cambria Math" panose="02040503050406030204" pitchFamily="18" charset="0"/>
                          </a:rPr>
                          <m:t>𝐬𝐯𝐝</m:t>
                        </m:r>
                      </m:sub>
                    </m:sSub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𝒃𝒂𝒔𝒆𝒍𝒊𝒏𝒆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i="1" dirty="0">
                    <a:latin typeface="Cambria Math" panose="020405030504060302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sz="1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“=” is true only</a:t>
                </a:r>
                <a:r>
                  <a:rPr lang="en-US" sz="1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i="1" dirty="0">
                    <a:latin typeface="Cambria Math" panose="020405030504060302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79D9025-9145-76AF-36B3-E341113BE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905000"/>
                <a:ext cx="4876800" cy="4562936"/>
              </a:xfrm>
              <a:blipFill>
                <a:blip r:embed="rId2"/>
                <a:stretch>
                  <a:fillRect l="-125" t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F94895-FB65-9B40-E5AA-2FD067EAA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71842"/>
              </p:ext>
            </p:extLst>
          </p:nvPr>
        </p:nvGraphicFramePr>
        <p:xfrm>
          <a:off x="5105400" y="1942860"/>
          <a:ext cx="3747408" cy="247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344">
                  <a:extLst>
                    <a:ext uri="{9D8B030D-6E8A-4147-A177-3AD203B41FA5}">
                      <a16:colId xmlns:a16="http://schemas.microsoft.com/office/drawing/2014/main" val="272245863"/>
                    </a:ext>
                  </a:extLst>
                </a:gridCol>
                <a:gridCol w="535344">
                  <a:extLst>
                    <a:ext uri="{9D8B030D-6E8A-4147-A177-3AD203B41FA5}">
                      <a16:colId xmlns:a16="http://schemas.microsoft.com/office/drawing/2014/main" val="1360306722"/>
                    </a:ext>
                  </a:extLst>
                </a:gridCol>
                <a:gridCol w="535344">
                  <a:extLst>
                    <a:ext uri="{9D8B030D-6E8A-4147-A177-3AD203B41FA5}">
                      <a16:colId xmlns:a16="http://schemas.microsoft.com/office/drawing/2014/main" val="1103147123"/>
                    </a:ext>
                  </a:extLst>
                </a:gridCol>
                <a:gridCol w="535344">
                  <a:extLst>
                    <a:ext uri="{9D8B030D-6E8A-4147-A177-3AD203B41FA5}">
                      <a16:colId xmlns:a16="http://schemas.microsoft.com/office/drawing/2014/main" val="3691949884"/>
                    </a:ext>
                  </a:extLst>
                </a:gridCol>
                <a:gridCol w="535344">
                  <a:extLst>
                    <a:ext uri="{9D8B030D-6E8A-4147-A177-3AD203B41FA5}">
                      <a16:colId xmlns:a16="http://schemas.microsoft.com/office/drawing/2014/main" val="530928956"/>
                    </a:ext>
                  </a:extLst>
                </a:gridCol>
                <a:gridCol w="535344">
                  <a:extLst>
                    <a:ext uri="{9D8B030D-6E8A-4147-A177-3AD203B41FA5}">
                      <a16:colId xmlns:a16="http://schemas.microsoft.com/office/drawing/2014/main" val="1175886930"/>
                    </a:ext>
                  </a:extLst>
                </a:gridCol>
                <a:gridCol w="535344">
                  <a:extLst>
                    <a:ext uri="{9D8B030D-6E8A-4147-A177-3AD203B41FA5}">
                      <a16:colId xmlns:a16="http://schemas.microsoft.com/office/drawing/2014/main" val="841206317"/>
                    </a:ext>
                  </a:extLst>
                </a:gridCol>
              </a:tblGrid>
              <a:tr h="176910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Sensitivity(dB@10% PER)</a:t>
                      </a:r>
                    </a:p>
                  </a:txBody>
                  <a:tcPr marL="2999" marR="2999" marT="299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(dB)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ChDNLoS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extLst>
                  <a:ext uri="{0D108BD9-81ED-4DB2-BD59-A6C34878D82A}">
                    <a16:rowId xmlns:a16="http://schemas.microsoft.com/office/drawing/2014/main" val="3343324707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MCS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>
                          <a:effectLst/>
                        </a:rPr>
                        <a:t>Nss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SVD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Rot 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Rot B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Rot A- SVD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Rot B-SVD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/>
                </a:tc>
                <a:extLst>
                  <a:ext uri="{0D108BD9-81ED-4DB2-BD59-A6C34878D82A}">
                    <a16:rowId xmlns:a16="http://schemas.microsoft.com/office/drawing/2014/main" val="3166126969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1.512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1.676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0.164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40719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0.963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47616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4.891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4.831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532677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5.296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2.088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164878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10.648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5.502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2.381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42710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11.549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5.749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25365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13.210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18.879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5.669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2.388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67716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15.168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20.823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5.655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86607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18.369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24.652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6.283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2.473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91449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20.476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26.705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6.229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35008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23.711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29.277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25.989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5.566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2.278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52358"/>
                  </a:ext>
                </a:extLst>
              </a:tr>
              <a:tr h="1769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26.280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32.144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28.425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5.864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2.145</a:t>
                      </a:r>
                    </a:p>
                  </a:txBody>
                  <a:tcPr marL="4082" marR="4082" marT="40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808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ECD646BC-6E9B-9A03-F2FC-9276E20634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05400" y="4495800"/>
                <a:ext cx="4158891" cy="19050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257175" indent="-257175" algn="l" defTabSz="336947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8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36947" rtl="0" eaLnBrk="1" fontAlgn="base" hangingPunct="1">
                  <a:spcBef>
                    <a:spcPts val="3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5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857250" indent="-171450" algn="l" defTabSz="336947" rtl="0" eaLnBrk="1" fontAlgn="base" hangingPunct="1">
                  <a:spcBef>
                    <a:spcPts val="338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2001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15430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18859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2288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25717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2914650" indent="-171450" algn="l" defTabSz="336947" rtl="0" eaLnBrk="1" fontAlgn="base" hangingPunct="1">
                  <a:spcBef>
                    <a:spcPts val="3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2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200" kern="0" dirty="0"/>
                  <a:t>Sim assumptions: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="0" kern="0" dirty="0"/>
                  <a:t>2x4, 80MHz;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="0" kern="0" dirty="0"/>
                  <a:t>STA assume Nc = 2 and feedback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200" b="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𝑟𝑜𝑡</m:t>
                            </m:r>
                          </m:sub>
                        </m:sSub>
                        <m:r>
                          <a:rPr lang="en-US" sz="1200" b="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𝐵𝐹</m:t>
                        </m:r>
                      </m:sub>
                    </m:sSub>
                    <m:r>
                      <a:rPr lang="en-US" sz="1200" b="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1200" b="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200" b="0" i="1" kern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1200" b="0" kern="0" dirty="0"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="0" kern="0" dirty="0"/>
                  <a:t>AP chose the 1</a:t>
                </a:r>
                <a:r>
                  <a:rPr lang="en-US" sz="1200" b="0" kern="0" baseline="30000" dirty="0"/>
                  <a:t>st</a:t>
                </a:r>
                <a:r>
                  <a:rPr lang="en-US" sz="1200" b="0" kern="0" dirty="0"/>
                  <a:t> column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b="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𝑟𝑜𝑡</m:t>
                        </m:r>
                      </m:sub>
                    </m:sSub>
                    <m:r>
                      <a:rPr lang="en-US" sz="1200" b="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200" b="0" kern="0" dirty="0"/>
                  <a:t>for 1ss transmission.</a:t>
                </a:r>
              </a:p>
              <a:p>
                <a:r>
                  <a:rPr lang="en-US" sz="1200" kern="0" dirty="0"/>
                  <a:t>Observations: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00" b="0" kern="0" dirty="0"/>
                  <a:t>Depends on the value of </a:t>
                </a:r>
                <a14:m>
                  <m:oMath xmlns:m="http://schemas.openxmlformats.org/officeDocument/2006/math">
                    <m:r>
                      <a:rPr lang="en-US" sz="1200" b="0" i="1" kern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200" b="0" kern="0" dirty="0"/>
                  <a:t> in the rotation matrix, obvious sensitivity loss is observed.</a:t>
                </a: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ECD646BC-6E9B-9A03-F2FC-9276E2063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495800"/>
                <a:ext cx="4158891" cy="1905000"/>
              </a:xfrm>
              <a:prstGeom prst="rect">
                <a:avLst/>
              </a:prstGeom>
              <a:blipFill>
                <a:blip r:embed="rId3"/>
                <a:stretch>
                  <a:fillRect l="-147" t="-32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94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FF41D-49DB-BB00-8D7F-574BE339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issue in the field </a:t>
            </a:r>
            <a:r>
              <a:rPr lang="en-US" sz="1800" dirty="0"/>
              <a:t>– open loop rate adaptation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84C5-DDC3-7D86-3C86-B97750BD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58986"/>
            <a:ext cx="7770813" cy="396081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Other than BA and RSSI, transmitter doesn’t have much information to predict what’s happening in the receiver side. 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Receiver may experience different interferences which are not aware of by the transmitter. Such as: short term in-device interference, OBSS and incumbents.</a:t>
            </a:r>
          </a:p>
          <a:p>
            <a:pPr marL="885825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Simply chose a lower MCS may not be the best way to mitigate the interference.</a:t>
            </a:r>
          </a:p>
          <a:p>
            <a:pPr marL="585788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Receiver may experience channel variations which cannot be followed timely by the open loop rate adaptation algorithm.</a:t>
            </a:r>
          </a:p>
          <a:p>
            <a:pPr marL="885825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BA based statistics could be slow to catch up the channel variations.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C64EE-B48C-75D6-515A-0C5577F293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8C801-F565-33D8-DC86-56E79B254C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Xiaogang Chen etc. (ZEKU)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780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Temple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0426-00-00be-multi-link-TSF-discussion.pptx  -  Read-Only" id="{C033116A-52A4-4FE5-A479-F954B6034610}" vid="{D3AEDFAA-43FB-4A78-BF12-345B2D72A3C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IEEE_Templet</Template>
  <TotalTime>150832</TotalTime>
  <Words>1685</Words>
  <Application>Microsoft Office PowerPoint</Application>
  <PresentationFormat>On-screen Show (4:3)</PresentationFormat>
  <Paragraphs>443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Helvetica Neue</vt:lpstr>
      <vt:lpstr>OPPOSans M</vt:lpstr>
      <vt:lpstr>Arial</vt:lpstr>
      <vt:lpstr>Calibri</vt:lpstr>
      <vt:lpstr>Cambria Math</vt:lpstr>
      <vt:lpstr>Times New Roman</vt:lpstr>
      <vt:lpstr>IEEE_Templet</vt:lpstr>
      <vt:lpstr>Considerations on the enhanced link adaptation</vt:lpstr>
      <vt:lpstr>Outline</vt:lpstr>
      <vt:lpstr>Recap of the discussions on the link adaptation</vt:lpstr>
      <vt:lpstr>Enhanced LA (ELA) in the next generation</vt:lpstr>
      <vt:lpstr>Issue in the field – open loop rate adaptation for Bfed traffic</vt:lpstr>
      <vt:lpstr>How to fix the unbalanced streams?</vt:lpstr>
      <vt:lpstr>May not work as expected…</vt:lpstr>
      <vt:lpstr>Cont’d</vt:lpstr>
      <vt:lpstr>Another issue in the field – open loop rate adaptation</vt:lpstr>
      <vt:lpstr>Open loop rate adaptation with ACI (1/2)</vt:lpstr>
      <vt:lpstr>Open loop rate adaptation with ACI (2/2)</vt:lpstr>
      <vt:lpstr>Open loop rate adaptation with channel variation</vt:lpstr>
      <vt:lpstr>Way forward and summary</vt:lpstr>
      <vt:lpstr>Reference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Xiaogang Chen</dc:creator>
  <cp:keywords>CTPClassification=CTP_IC:VisualMarkings=, CTPClassification=CTP_NT</cp:keywords>
  <cp:lastModifiedBy>Xiaogang Chen</cp:lastModifiedBy>
  <cp:revision>2766</cp:revision>
  <cp:lastPrinted>1998-02-10T13:28:06Z</cp:lastPrinted>
  <dcterms:created xsi:type="dcterms:W3CDTF">2009-12-02T19:05:24Z</dcterms:created>
  <dcterms:modified xsi:type="dcterms:W3CDTF">2023-01-13T07:25:45Z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ed811c25-bf6b-4716-9f56-d94b96704ae1</vt:lpwstr>
  </property>
  <property fmtid="{D5CDD505-2E9C-101B-9397-08002B2CF9AE}" pid="4" name="CTP_BU">
    <vt:lpwstr>NA</vt:lpwstr>
  </property>
  <property fmtid="{D5CDD505-2E9C-101B-9397-08002B2CF9AE}" pid="5" name="CTP_TimeStamp">
    <vt:lpwstr>2020-04-20 20:30:21Z</vt:lpwstr>
  </property>
  <property fmtid="{D5CDD505-2E9C-101B-9397-08002B2CF9AE}" pid="6" name="CTPClassification">
    <vt:lpwstr>CTP_NT</vt:lpwstr>
  </property>
  <property fmtid="{D5CDD505-2E9C-101B-9397-08002B2CF9AE}" pid="7" name="CTP_IDSID">
    <vt:lpwstr>NA</vt:lpwstr>
  </property>
  <property fmtid="{D5CDD505-2E9C-101B-9397-08002B2CF9AE}" pid="8" name="CTP_WWID">
    <vt:lpwstr>NA</vt:lpwstr>
  </property>
</Properties>
</file>